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281" r:id="rId7"/>
    <p:sldId id="278" r:id="rId8"/>
    <p:sldId id="279" r:id="rId9"/>
    <p:sldId id="280" r:id="rId10"/>
  </p:sldIdLst>
  <p:sldSz cx="12192000" cy="6858000"/>
  <p:notesSz cx="6858000" cy="9144000"/>
  <p:custDataLst>
    <p:tags r:id="rId1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60"/>
        <p:guide pos="380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gs" Target="tags/tag7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0.xml"/><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r>
              <a:rPr lang="en-US" altLang="zh-CN" sz="2400" b="1" dirty="0">
                <a:solidFill>
                  <a:schemeClr val="bg1"/>
                </a:solidFill>
                <a:latin typeface="黑体" panose="02010609060101010101" charset="-122"/>
                <a:ea typeface="黑体" panose="02010609060101010101" charset="-122"/>
                <a:cs typeface="黑体" panose="02010609060101010101" charset="-122"/>
              </a:rPr>
              <a:t> </a:t>
            </a:r>
            <a:r>
              <a:rPr lang="zh-CN" altLang="en-US" sz="2400" b="1" dirty="0">
                <a:solidFill>
                  <a:schemeClr val="bg1"/>
                </a:solidFill>
                <a:latin typeface="黑体" panose="02010609060101010101" charset="-122"/>
                <a:ea typeface="黑体" panose="02010609060101010101" charset="-122"/>
                <a:cs typeface="黑体" panose="02010609060101010101" charset="-122"/>
              </a:rPr>
              <a:t>必修</a:t>
            </a:r>
            <a:r>
              <a:rPr lang="en-US" altLang="zh-CN" sz="2400" b="1" dirty="0">
                <a:solidFill>
                  <a:schemeClr val="bg1"/>
                </a:solidFill>
                <a:latin typeface="黑体" panose="02010609060101010101" charset="-122"/>
                <a:ea typeface="黑体" panose="02010609060101010101" charset="-122"/>
                <a:cs typeface="黑体" panose="02010609060101010101" charset="-122"/>
              </a:rPr>
              <a:t> </a:t>
            </a:r>
            <a:r>
              <a:rPr lang="zh-CN" altLang="en-US" sz="2400" b="1" dirty="0">
                <a:solidFill>
                  <a:schemeClr val="bg1"/>
                </a:solidFill>
                <a:latin typeface="黑体" panose="02010609060101010101" charset="-122"/>
                <a:ea typeface="黑体" panose="02010609060101010101" charset="-122"/>
                <a:cs typeface="黑体" panose="02010609060101010101" charset="-122"/>
              </a:rPr>
              <a:t>第</a:t>
            </a:r>
            <a:r>
              <a:rPr lang="zh-CN" altLang="en-US" sz="2400" b="1" dirty="0">
                <a:solidFill>
                  <a:schemeClr val="bg1"/>
                </a:solidFill>
                <a:latin typeface="黑体" panose="02010609060101010101" charset="-122"/>
                <a:ea typeface="黑体" panose="02010609060101010101" charset="-122"/>
                <a:cs typeface="黑体" panose="02010609060101010101" charset="-122"/>
              </a:rPr>
              <a:t>一册</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语</a:t>
            </a:r>
            <a:r>
              <a:rPr lang="zh-CN" altLang="en-US" sz="5400" b="1" dirty="0">
                <a:solidFill>
                  <a:srgbClr val="A54A97"/>
                </a:solidFill>
                <a:latin typeface="+mn-ea"/>
              </a:rPr>
              <a:t>篇攻略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七选五之辨位置：段中设空解题法</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5" name="文本框 4"/>
          <p:cNvSpPr txBox="1"/>
          <p:nvPr/>
        </p:nvSpPr>
        <p:spPr>
          <a:xfrm>
            <a:off x="895350" y="2727960"/>
            <a:ext cx="10584815" cy="1270635"/>
          </a:xfrm>
          <a:prstGeom prst="rect">
            <a:avLst/>
          </a:prstGeom>
        </p:spPr>
        <p:txBody>
          <a:bodyPr wrap="square">
            <a:spAutoFit/>
          </a:bodyPr>
          <a:p>
            <a:pPr marL="177165" indent="234950" algn="just" defTabSz="266700" eaLnBrk="0" fontAlgn="base">
              <a:lnSpc>
                <a:spcPct val="142000"/>
              </a:lnSpc>
              <a:spcBef>
                <a:spcPts val="1300"/>
              </a:spcBef>
              <a:spcAft>
                <a:spcPct val="0"/>
              </a:spcAft>
            </a:pPr>
            <a:r>
              <a:rPr lang="en-US" altLang="zh-CN">
                <a:solidFill>
                  <a:srgbClr val="000000"/>
                </a:solidFill>
                <a:latin typeface="+mn-ea"/>
                <a:cs typeface="+mn-ea"/>
              </a:rPr>
              <a:t>“</a:t>
            </a:r>
            <a:r>
              <a:rPr lang="zh-CN" altLang="en-US">
                <a:solidFill>
                  <a:srgbClr val="000000"/>
                </a:solidFill>
                <a:latin typeface="+mn-ea"/>
                <a:cs typeface="+mn-ea"/>
              </a:rPr>
              <a:t>语篇攻略</a:t>
            </a:r>
            <a:r>
              <a:rPr lang="en-US" altLang="zh-CN">
                <a:solidFill>
                  <a:srgbClr val="000000"/>
                </a:solidFill>
                <a:latin typeface="+mn-ea"/>
                <a:cs typeface="+mn-ea"/>
              </a:rPr>
              <a:t>2”</a:t>
            </a:r>
            <a:r>
              <a:rPr lang="zh-CN" altLang="en-US">
                <a:solidFill>
                  <a:srgbClr val="000000"/>
                </a:solidFill>
                <a:latin typeface="+mn-ea"/>
                <a:cs typeface="+mn-ea"/>
              </a:rPr>
              <a:t>已经向同学们介绍了</a:t>
            </a:r>
            <a:r>
              <a:rPr lang="en-US" altLang="zh-CN">
                <a:solidFill>
                  <a:srgbClr val="000000"/>
                </a:solidFill>
                <a:latin typeface="+mn-ea"/>
                <a:cs typeface="+mn-ea"/>
              </a:rPr>
              <a:t>“</a:t>
            </a:r>
            <a:r>
              <a:rPr lang="zh-CN" altLang="en-US">
                <a:solidFill>
                  <a:srgbClr val="000000"/>
                </a:solidFill>
                <a:latin typeface="+mn-ea"/>
                <a:cs typeface="+mn-ea"/>
              </a:rPr>
              <a:t>段首设空解题法</a:t>
            </a:r>
            <a:r>
              <a:rPr lang="en-US" altLang="zh-CN">
                <a:solidFill>
                  <a:srgbClr val="000000"/>
                </a:solidFill>
                <a:latin typeface="+mn-ea"/>
                <a:cs typeface="+mn-ea"/>
              </a:rPr>
              <a:t>”</a:t>
            </a:r>
            <a:r>
              <a:rPr lang="zh-CN" altLang="en-US">
                <a:solidFill>
                  <a:srgbClr val="000000"/>
                </a:solidFill>
                <a:latin typeface="+mn-ea"/>
                <a:cs typeface="+mn-ea"/>
              </a:rPr>
              <a:t>。在七选五的题目设置中，段中设空占比较</a:t>
            </a:r>
            <a:r>
              <a:rPr lang="en-US" altLang="zh-CN">
                <a:solidFill>
                  <a:srgbClr val="000000"/>
                </a:solidFill>
                <a:latin typeface="+mn-ea"/>
                <a:cs typeface="+mn-ea"/>
              </a:rPr>
              <a:t> </a:t>
            </a:r>
            <a:r>
              <a:rPr lang="zh-CN" altLang="en-US">
                <a:solidFill>
                  <a:srgbClr val="000000"/>
                </a:solidFill>
                <a:latin typeface="+mn-ea"/>
                <a:cs typeface="+mn-ea"/>
              </a:rPr>
              <a:t>大，因此对考生的逻辑推理和信息整合能力要求更高。本篇将针对段中设空进行方法讲解，帮助同学们攻克难关。</a:t>
            </a:r>
            <a:endParaRPr lang="zh-CN" altLang="en-US">
              <a:solidFill>
                <a:srgbClr val="000000"/>
              </a:solidFill>
              <a:latin typeface="+mn-ea"/>
              <a:cs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7" name="文本框 6"/>
          <p:cNvSpPr txBox="1"/>
          <p:nvPr/>
        </p:nvSpPr>
        <p:spPr>
          <a:xfrm>
            <a:off x="781050" y="1395095"/>
            <a:ext cx="10813415" cy="4661535"/>
          </a:xfrm>
          <a:prstGeom prst="rect">
            <a:avLst/>
          </a:prstGeom>
        </p:spPr>
        <p:txBody>
          <a:bodyPr wrap="square">
            <a:spAutoFit/>
          </a:bodyPr>
          <a:p>
            <a:pPr indent="457200" fontAlgn="auto">
              <a:lnSpc>
                <a:spcPct val="150000"/>
              </a:lnSpc>
            </a:pPr>
            <a:r>
              <a:rPr lang="zh-CN" altLang="en-US" b="0" i="0">
                <a:solidFill>
                  <a:srgbClr val="404040"/>
                </a:solidFill>
                <a:latin typeface="+mn-ea"/>
                <a:cs typeface="+mn-ea"/>
              </a:rPr>
              <a:t>不同于段首设空，段中设空需从语篇类型、设空处位置、衔接方式等不同角度出发寻找解题线索。做题之前，我们要明确段中句的常见功能：</a:t>
            </a:r>
            <a:r>
              <a:rPr lang="en-US" altLang="en-US" b="0" i="0">
                <a:solidFill>
                  <a:srgbClr val="404040"/>
                </a:solidFill>
                <a:latin typeface="+mn-ea"/>
                <a:cs typeface="+mn-ea"/>
              </a:rPr>
              <a:t>①</a:t>
            </a:r>
            <a:r>
              <a:rPr lang="zh-CN" altLang="en-US" b="0" i="0">
                <a:solidFill>
                  <a:srgbClr val="404040"/>
                </a:solidFill>
                <a:latin typeface="+mn-ea"/>
                <a:cs typeface="+mn-ea"/>
              </a:rPr>
              <a:t>对本段中心句的进一步阐述说明；</a:t>
            </a:r>
            <a:r>
              <a:rPr lang="en-US" altLang="en-US" b="0" i="0">
                <a:solidFill>
                  <a:srgbClr val="404040"/>
                </a:solidFill>
                <a:latin typeface="+mn-ea"/>
                <a:cs typeface="+mn-ea"/>
              </a:rPr>
              <a:t>②</a:t>
            </a:r>
            <a:r>
              <a:rPr lang="zh-CN" altLang="en-US" b="0" i="0">
                <a:solidFill>
                  <a:srgbClr val="404040"/>
                </a:solidFill>
                <a:latin typeface="+mn-ea"/>
                <a:cs typeface="+mn-ea"/>
              </a:rPr>
              <a:t>在段内承上启下；</a:t>
            </a:r>
            <a:r>
              <a:rPr lang="en-US" altLang="en-US" b="0" i="0">
                <a:solidFill>
                  <a:srgbClr val="404040"/>
                </a:solidFill>
                <a:latin typeface="+mn-ea"/>
                <a:cs typeface="+mn-ea"/>
              </a:rPr>
              <a:t>③</a:t>
            </a:r>
            <a:r>
              <a:rPr lang="zh-CN" altLang="en-US" b="0" i="0">
                <a:solidFill>
                  <a:srgbClr val="404040"/>
                </a:solidFill>
                <a:latin typeface="+mn-ea"/>
                <a:cs typeface="+mn-ea"/>
              </a:rPr>
              <a:t>补充具体事实或解释细节；</a:t>
            </a:r>
            <a:r>
              <a:rPr lang="en-US" altLang="en-US" b="0" i="0">
                <a:solidFill>
                  <a:srgbClr val="404040"/>
                </a:solidFill>
                <a:latin typeface="+mn-ea"/>
                <a:cs typeface="+mn-ea"/>
              </a:rPr>
              <a:t>④</a:t>
            </a:r>
            <a:r>
              <a:rPr lang="zh-CN" altLang="en-US" b="0" i="0">
                <a:solidFill>
                  <a:srgbClr val="404040"/>
                </a:solidFill>
                <a:latin typeface="+mn-ea"/>
                <a:cs typeface="+mn-ea"/>
              </a:rPr>
              <a:t>推动情节发展等。</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我们可以从分析设空处前后的逻辑关系及内容的连贯性入手来解题，此处向同学们推荐</a:t>
            </a:r>
            <a:r>
              <a:rPr lang="en-US" altLang="zh-CN" b="0" i="0">
                <a:solidFill>
                  <a:srgbClr val="404040"/>
                </a:solidFill>
                <a:latin typeface="+mn-ea"/>
                <a:cs typeface="+mn-ea"/>
              </a:rPr>
              <a:t>“</a:t>
            </a:r>
            <a:r>
              <a:rPr lang="zh-CN" altLang="en-US" b="0" i="0">
                <a:solidFill>
                  <a:srgbClr val="00A0AF"/>
                </a:solidFill>
                <a:latin typeface="+mn-ea"/>
                <a:cs typeface="+mn-ea"/>
              </a:rPr>
              <a:t>大中小圈</a:t>
            </a:r>
            <a:r>
              <a:rPr lang="en-US" altLang="zh-CN" b="0" i="0">
                <a:solidFill>
                  <a:srgbClr val="404040"/>
                </a:solidFill>
                <a:latin typeface="+mn-ea"/>
                <a:cs typeface="+mn-ea"/>
              </a:rPr>
              <a:t>”</a:t>
            </a:r>
            <a:r>
              <a:rPr lang="zh-CN" altLang="en-US" b="0" i="0">
                <a:solidFill>
                  <a:srgbClr val="404040"/>
                </a:solidFill>
                <a:latin typeface="+mn-ea"/>
                <a:cs typeface="+mn-ea"/>
              </a:rPr>
              <a:t>的解题方式。</a:t>
            </a:r>
            <a:endParaRPr lang="zh-CN" altLang="en-US" b="0" i="0">
              <a:solidFill>
                <a:srgbClr val="404040"/>
              </a:solidFill>
              <a:latin typeface="+mn-ea"/>
              <a:cs typeface="+mn-ea"/>
            </a:endParaRPr>
          </a:p>
          <a:p>
            <a:pPr indent="457200" fontAlgn="auto">
              <a:lnSpc>
                <a:spcPct val="150000"/>
              </a:lnSpc>
            </a:pPr>
            <a:r>
              <a:rPr lang="zh-CN" altLang="en-US" b="1" i="0">
                <a:solidFill>
                  <a:srgbClr val="404040"/>
                </a:solidFill>
                <a:latin typeface="+mn-ea"/>
                <a:cs typeface="+mn-ea"/>
              </a:rPr>
              <a:t>第一步：辨清大圈</a:t>
            </a:r>
            <a:endParaRPr lang="zh-CN" altLang="en-US" b="1"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所谓</a:t>
            </a:r>
            <a:r>
              <a:rPr lang="en-US" altLang="zh-CN" b="0" i="0">
                <a:solidFill>
                  <a:srgbClr val="404040"/>
                </a:solidFill>
                <a:latin typeface="+mn-ea"/>
                <a:cs typeface="+mn-ea"/>
              </a:rPr>
              <a:t>“</a:t>
            </a:r>
            <a:r>
              <a:rPr lang="zh-CN" altLang="en-US" b="0" i="0">
                <a:solidFill>
                  <a:srgbClr val="404040"/>
                </a:solidFill>
                <a:latin typeface="+mn-ea"/>
                <a:cs typeface="+mn-ea"/>
              </a:rPr>
              <a:t>大圈</a:t>
            </a:r>
            <a:r>
              <a:rPr lang="en-US" altLang="zh-CN" b="0" i="0">
                <a:solidFill>
                  <a:srgbClr val="404040"/>
                </a:solidFill>
                <a:latin typeface="+mn-ea"/>
                <a:cs typeface="+mn-ea"/>
              </a:rPr>
              <a:t>”</a:t>
            </a:r>
            <a:r>
              <a:rPr lang="zh-CN" altLang="en-US" b="0" i="0">
                <a:solidFill>
                  <a:srgbClr val="404040"/>
                </a:solidFill>
                <a:latin typeface="+mn-ea"/>
                <a:cs typeface="+mn-ea"/>
              </a:rPr>
              <a:t>即是整篇文章的中心思想。在做题之前，可通过浏览标题、找出主题段</a:t>
            </a:r>
            <a:r>
              <a:rPr lang="en-US" altLang="zh-CN" b="0" i="0">
                <a:solidFill>
                  <a:srgbClr val="404040"/>
                </a:solidFill>
                <a:latin typeface="+mn-ea"/>
                <a:cs typeface="+mn-ea"/>
              </a:rPr>
              <a:t>/</a:t>
            </a:r>
            <a:r>
              <a:rPr lang="zh-CN" altLang="en-US" b="0" i="0">
                <a:solidFill>
                  <a:srgbClr val="404040"/>
                </a:solidFill>
                <a:latin typeface="+mn-ea"/>
                <a:cs typeface="+mn-ea"/>
              </a:rPr>
              <a:t>中心句的方式，把握整篇文章的逻辑结构、展开顺序、中心思想、感情色彩等信息，从而在具体选择选项时，可以快速锁定合适的选项。</a:t>
            </a:r>
            <a:endParaRPr lang="zh-CN" altLang="en-US" b="0" i="0">
              <a:solidFill>
                <a:srgbClr val="404040"/>
              </a:solidFill>
              <a:latin typeface="+mn-ea"/>
              <a:cs typeface="+mn-ea"/>
            </a:endParaRPr>
          </a:p>
          <a:p>
            <a:pPr indent="457200" fontAlgn="auto">
              <a:lnSpc>
                <a:spcPct val="150000"/>
              </a:lnSpc>
            </a:pPr>
            <a:endParaRPr lang="zh-CN" altLang="en-US" b="0" i="0">
              <a:solidFill>
                <a:srgbClr val="404040"/>
              </a:solidFill>
              <a:latin typeface="+mn-ea"/>
              <a:cs typeface="+mn-ea"/>
            </a:endParaRPr>
          </a:p>
          <a:p>
            <a:pPr indent="457200" fontAlgn="auto">
              <a:lnSpc>
                <a:spcPct val="150000"/>
              </a:lnSpc>
            </a:pPr>
            <a:endParaRPr lang="zh-CN" altLang="en-US" b="0" i="0">
              <a:solidFill>
                <a:srgbClr val="40404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7" name="文本框 6"/>
          <p:cNvSpPr txBox="1"/>
          <p:nvPr/>
        </p:nvSpPr>
        <p:spPr>
          <a:xfrm>
            <a:off x="781050" y="1045210"/>
            <a:ext cx="10813415" cy="5492750"/>
          </a:xfrm>
          <a:prstGeom prst="rect">
            <a:avLst/>
          </a:prstGeom>
        </p:spPr>
        <p:txBody>
          <a:bodyPr wrap="square">
            <a:spAutoFit/>
          </a:bodyPr>
          <a:p>
            <a:pPr indent="457200" fontAlgn="auto">
              <a:lnSpc>
                <a:spcPct val="150000"/>
              </a:lnSpc>
            </a:pPr>
            <a:r>
              <a:rPr lang="zh-CN" altLang="en-US" b="1" i="0">
                <a:solidFill>
                  <a:srgbClr val="404040"/>
                </a:solidFill>
                <a:latin typeface="+mn-ea"/>
                <a:cs typeface="+mn-ea"/>
              </a:rPr>
              <a:t>第二步：把握中圈</a:t>
            </a:r>
            <a:endParaRPr lang="zh-CN" altLang="en-US" b="1"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在理解文章中心思想的基础上，思考各段为实现中心思想所充当的职能，即</a:t>
            </a:r>
            <a:r>
              <a:rPr lang="en-US" altLang="zh-CN" b="0" i="0">
                <a:solidFill>
                  <a:srgbClr val="404040"/>
                </a:solidFill>
                <a:latin typeface="+mn-ea"/>
                <a:cs typeface="+mn-ea"/>
              </a:rPr>
              <a:t>“</a:t>
            </a:r>
            <a:r>
              <a:rPr lang="zh-CN" altLang="en-US" b="0" i="0">
                <a:solidFill>
                  <a:srgbClr val="404040"/>
                </a:solidFill>
                <a:latin typeface="+mn-ea"/>
                <a:cs typeface="+mn-ea"/>
              </a:rPr>
              <a:t>中圈</a:t>
            </a:r>
            <a:r>
              <a:rPr lang="en-US" altLang="zh-CN" b="0" i="0">
                <a:solidFill>
                  <a:srgbClr val="404040"/>
                </a:solidFill>
                <a:latin typeface="+mn-ea"/>
                <a:cs typeface="+mn-ea"/>
              </a:rPr>
              <a:t>”</a:t>
            </a:r>
            <a:r>
              <a:rPr lang="zh-CN" altLang="en-US" b="0" i="0">
                <a:solidFill>
                  <a:srgbClr val="404040"/>
                </a:solidFill>
                <a:latin typeface="+mn-ea"/>
                <a:cs typeface="+mn-ea"/>
              </a:rPr>
              <a:t>。如文章若含有小标题，则每个小标题下的内容，就可以看作一个中圈。虽然近些年高考真题出现含小标题的情况越来越少，但每段的职能却都很清楚明确。每段中的设空，一定是围绕本段的中心展开，故选择符合本段中心思想的选项，即为正确答案。</a:t>
            </a:r>
            <a:endParaRPr lang="zh-CN" altLang="en-US" b="0" i="0">
              <a:solidFill>
                <a:srgbClr val="404040"/>
              </a:solidFill>
              <a:latin typeface="+mn-ea"/>
              <a:cs typeface="+mn-ea"/>
            </a:endParaRPr>
          </a:p>
          <a:p>
            <a:pPr indent="457200" fontAlgn="auto">
              <a:lnSpc>
                <a:spcPct val="150000"/>
              </a:lnSpc>
            </a:pPr>
            <a:r>
              <a:rPr lang="zh-CN" altLang="en-US" b="1" i="0">
                <a:solidFill>
                  <a:srgbClr val="404040"/>
                </a:solidFill>
                <a:latin typeface="+mn-ea"/>
                <a:cs typeface="+mn-ea"/>
              </a:rPr>
              <a:t>第三步：观察小圈</a:t>
            </a:r>
            <a:endParaRPr lang="zh-CN" altLang="en-US" b="1"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段中设空最有效的解题方式就是从</a:t>
            </a:r>
            <a:r>
              <a:rPr lang="en-US" altLang="zh-CN" b="0" i="0">
                <a:solidFill>
                  <a:srgbClr val="404040"/>
                </a:solidFill>
                <a:latin typeface="+mn-ea"/>
                <a:cs typeface="+mn-ea"/>
              </a:rPr>
              <a:t>“</a:t>
            </a:r>
            <a:r>
              <a:rPr lang="zh-CN" altLang="en-US" b="0" i="0">
                <a:solidFill>
                  <a:srgbClr val="404040"/>
                </a:solidFill>
                <a:latin typeface="+mn-ea"/>
                <a:cs typeface="+mn-ea"/>
              </a:rPr>
              <a:t>小圈</a:t>
            </a:r>
            <a:r>
              <a:rPr lang="en-US" altLang="zh-CN" b="0" i="0">
                <a:solidFill>
                  <a:srgbClr val="404040"/>
                </a:solidFill>
                <a:latin typeface="+mn-ea"/>
                <a:cs typeface="+mn-ea"/>
              </a:rPr>
              <a:t>”</a:t>
            </a:r>
            <a:r>
              <a:rPr lang="zh-CN" altLang="en-US" b="0" i="0">
                <a:solidFill>
                  <a:srgbClr val="404040"/>
                </a:solidFill>
                <a:latin typeface="+mn-ea"/>
                <a:cs typeface="+mn-ea"/>
              </a:rPr>
              <a:t>入手。通过对设空处前后的句子进行细读，认真观察，找出关键词，可以帮助快速选出正确答案。</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常见的小圈提示有：</a:t>
            </a:r>
            <a:r>
              <a:rPr lang="en-US" altLang="en-US" b="0" i="0">
                <a:solidFill>
                  <a:srgbClr val="404040"/>
                </a:solidFill>
                <a:latin typeface="+mn-ea"/>
                <a:cs typeface="+mn-ea"/>
              </a:rPr>
              <a:t>①</a:t>
            </a:r>
            <a:r>
              <a:rPr lang="zh-CN" altLang="en-US" b="0" i="0">
                <a:solidFill>
                  <a:srgbClr val="404040"/>
                </a:solidFill>
                <a:latin typeface="+mn-ea"/>
                <a:cs typeface="+mn-ea"/>
              </a:rPr>
              <a:t>上文句子中出现可数名词单数、可数名词复数或不可数名词，选项中出现呼应的代词；</a:t>
            </a:r>
            <a:r>
              <a:rPr lang="en-US" altLang="en-US" b="0" i="0">
                <a:solidFill>
                  <a:srgbClr val="404040"/>
                </a:solidFill>
                <a:latin typeface="+mn-ea"/>
                <a:cs typeface="+mn-ea"/>
              </a:rPr>
              <a:t>②</a:t>
            </a:r>
            <a:r>
              <a:rPr lang="zh-CN" altLang="en-US" b="0" i="0">
                <a:solidFill>
                  <a:srgbClr val="404040"/>
                </a:solidFill>
                <a:latin typeface="+mn-ea"/>
                <a:cs typeface="+mn-ea"/>
              </a:rPr>
              <a:t>选项中出现对上文句子的同义陈述，或下文中出现对选项句子的同义陈述；</a:t>
            </a:r>
            <a:r>
              <a:rPr lang="en-US" altLang="en-US" b="0" i="0">
                <a:solidFill>
                  <a:srgbClr val="404040"/>
                </a:solidFill>
                <a:latin typeface="+mn-ea"/>
                <a:cs typeface="+mn-ea"/>
              </a:rPr>
              <a:t>③</a:t>
            </a:r>
            <a:r>
              <a:rPr lang="zh-CN" altLang="en-US" b="0" i="0">
                <a:solidFill>
                  <a:srgbClr val="404040"/>
                </a:solidFill>
                <a:latin typeface="+mn-ea"/>
                <a:cs typeface="+mn-ea"/>
              </a:rPr>
              <a:t>出现与行文相符的逻辑衔接词，用以表示转折、并列、让步或因果等。</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通过对</a:t>
            </a:r>
            <a:r>
              <a:rPr lang="en-US" altLang="zh-CN" b="0" i="0">
                <a:solidFill>
                  <a:srgbClr val="404040"/>
                </a:solidFill>
                <a:latin typeface="+mn-ea"/>
                <a:cs typeface="+mn-ea"/>
              </a:rPr>
              <a:t>“</a:t>
            </a:r>
            <a:r>
              <a:rPr lang="zh-CN" altLang="en-US" b="0" i="0">
                <a:solidFill>
                  <a:srgbClr val="404040"/>
                </a:solidFill>
                <a:latin typeface="+mn-ea"/>
                <a:cs typeface="+mn-ea"/>
              </a:rPr>
              <a:t>大中小圈</a:t>
            </a:r>
            <a:r>
              <a:rPr lang="en-US" altLang="zh-CN" b="0" i="0">
                <a:solidFill>
                  <a:srgbClr val="404040"/>
                </a:solidFill>
                <a:latin typeface="+mn-ea"/>
                <a:cs typeface="+mn-ea"/>
              </a:rPr>
              <a:t>”</a:t>
            </a:r>
            <a:r>
              <a:rPr lang="zh-CN" altLang="en-US" b="0" i="0">
                <a:solidFill>
                  <a:srgbClr val="404040"/>
                </a:solidFill>
                <a:latin typeface="+mn-ea"/>
                <a:cs typeface="+mn-ea"/>
              </a:rPr>
              <a:t>解题法的灵活运用，相信同学们一定能够拿下七选五题型。</a:t>
            </a:r>
            <a:endParaRPr lang="zh-CN" altLang="en-US" b="0" i="0">
              <a:solidFill>
                <a:srgbClr val="404040"/>
              </a:solidFill>
              <a:latin typeface="+mn-ea"/>
              <a:cs typeface="+mn-ea"/>
            </a:endParaRPr>
          </a:p>
          <a:p>
            <a:pPr indent="457200" fontAlgn="auto">
              <a:lnSpc>
                <a:spcPct val="150000"/>
              </a:lnSpc>
            </a:pPr>
            <a:endParaRPr lang="zh-CN" altLang="en-US" b="0" i="0">
              <a:solidFill>
                <a:srgbClr val="404040"/>
              </a:solidFill>
              <a:latin typeface="+mn-ea"/>
              <a:cs typeface="+mn-ea"/>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764540" y="1388110"/>
            <a:ext cx="10979785" cy="5077460"/>
          </a:xfrm>
          <a:prstGeom prst="rect">
            <a:avLst/>
          </a:prstGeom>
        </p:spPr>
        <p:txBody>
          <a:bodyPr wrap="square">
            <a:spAutoFit/>
          </a:bodyPr>
          <a:p>
            <a:pPr indent="0" algn="ctr" fontAlgn="auto">
              <a:lnSpc>
                <a:spcPct val="150000"/>
              </a:lnSpc>
              <a:spcBef>
                <a:spcPct val="0"/>
              </a:spcBef>
              <a:spcAft>
                <a:spcPct val="0"/>
              </a:spcAft>
              <a:buNone/>
            </a:pPr>
            <a:r>
              <a:rPr lang="en-US" altLang="zh-CN" b="1" i="0">
                <a:solidFill>
                  <a:srgbClr val="404040"/>
                </a:solidFill>
                <a:latin typeface="+mn-ea"/>
                <a:cs typeface="+mn-ea"/>
                <a:sym typeface="+mn-ea"/>
              </a:rPr>
              <a:t>Swap, Don't Shop!</a:t>
            </a:r>
            <a:endParaRPr lang="en-US" altLang="zh-CN" b="1" i="0">
              <a:solidFill>
                <a:srgbClr val="404040"/>
              </a:solidFill>
              <a:latin typeface="+mn-ea"/>
              <a:cs typeface="+mn-ea"/>
              <a:sym typeface="+mn-ea"/>
            </a:endParaRPr>
          </a:p>
          <a:p>
            <a:pPr indent="457200" fontAlgn="auto">
              <a:lnSpc>
                <a:spcPct val="150000"/>
              </a:lnSpc>
              <a:spcBef>
                <a:spcPct val="0"/>
              </a:spcBef>
              <a:spcAft>
                <a:spcPct val="0"/>
              </a:spcAft>
              <a:buNone/>
            </a:pPr>
            <a:r>
              <a:rPr lang="en-US" altLang="zh-CN" b="0" i="0">
                <a:solidFill>
                  <a:srgbClr val="404040"/>
                </a:solidFill>
                <a:latin typeface="+mn-ea"/>
                <a:cs typeface="+mn-ea"/>
                <a:sym typeface="+mn-ea"/>
              </a:rPr>
              <a:t>You keep hearing about recycling, right? But it doesn't end with bottles, cans, and paper. Clothing takes </a:t>
            </a:r>
            <a:r>
              <a:rPr lang="en-US" altLang="zh-CN" b="0" i="0">
                <a:solidFill>
                  <a:srgbClr val="404040"/>
                </a:solidFill>
                <a:latin typeface="+mn-ea"/>
                <a:cs typeface="+mn-ea"/>
                <a:sym typeface="+mn-ea"/>
              </a:rPr>
              <a:t>a uge amount of natural resources (</a:t>
            </a:r>
            <a:r>
              <a:rPr lang="zh-CN" altLang="en-US" b="0" i="0">
                <a:solidFill>
                  <a:srgbClr val="404040"/>
                </a:solidFill>
                <a:latin typeface="+mn-ea"/>
                <a:cs typeface="+mn-ea"/>
                <a:sym typeface="+mn-ea"/>
              </a:rPr>
              <a:t>资源</a:t>
            </a:r>
            <a:r>
              <a:rPr lang="en-US" altLang="zh-CN" b="0" i="0">
                <a:solidFill>
                  <a:srgbClr val="404040"/>
                </a:solidFill>
                <a:latin typeface="+mn-ea"/>
                <a:cs typeface="+mn-ea"/>
                <a:sym typeface="+mn-ea"/>
              </a:rPr>
              <a:t>) to make, and buying loads of new clothing (or throwing out old clothing) is not healthy for the environment. So what to do with all those perfectly-good-but-you’re-maybe-a-little-sick-of-them clothes piled on your bedroom floor? 1.___________ . It's the best way to get rid of your used clothes, score clothes from your friends, and have a party all at the same time.</a:t>
            </a:r>
            <a:endParaRPr lang="en-US" altLang="zh-CN" b="0" i="0">
              <a:solidFill>
                <a:srgbClr val="404040"/>
              </a:solidFill>
              <a:latin typeface="+mn-ea"/>
              <a:cs typeface="+mn-ea"/>
              <a:sym typeface="+mn-ea"/>
            </a:endParaRPr>
          </a:p>
          <a:p>
            <a:pPr indent="457200" fontAlgn="auto">
              <a:lnSpc>
                <a:spcPct val="150000"/>
              </a:lnSpc>
              <a:spcBef>
                <a:spcPct val="0"/>
              </a:spcBef>
              <a:spcAft>
                <a:spcPct val="0"/>
              </a:spcAft>
              <a:buNone/>
            </a:pPr>
            <a:r>
              <a:rPr lang="en-US" altLang="zh-CN" b="0" i="0">
                <a:solidFill>
                  <a:srgbClr val="404040"/>
                </a:solidFill>
                <a:latin typeface="+mn-ea"/>
                <a:cs typeface="+mn-ea"/>
                <a:sym typeface="+mn-ea"/>
              </a:rPr>
              <a:t>A successful swap depends on the selection of clothes, the organization of the event, and, obviously, how much fun is had. It's really easy to do! Here are a few pointers.</a:t>
            </a:r>
            <a:endParaRPr lang="en-US" altLang="zh-CN" b="0" i="0">
              <a:solidFill>
                <a:srgbClr val="404040"/>
              </a:solidFill>
              <a:latin typeface="+mn-ea"/>
              <a:cs typeface="+mn-ea"/>
              <a:sym typeface="+mn-ea"/>
            </a:endParaRPr>
          </a:p>
          <a:p>
            <a:pPr indent="457200" fontAlgn="auto">
              <a:lnSpc>
                <a:spcPct val="150000"/>
              </a:lnSpc>
              <a:spcBef>
                <a:spcPct val="0"/>
              </a:spcBef>
              <a:spcAft>
                <a:spcPct val="0"/>
              </a:spcAft>
              <a:buNone/>
            </a:pPr>
            <a:r>
              <a:rPr lang="en-US" altLang="en-US" b="0" i="0">
                <a:solidFill>
                  <a:srgbClr val="404040"/>
                </a:solidFill>
                <a:latin typeface="+mn-ea"/>
                <a:cs typeface="+mn-ea"/>
                <a:sym typeface="+mn-ea"/>
              </a:rPr>
              <a:t>●</a:t>
            </a:r>
            <a:r>
              <a:rPr lang="en-US" altLang="zh-CN" b="0" i="0">
                <a:solidFill>
                  <a:srgbClr val="404040"/>
                </a:solidFill>
                <a:latin typeface="+mn-ea"/>
                <a:cs typeface="+mn-ea"/>
                <a:sym typeface="+mn-ea"/>
              </a:rPr>
              <a:t>Invite 5—10 people so you have a nice selection.  2. ___________, and there may not be enough things to choose from; more than that, and it becomes uncontrollable.</a:t>
            </a:r>
            <a:endParaRPr lang="en-US" altLang="zh-CN" b="0" i="0">
              <a:solidFill>
                <a:srgbClr val="404040"/>
              </a:solidFill>
              <a:latin typeface="+mn-ea"/>
              <a:cs typeface="+mn-ea"/>
              <a:sym typeface="+mn-ea"/>
            </a:endParaRPr>
          </a:p>
          <a:p>
            <a:pPr indent="457200" fontAlgn="auto">
              <a:lnSpc>
                <a:spcPct val="150000"/>
              </a:lnSpc>
              <a:spcBef>
                <a:spcPct val="0"/>
              </a:spcBef>
              <a:spcAft>
                <a:spcPct val="0"/>
              </a:spcAft>
              <a:buNone/>
            </a:pPr>
            <a:endParaRPr lang="en-US" altLang="zh-CN" b="0" i="0">
              <a:solidFill>
                <a:srgbClr val="404040"/>
              </a:solidFill>
              <a:latin typeface="+mn-ea"/>
              <a:cs typeface="+mn-ea"/>
              <a:sym typeface="+mn-ea"/>
            </a:endParaRPr>
          </a:p>
        </p:txBody>
      </p:sp>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4" name="圆角矩形 1"/>
          <p:cNvSpPr/>
          <p:nvPr/>
        </p:nvSpPr>
        <p:spPr>
          <a:xfrm>
            <a:off x="894509" y="1072168"/>
            <a:ext cx="826715" cy="450215"/>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sp>
        <p:nvSpPr>
          <p:cNvPr id="8" name="文本框 7"/>
          <p:cNvSpPr txBox="1"/>
          <p:nvPr/>
        </p:nvSpPr>
        <p:spPr>
          <a:xfrm>
            <a:off x="1954530" y="3551555"/>
            <a:ext cx="473075" cy="368300"/>
          </a:xfrm>
          <a:prstGeom prst="rect">
            <a:avLst/>
          </a:prstGeom>
          <a:noFill/>
        </p:spPr>
        <p:txBody>
          <a:bodyPr wrap="square" rtlCol="0">
            <a:spAutoFit/>
          </a:bodyPr>
          <a:p>
            <a:r>
              <a:rPr lang="en-US" altLang="zh-CN">
                <a:solidFill>
                  <a:srgbClr val="FF0000"/>
                </a:solidFill>
              </a:rPr>
              <a:t>B</a:t>
            </a:r>
            <a:endParaRPr lang="en-US" altLang="zh-CN">
              <a:solidFill>
                <a:srgbClr val="FF0000"/>
              </a:solidFill>
            </a:endParaRPr>
          </a:p>
        </p:txBody>
      </p:sp>
      <p:sp>
        <p:nvSpPr>
          <p:cNvPr id="9" name="文本框 8"/>
          <p:cNvSpPr txBox="1"/>
          <p:nvPr/>
        </p:nvSpPr>
        <p:spPr>
          <a:xfrm>
            <a:off x="7493000" y="5139055"/>
            <a:ext cx="473075" cy="368300"/>
          </a:xfrm>
          <a:prstGeom prst="rect">
            <a:avLst/>
          </a:prstGeom>
          <a:noFill/>
        </p:spPr>
        <p:txBody>
          <a:bodyPr wrap="square" rtlCol="0">
            <a:spAutoFit/>
          </a:bodyPr>
          <a:p>
            <a:r>
              <a:rPr lang="en-US" altLang="zh-CN">
                <a:solidFill>
                  <a:srgbClr val="FF0000"/>
                </a:solidFill>
              </a:rPr>
              <a:t>A</a:t>
            </a:r>
            <a:endParaRPr lang="en-US" altLang="zh-CN">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9" grpId="0"/>
      <p:bldP spid="9"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7" name="文本框 6"/>
          <p:cNvSpPr txBox="1"/>
          <p:nvPr/>
        </p:nvSpPr>
        <p:spPr>
          <a:xfrm>
            <a:off x="764540" y="890905"/>
            <a:ext cx="10979785" cy="5902325"/>
          </a:xfrm>
          <a:prstGeom prst="rect">
            <a:avLst/>
          </a:prstGeom>
        </p:spPr>
        <p:txBody>
          <a:bodyPr wrap="square">
            <a:spAutoFit/>
          </a:bodyPr>
          <a:p>
            <a:pPr indent="457200" fontAlgn="auto">
              <a:lnSpc>
                <a:spcPct val="130000"/>
              </a:lnSpc>
              <a:spcBef>
                <a:spcPct val="0"/>
              </a:spcBef>
              <a:spcAft>
                <a:spcPct val="0"/>
              </a:spcAft>
              <a:buNone/>
            </a:pPr>
            <a:r>
              <a:rPr lang="en-US" altLang="en-US">
                <a:solidFill>
                  <a:srgbClr val="404040"/>
                </a:solidFill>
                <a:latin typeface="+mn-ea"/>
                <a:cs typeface="+mn-ea"/>
                <a:sym typeface="+mn-ea"/>
              </a:rPr>
              <a:t>●</a:t>
            </a:r>
            <a:r>
              <a:rPr lang="en-US" altLang="zh-CN" b="0" i="0">
                <a:solidFill>
                  <a:srgbClr val="404040"/>
                </a:solidFill>
                <a:latin typeface="+mn-ea"/>
                <a:cs typeface="+mn-ea"/>
                <a:sym typeface="+mn-ea"/>
              </a:rPr>
              <a:t>3.___________ . They should also prepare plenty of reusable bags to carry their “new”clothes home.</a:t>
            </a:r>
            <a:endParaRPr lang="en-US" altLang="zh-CN" b="0" i="0">
              <a:solidFill>
                <a:srgbClr val="404040"/>
              </a:solidFill>
              <a:latin typeface="+mn-ea"/>
              <a:cs typeface="+mn-ea"/>
              <a:sym typeface="+mn-ea"/>
            </a:endParaRPr>
          </a:p>
          <a:p>
            <a:pPr indent="457200" fontAlgn="auto">
              <a:lnSpc>
                <a:spcPct val="130000"/>
              </a:lnSpc>
              <a:spcBef>
                <a:spcPct val="0"/>
              </a:spcBef>
              <a:spcAft>
                <a:spcPct val="0"/>
              </a:spcAft>
              <a:buNone/>
            </a:pPr>
            <a:r>
              <a:rPr lang="en-US" altLang="en-US" b="0" i="0">
                <a:solidFill>
                  <a:srgbClr val="404040"/>
                </a:solidFill>
                <a:latin typeface="+mn-ea"/>
                <a:cs typeface="+mn-ea"/>
                <a:sym typeface="+mn-ea"/>
              </a:rPr>
              <a:t>●</a:t>
            </a:r>
            <a:r>
              <a:rPr lang="en-US" altLang="zh-CN" b="0" i="0">
                <a:solidFill>
                  <a:srgbClr val="404040"/>
                </a:solidFill>
                <a:latin typeface="+mn-ea"/>
                <a:cs typeface="+mn-ea"/>
                <a:sym typeface="+mn-ea"/>
              </a:rPr>
              <a:t>Put different types of clothing on different surfaces in the room.  4_____________. Place a few mirrors around your room so people can see how things look when they try them on. One of the ground rules of the swap should be that everyone must try on the clothes before they take them—things always look different when you put them on.</a:t>
            </a:r>
            <a:endParaRPr lang="en-US" altLang="zh-CN" b="0" i="0">
              <a:solidFill>
                <a:srgbClr val="404040"/>
              </a:solidFill>
              <a:latin typeface="+mn-ea"/>
              <a:cs typeface="+mn-ea"/>
              <a:sym typeface="+mn-ea"/>
            </a:endParaRPr>
          </a:p>
          <a:p>
            <a:pPr indent="457200" fontAlgn="auto">
              <a:lnSpc>
                <a:spcPct val="130000"/>
              </a:lnSpc>
              <a:spcBef>
                <a:spcPct val="0"/>
              </a:spcBef>
              <a:spcAft>
                <a:spcPct val="0"/>
              </a:spcAft>
              <a:buNone/>
            </a:pPr>
            <a:r>
              <a:rPr lang="en-US" altLang="en-US" b="0" i="0">
                <a:solidFill>
                  <a:srgbClr val="404040"/>
                </a:solidFill>
                <a:latin typeface="+mn-ea"/>
                <a:cs typeface="+mn-ea"/>
                <a:sym typeface="+mn-ea"/>
              </a:rPr>
              <a:t>●</a:t>
            </a:r>
            <a:r>
              <a:rPr lang="en-US" altLang="zh-CN" b="0" i="0">
                <a:solidFill>
                  <a:srgbClr val="404040"/>
                </a:solidFill>
                <a:latin typeface="+mn-ea"/>
                <a:cs typeface="+mn-ea"/>
                <a:sym typeface="+mn-ea"/>
              </a:rPr>
              <a:t>Set a starting time. Maybe you say“go,”or turn on a certain song, or whatever. 5.___________. And don't forget to put out some cookies and fruits. Remember, it's a party!</a:t>
            </a:r>
            <a:endParaRPr lang="en-US" altLang="zh-CN" b="0" i="0">
              <a:solidFill>
                <a:srgbClr val="404040"/>
              </a:solidFill>
              <a:latin typeface="+mn-ea"/>
              <a:cs typeface="+mn-ea"/>
              <a:sym typeface="+mn-ea"/>
            </a:endParaRPr>
          </a:p>
          <a:p>
            <a:pPr indent="457200" fontAlgn="auto">
              <a:lnSpc>
                <a:spcPct val="130000"/>
              </a:lnSpc>
              <a:spcBef>
                <a:spcPct val="0"/>
              </a:spcBef>
              <a:spcAft>
                <a:spcPct val="0"/>
              </a:spcAft>
              <a:buNone/>
            </a:pPr>
            <a:r>
              <a:rPr lang="en-US" altLang="zh-CN" b="0" i="0">
                <a:solidFill>
                  <a:srgbClr val="404040"/>
                </a:solidFill>
                <a:latin typeface="+mn-ea"/>
                <a:cs typeface="+mn-ea"/>
                <a:sym typeface="+mn-ea"/>
              </a:rPr>
              <a:t>A. Less people than that</a:t>
            </a:r>
            <a:endParaRPr lang="en-US" altLang="zh-CN" b="0" i="0">
              <a:solidFill>
                <a:srgbClr val="404040"/>
              </a:solidFill>
              <a:latin typeface="+mn-ea"/>
              <a:cs typeface="+mn-ea"/>
              <a:sym typeface="+mn-ea"/>
            </a:endParaRPr>
          </a:p>
          <a:p>
            <a:pPr indent="457200" fontAlgn="auto">
              <a:lnSpc>
                <a:spcPct val="130000"/>
              </a:lnSpc>
              <a:spcBef>
                <a:spcPct val="0"/>
              </a:spcBef>
              <a:spcAft>
                <a:spcPct val="0"/>
              </a:spcAft>
              <a:buNone/>
            </a:pPr>
            <a:r>
              <a:rPr lang="en-US" altLang="zh-CN" b="0" i="0">
                <a:solidFill>
                  <a:srgbClr val="404040"/>
                </a:solidFill>
                <a:latin typeface="+mn-ea"/>
                <a:cs typeface="+mn-ea"/>
                <a:sym typeface="+mn-ea"/>
              </a:rPr>
              <a:t>B. Hold a clothing swap</a:t>
            </a:r>
            <a:endParaRPr lang="en-US" altLang="zh-CN" b="0" i="0">
              <a:solidFill>
                <a:srgbClr val="404040"/>
              </a:solidFill>
              <a:latin typeface="+mn-ea"/>
              <a:cs typeface="+mn-ea"/>
              <a:sym typeface="+mn-ea"/>
            </a:endParaRPr>
          </a:p>
          <a:p>
            <a:pPr indent="457200" fontAlgn="auto">
              <a:lnSpc>
                <a:spcPct val="130000"/>
              </a:lnSpc>
              <a:spcBef>
                <a:spcPct val="0"/>
              </a:spcBef>
              <a:spcAft>
                <a:spcPct val="0"/>
              </a:spcAft>
              <a:buNone/>
            </a:pPr>
            <a:r>
              <a:rPr lang="en-US" altLang="zh-CN" b="0" i="0">
                <a:solidFill>
                  <a:srgbClr val="404040"/>
                </a:solidFill>
                <a:latin typeface="+mn-ea"/>
                <a:cs typeface="+mn-ea"/>
                <a:sym typeface="+mn-ea"/>
              </a:rPr>
              <a:t>C. If two people are competing</a:t>
            </a:r>
            <a:endParaRPr lang="en-US" altLang="zh-CN" b="0" i="0">
              <a:solidFill>
                <a:srgbClr val="404040"/>
              </a:solidFill>
              <a:latin typeface="+mn-ea"/>
              <a:cs typeface="+mn-ea"/>
              <a:sym typeface="+mn-ea"/>
            </a:endParaRPr>
          </a:p>
          <a:p>
            <a:pPr indent="457200" fontAlgn="auto">
              <a:lnSpc>
                <a:spcPct val="130000"/>
              </a:lnSpc>
              <a:spcBef>
                <a:spcPct val="0"/>
              </a:spcBef>
              <a:spcAft>
                <a:spcPct val="0"/>
              </a:spcAft>
              <a:buNone/>
            </a:pPr>
            <a:r>
              <a:rPr lang="en-US" altLang="zh-CN" b="0" i="0">
                <a:solidFill>
                  <a:srgbClr val="404040"/>
                </a:solidFill>
                <a:latin typeface="+mn-ea"/>
                <a:cs typeface="+mn-ea"/>
                <a:sym typeface="+mn-ea"/>
              </a:rPr>
              <a:t>D. Just keep music playing throughout</a:t>
            </a:r>
            <a:endParaRPr lang="en-US" altLang="zh-CN" b="0" i="0">
              <a:solidFill>
                <a:srgbClr val="404040"/>
              </a:solidFill>
              <a:latin typeface="+mn-ea"/>
              <a:cs typeface="+mn-ea"/>
              <a:sym typeface="+mn-ea"/>
            </a:endParaRPr>
          </a:p>
          <a:p>
            <a:pPr indent="457200" fontAlgn="auto">
              <a:lnSpc>
                <a:spcPct val="130000"/>
              </a:lnSpc>
              <a:spcBef>
                <a:spcPct val="0"/>
              </a:spcBef>
              <a:spcAft>
                <a:spcPct val="0"/>
              </a:spcAft>
              <a:buNone/>
            </a:pPr>
            <a:r>
              <a:rPr lang="en-US" altLang="zh-CN" b="0" i="0">
                <a:solidFill>
                  <a:srgbClr val="404040"/>
                </a:solidFill>
                <a:latin typeface="+mn-ea"/>
                <a:cs typeface="+mn-ea"/>
                <a:sym typeface="+mn-ea"/>
              </a:rPr>
              <a:t>E. Donate whatever clothes are left over</a:t>
            </a:r>
            <a:endParaRPr lang="en-US" altLang="zh-CN" b="0" i="0">
              <a:solidFill>
                <a:srgbClr val="404040"/>
              </a:solidFill>
              <a:latin typeface="+mn-ea"/>
              <a:cs typeface="+mn-ea"/>
              <a:sym typeface="+mn-ea"/>
            </a:endParaRPr>
          </a:p>
          <a:p>
            <a:pPr indent="457200" fontAlgn="auto">
              <a:lnSpc>
                <a:spcPct val="130000"/>
              </a:lnSpc>
              <a:spcBef>
                <a:spcPct val="0"/>
              </a:spcBef>
              <a:spcAft>
                <a:spcPct val="0"/>
              </a:spcAft>
              <a:buNone/>
            </a:pPr>
            <a:r>
              <a:rPr lang="en-US" altLang="zh-CN" b="0" i="0">
                <a:solidFill>
                  <a:srgbClr val="404040"/>
                </a:solidFill>
                <a:latin typeface="+mn-ea"/>
                <a:cs typeface="+mn-ea"/>
                <a:sym typeface="+mn-ea"/>
              </a:rPr>
              <a:t>F. Have everyone put their clothes in the right spots</a:t>
            </a:r>
            <a:endParaRPr lang="en-US" altLang="zh-CN" b="0" i="0">
              <a:solidFill>
                <a:srgbClr val="404040"/>
              </a:solidFill>
              <a:latin typeface="+mn-ea"/>
              <a:cs typeface="+mn-ea"/>
              <a:sym typeface="+mn-ea"/>
            </a:endParaRPr>
          </a:p>
          <a:p>
            <a:pPr indent="457200" fontAlgn="auto">
              <a:lnSpc>
                <a:spcPct val="130000"/>
              </a:lnSpc>
              <a:spcBef>
                <a:spcPct val="0"/>
              </a:spcBef>
              <a:spcAft>
                <a:spcPct val="0"/>
              </a:spcAft>
              <a:buNone/>
            </a:pPr>
            <a:r>
              <a:rPr lang="en-US" altLang="zh-CN" b="0" i="0">
                <a:solidFill>
                  <a:srgbClr val="404040"/>
                </a:solidFill>
                <a:latin typeface="+mn-ea"/>
                <a:cs typeface="+mn-ea"/>
                <a:sym typeface="+mn-ea"/>
              </a:rPr>
              <a:t>G. Tell evervone to bring clean clothes in good condition</a:t>
            </a:r>
            <a:endParaRPr lang="en-US" altLang="zh-CN" b="0" i="0">
              <a:solidFill>
                <a:srgbClr val="404040"/>
              </a:solidFill>
              <a:latin typeface="+mn-ea"/>
              <a:cs typeface="+mn-ea"/>
              <a:sym typeface="+mn-ea"/>
            </a:endParaRPr>
          </a:p>
          <a:p>
            <a:pPr indent="457200" fontAlgn="auto">
              <a:lnSpc>
                <a:spcPct val="150000"/>
              </a:lnSpc>
              <a:spcBef>
                <a:spcPct val="0"/>
              </a:spcBef>
              <a:spcAft>
                <a:spcPct val="0"/>
              </a:spcAft>
              <a:buNone/>
            </a:pPr>
            <a:endParaRPr lang="en-US" altLang="zh-CN" b="0" i="0">
              <a:solidFill>
                <a:srgbClr val="404040"/>
              </a:solidFill>
              <a:latin typeface="+mn-ea"/>
              <a:cs typeface="+mn-ea"/>
              <a:sym typeface="+mn-ea"/>
            </a:endParaRPr>
          </a:p>
        </p:txBody>
      </p:sp>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6" name="文本框 5"/>
          <p:cNvSpPr txBox="1"/>
          <p:nvPr/>
        </p:nvSpPr>
        <p:spPr>
          <a:xfrm>
            <a:off x="9125585" y="1637665"/>
            <a:ext cx="473075" cy="368300"/>
          </a:xfrm>
          <a:prstGeom prst="rect">
            <a:avLst/>
          </a:prstGeom>
          <a:noFill/>
        </p:spPr>
        <p:txBody>
          <a:bodyPr wrap="square" rtlCol="0">
            <a:spAutoFit/>
          </a:bodyPr>
          <a:p>
            <a:r>
              <a:rPr lang="en-US" altLang="zh-CN">
                <a:solidFill>
                  <a:srgbClr val="FF0000"/>
                </a:solidFill>
              </a:rPr>
              <a:t>F</a:t>
            </a:r>
            <a:endParaRPr lang="en-US" altLang="zh-CN">
              <a:solidFill>
                <a:srgbClr val="FF0000"/>
              </a:solidFill>
            </a:endParaRPr>
          </a:p>
        </p:txBody>
      </p:sp>
      <p:sp>
        <p:nvSpPr>
          <p:cNvPr id="9" name="文本框 8"/>
          <p:cNvSpPr txBox="1"/>
          <p:nvPr/>
        </p:nvSpPr>
        <p:spPr>
          <a:xfrm>
            <a:off x="10709910" y="3060700"/>
            <a:ext cx="473075" cy="368300"/>
          </a:xfrm>
          <a:prstGeom prst="rect">
            <a:avLst/>
          </a:prstGeom>
          <a:noFill/>
        </p:spPr>
        <p:txBody>
          <a:bodyPr wrap="square" rtlCol="0">
            <a:spAutoFit/>
          </a:bodyPr>
          <a:p>
            <a:r>
              <a:rPr lang="en-US" altLang="zh-CN">
                <a:solidFill>
                  <a:srgbClr val="FF0000"/>
                </a:solidFill>
              </a:rPr>
              <a:t>D</a:t>
            </a:r>
            <a:endParaRPr lang="en-US" altLang="zh-CN">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9" grpId="0"/>
      <p:bldP spid="9"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pic>
        <p:nvPicPr>
          <p:cNvPr id="4" name="图片 3"/>
          <p:cNvPicPr>
            <a:picLocks noChangeAspect="1"/>
          </p:cNvPicPr>
          <p:nvPr/>
        </p:nvPicPr>
        <p:blipFill>
          <a:blip r:embed="rId2"/>
          <a:stretch>
            <a:fillRect/>
          </a:stretch>
        </p:blipFill>
        <p:spPr>
          <a:xfrm>
            <a:off x="752475" y="2636520"/>
            <a:ext cx="10784205" cy="1844675"/>
          </a:xfrm>
          <a:prstGeom prst="rect">
            <a:avLst/>
          </a:prstGeom>
        </p:spPr>
      </p:pic>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2528</Words>
  <Application>WPS 演示</Application>
  <PresentationFormat>宽屏</PresentationFormat>
  <Paragraphs>63</Paragraphs>
  <Slides>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vt:i4>
      </vt:variant>
    </vt:vector>
  </HeadingPairs>
  <TitlesOfParts>
    <vt:vector size="17"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179</cp:revision>
  <dcterms:created xsi:type="dcterms:W3CDTF">2019-06-19T02:08:00Z</dcterms:created>
  <dcterms:modified xsi:type="dcterms:W3CDTF">2025-05-04T16:05:10Z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430A6822E5B4435A812B0A5CE2A35AF5_13</vt:lpwstr>
  </property>
</Properties>
</file>