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66" r:id="rId4"/>
    <p:sldId id="257" r:id="rId5"/>
    <p:sldId id="262" r:id="rId6"/>
    <p:sldId id="301" r:id="rId7"/>
    <p:sldId id="302" r:id="rId8"/>
    <p:sldId id="271" r:id="rId9"/>
    <p:sldId id="265" r:id="rId10"/>
    <p:sldId id="278" r:id="rId11"/>
  </p:sldIdLst>
  <p:sldSz cx="12192000" cy="6858000"/>
  <p:notesSz cx="6858000" cy="9144000"/>
  <p:custDataLst>
    <p:tags r:id="rId1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73.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2.xml"/><Relationship Id="rId2" Type="http://schemas.openxmlformats.org/officeDocument/2006/relationships/image" Target="../media/image5.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语法攻略</a:t>
            </a:r>
            <a:endParaRPr lang="zh-CN" altLang="en-US" sz="5400" b="1" dirty="0">
              <a:solidFill>
                <a:srgbClr val="A54A97"/>
              </a:solidFill>
              <a:latin typeface="+mn-ea"/>
            </a:endParaRPr>
          </a:p>
        </p:txBody>
      </p:sp>
      <p:sp>
        <p:nvSpPr>
          <p:cNvPr id="3" name="文本框 2"/>
          <p:cNvSpPr txBox="1"/>
          <p:nvPr/>
        </p:nvSpPr>
        <p:spPr>
          <a:xfrm>
            <a:off x="2465929"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难点攻关</a:t>
            </a:r>
            <a:r>
              <a:rPr lang="en-US" altLang="zh-CN" sz="4400" b="1" dirty="0">
                <a:solidFill>
                  <a:srgbClr val="FFFFFF"/>
                </a:solidFill>
                <a:latin typeface="+mn-ea"/>
              </a:rPr>
              <a:t>——it</a:t>
            </a:r>
            <a:r>
              <a:rPr lang="zh-CN" altLang="en-US" sz="4400" b="1" dirty="0">
                <a:solidFill>
                  <a:srgbClr val="FFFFFF"/>
                </a:solidFill>
                <a:latin typeface="+mn-ea"/>
              </a:rPr>
              <a:t>的特殊用法及考法</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pic>
        <p:nvPicPr>
          <p:cNvPr id="7" name="图片 6"/>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860425" y="2983230"/>
            <a:ext cx="10563860" cy="102616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120775"/>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091565"/>
            <a:ext cx="4118610" cy="460375"/>
          </a:xfrm>
          <a:prstGeom prst="rect">
            <a:avLst/>
          </a:prstGeom>
          <a:noFill/>
        </p:spPr>
        <p:txBody>
          <a:bodyPr wrap="square" rtlCol="0">
            <a:spAutoFit/>
          </a:bodyPr>
          <a:p>
            <a:r>
              <a:rPr lang="en-US" altLang="zh-CN" sz="2400" b="1"/>
              <a:t>it</a:t>
            </a:r>
            <a:r>
              <a:rPr lang="zh-CN" altLang="en-US" sz="2400" b="1"/>
              <a:t>常见的特殊用法</a:t>
            </a:r>
            <a:endParaRPr lang="zh-CN" altLang="en-US" sz="2400" b="1"/>
          </a:p>
        </p:txBody>
      </p:sp>
      <p:sp>
        <p:nvSpPr>
          <p:cNvPr id="4" name="文本框 3"/>
          <p:cNvSpPr txBox="1"/>
          <p:nvPr/>
        </p:nvSpPr>
        <p:spPr>
          <a:xfrm>
            <a:off x="1028700" y="1551940"/>
            <a:ext cx="10681970" cy="4407535"/>
          </a:xfrm>
          <a:prstGeom prst="rect">
            <a:avLst/>
          </a:prstGeom>
        </p:spPr>
        <p:txBody>
          <a:bodyPr wrap="square">
            <a:spAutoFit/>
          </a:bodyPr>
          <a:p>
            <a:pPr indent="457200" fontAlgn="auto">
              <a:lnSpc>
                <a:spcPct val="130000"/>
              </a:lnSpc>
            </a:pPr>
            <a:r>
              <a:rPr lang="en-US" altLang="zh-CN" b="1" i="0">
                <a:solidFill>
                  <a:srgbClr val="404040"/>
                </a:solidFill>
                <a:latin typeface="+mn-ea"/>
                <a:cs typeface="+mn-ea"/>
              </a:rPr>
              <a:t>1.it</a:t>
            </a:r>
            <a:r>
              <a:rPr lang="zh-CN" altLang="en-US" b="1" i="0">
                <a:solidFill>
                  <a:srgbClr val="404040"/>
                </a:solidFill>
                <a:latin typeface="+mn-ea"/>
                <a:cs typeface="+mn-ea"/>
              </a:rPr>
              <a:t>作形式主语，不定式（短语）作真正的主语</a:t>
            </a:r>
            <a:endParaRPr lang="zh-CN" altLang="en-US" b="1" i="0">
              <a:solidFill>
                <a:srgbClr val="404040"/>
              </a:solidFill>
              <a:latin typeface="+mn-ea"/>
              <a:cs typeface="+mn-ea"/>
            </a:endParaRPr>
          </a:p>
          <a:p>
            <a:pPr indent="457200" fontAlgn="auto">
              <a:lnSpc>
                <a:spcPct val="130000"/>
              </a:lnSpc>
            </a:pPr>
            <a:r>
              <a:rPr lang="zh-CN" altLang="en-US" b="0" i="0">
                <a:solidFill>
                  <a:srgbClr val="404040"/>
                </a:solidFill>
                <a:latin typeface="+mn-ea"/>
                <a:cs typeface="+mn-ea"/>
              </a:rPr>
              <a:t>当不定式（短语）在句中作主语时</a:t>
            </a:r>
            <a:r>
              <a:rPr lang="en-US" altLang="zh-CN" b="0" i="0">
                <a:solidFill>
                  <a:srgbClr val="404040"/>
                </a:solidFill>
                <a:latin typeface="+mn-ea"/>
                <a:cs typeface="+mn-ea"/>
              </a:rPr>
              <a:t>,</a:t>
            </a:r>
            <a:r>
              <a:rPr lang="zh-CN" altLang="en-US" b="0" i="0">
                <a:solidFill>
                  <a:srgbClr val="404040"/>
                </a:solidFill>
                <a:latin typeface="+mn-ea"/>
                <a:cs typeface="+mn-ea"/>
              </a:rPr>
              <a:t>为了避免句子</a:t>
            </a:r>
            <a:r>
              <a:rPr lang="en-US" altLang="zh-CN" b="0" i="0">
                <a:solidFill>
                  <a:srgbClr val="404040"/>
                </a:solidFill>
                <a:latin typeface="+mn-ea"/>
                <a:cs typeface="+mn-ea"/>
              </a:rPr>
              <a:t>“</a:t>
            </a:r>
            <a:r>
              <a:rPr lang="zh-CN" altLang="en-US" b="0" i="0">
                <a:solidFill>
                  <a:srgbClr val="404040"/>
                </a:solidFill>
                <a:latin typeface="+mn-ea"/>
                <a:cs typeface="+mn-ea"/>
              </a:rPr>
              <a:t>头重脚轻</a:t>
            </a:r>
            <a:r>
              <a:rPr lang="en-US" altLang="zh-CN" b="0" i="0">
                <a:solidFill>
                  <a:srgbClr val="404040"/>
                </a:solidFill>
                <a:latin typeface="+mn-ea"/>
                <a:cs typeface="+mn-ea"/>
              </a:rPr>
              <a:t>”,</a:t>
            </a:r>
            <a:r>
              <a:rPr lang="zh-CN" altLang="en-US" b="0" i="0">
                <a:solidFill>
                  <a:srgbClr val="404040"/>
                </a:solidFill>
                <a:latin typeface="+mn-ea"/>
                <a:cs typeface="+mn-ea"/>
              </a:rPr>
              <a:t>习惯上将不定式（短语）移到后面</a:t>
            </a:r>
            <a:r>
              <a:rPr lang="en-US" altLang="zh-CN" b="0" i="0">
                <a:solidFill>
                  <a:srgbClr val="404040"/>
                </a:solidFill>
                <a:latin typeface="+mn-ea"/>
                <a:cs typeface="+mn-ea"/>
              </a:rPr>
              <a:t>,</a:t>
            </a:r>
            <a:r>
              <a:rPr lang="zh-CN" altLang="en-US" b="0" i="0">
                <a:solidFill>
                  <a:srgbClr val="404040"/>
                </a:solidFill>
                <a:latin typeface="+mn-ea"/>
                <a:cs typeface="+mn-ea"/>
              </a:rPr>
              <a:t>主语由</a:t>
            </a:r>
            <a:r>
              <a:rPr lang="en-US" altLang="zh-CN" b="0" i="0">
                <a:solidFill>
                  <a:srgbClr val="404040"/>
                </a:solidFill>
                <a:latin typeface="+mn-ea"/>
                <a:cs typeface="+mn-ea"/>
              </a:rPr>
              <a:t>it</a:t>
            </a:r>
            <a:r>
              <a:rPr lang="zh-CN" altLang="en-US" b="0" i="0">
                <a:solidFill>
                  <a:srgbClr val="404040"/>
                </a:solidFill>
                <a:latin typeface="+mn-ea"/>
                <a:cs typeface="+mn-ea"/>
              </a:rPr>
              <a:t>代替</a:t>
            </a:r>
            <a:r>
              <a:rPr lang="en-US" altLang="zh-CN" b="0" i="0">
                <a:solidFill>
                  <a:srgbClr val="404040"/>
                </a:solidFill>
                <a:latin typeface="+mn-ea"/>
                <a:cs typeface="+mn-ea"/>
              </a:rPr>
              <a:t>,it</a:t>
            </a:r>
            <a:r>
              <a:rPr lang="zh-CN" altLang="en-US" b="0" i="0">
                <a:solidFill>
                  <a:srgbClr val="404040"/>
                </a:solidFill>
                <a:latin typeface="+mn-ea"/>
                <a:cs typeface="+mn-ea"/>
              </a:rPr>
              <a:t>作形式主语。此时</a:t>
            </a:r>
            <a:r>
              <a:rPr lang="en-US" altLang="zh-CN" b="0" i="0">
                <a:solidFill>
                  <a:srgbClr val="404040"/>
                </a:solidFill>
                <a:latin typeface="+mn-ea"/>
                <a:cs typeface="+mn-ea"/>
              </a:rPr>
              <a:t>it</a:t>
            </a:r>
            <a:r>
              <a:rPr lang="zh-CN" altLang="en-US" b="0" i="0">
                <a:solidFill>
                  <a:srgbClr val="404040"/>
                </a:solidFill>
                <a:latin typeface="+mn-ea"/>
                <a:cs typeface="+mn-ea"/>
              </a:rPr>
              <a:t>只起引导作用</a:t>
            </a:r>
            <a:r>
              <a:rPr lang="en-US" altLang="zh-CN" b="0" i="0">
                <a:solidFill>
                  <a:srgbClr val="404040"/>
                </a:solidFill>
                <a:latin typeface="+mn-ea"/>
                <a:cs typeface="+mn-ea"/>
              </a:rPr>
              <a:t>,</a:t>
            </a:r>
            <a:r>
              <a:rPr lang="zh-CN" altLang="en-US" b="0" i="0">
                <a:solidFill>
                  <a:srgbClr val="404040"/>
                </a:solidFill>
                <a:latin typeface="+mn-ea"/>
                <a:cs typeface="+mn-ea"/>
              </a:rPr>
              <a:t>本身无意义。常用于以下三种句型</a:t>
            </a:r>
            <a:r>
              <a:rPr lang="en-US" altLang="zh-CN" b="0" i="0">
                <a:solidFill>
                  <a:srgbClr val="404040"/>
                </a:solidFill>
                <a:latin typeface="+mn-ea"/>
                <a:cs typeface="+mn-ea"/>
              </a:rPr>
              <a:t>:</a:t>
            </a:r>
            <a:endParaRPr lang="en-US" altLang="zh-CN" b="0" i="0">
              <a:solidFill>
                <a:srgbClr val="404040"/>
              </a:solidFill>
              <a:latin typeface="+mn-ea"/>
              <a:cs typeface="+mn-ea"/>
            </a:endParaRPr>
          </a:p>
          <a:p>
            <a:pPr indent="457200" fontAlgn="auto">
              <a:lnSpc>
                <a:spcPct val="130000"/>
              </a:lnSpc>
            </a:pPr>
            <a:r>
              <a:rPr lang="en-US" altLang="en-US" b="0" i="0">
                <a:solidFill>
                  <a:srgbClr val="404040"/>
                </a:solidFill>
                <a:latin typeface="+mn-ea"/>
                <a:cs typeface="+mn-ea"/>
              </a:rPr>
              <a:t>①</a:t>
            </a:r>
            <a:r>
              <a:rPr lang="en-US" altLang="zh-CN" b="0" i="0">
                <a:solidFill>
                  <a:srgbClr val="404040"/>
                </a:solidFill>
                <a:latin typeface="+mn-ea"/>
                <a:cs typeface="+mn-ea"/>
              </a:rPr>
              <a:t>It+be+</a:t>
            </a:r>
            <a:r>
              <a:rPr lang="zh-CN" altLang="en-US" b="0" i="0">
                <a:solidFill>
                  <a:srgbClr val="404040"/>
                </a:solidFill>
                <a:latin typeface="+mn-ea"/>
                <a:cs typeface="+mn-ea"/>
              </a:rPr>
              <a:t>名词（短语）（</a:t>
            </a:r>
            <a:r>
              <a:rPr lang="en-US" altLang="zh-CN" b="0" i="0">
                <a:solidFill>
                  <a:srgbClr val="404040"/>
                </a:solidFill>
                <a:latin typeface="+mn-ea"/>
                <a:cs typeface="+mn-ea"/>
              </a:rPr>
              <a:t>+for/of sb</a:t>
            </a:r>
            <a:r>
              <a:rPr lang="zh-CN" altLang="en-US" b="0" i="0">
                <a:solidFill>
                  <a:srgbClr val="404040"/>
                </a:solidFill>
                <a:latin typeface="+mn-ea"/>
                <a:cs typeface="+mn-ea"/>
              </a:rPr>
              <a:t>）</a:t>
            </a:r>
            <a:r>
              <a:rPr lang="en-US" altLang="zh-CN" b="0" i="0">
                <a:solidFill>
                  <a:srgbClr val="404040"/>
                </a:solidFill>
                <a:latin typeface="+mn-ea"/>
                <a:cs typeface="+mn-ea"/>
              </a:rPr>
              <a:t>+</a:t>
            </a:r>
            <a:r>
              <a:rPr lang="zh-CN" altLang="en-US" b="0" i="0">
                <a:solidFill>
                  <a:srgbClr val="404040"/>
                </a:solidFill>
                <a:latin typeface="+mn-ea"/>
                <a:cs typeface="+mn-ea"/>
              </a:rPr>
              <a:t>动词不定式</a:t>
            </a:r>
            <a:r>
              <a:rPr lang="zh-CN" altLang="en-US" b="0" i="0">
                <a:solidFill>
                  <a:srgbClr val="00A0AF"/>
                </a:solidFill>
                <a:latin typeface="+mn-ea"/>
                <a:cs typeface="+mn-ea"/>
              </a:rPr>
              <a:t>（常用作表语的名词有：</a:t>
            </a:r>
            <a:r>
              <a:rPr lang="en-US" altLang="zh-CN" b="0" i="0">
                <a:solidFill>
                  <a:srgbClr val="00A0AF"/>
                </a:solidFill>
                <a:latin typeface="+mn-ea"/>
                <a:cs typeface="+mn-ea"/>
              </a:rPr>
              <a:t>pity</a:t>
            </a:r>
            <a:r>
              <a:rPr lang="zh-CN" altLang="en-US" b="0" i="0">
                <a:solidFill>
                  <a:srgbClr val="00A0AF"/>
                </a:solidFill>
                <a:latin typeface="+mn-ea"/>
                <a:cs typeface="+mn-ea"/>
              </a:rPr>
              <a:t>、</a:t>
            </a:r>
            <a:r>
              <a:rPr lang="en-US" altLang="zh-CN" b="0" i="0">
                <a:solidFill>
                  <a:srgbClr val="00A0AF"/>
                </a:solidFill>
                <a:latin typeface="+mn-ea"/>
                <a:cs typeface="+mn-ea"/>
              </a:rPr>
              <a:t> pleasure</a:t>
            </a:r>
            <a:r>
              <a:rPr lang="zh-CN" altLang="en-US" b="0" i="0">
                <a:solidFill>
                  <a:srgbClr val="00A0AF"/>
                </a:solidFill>
                <a:latin typeface="+mn-ea"/>
                <a:cs typeface="+mn-ea"/>
              </a:rPr>
              <a:t>、</a:t>
            </a:r>
            <a:r>
              <a:rPr lang="en-US" altLang="zh-CN" b="0" i="0">
                <a:solidFill>
                  <a:srgbClr val="00A0AF"/>
                </a:solidFill>
                <a:latin typeface="+mn-ea"/>
                <a:cs typeface="+mn-ea"/>
              </a:rPr>
              <a:t> honour</a:t>
            </a:r>
            <a:r>
              <a:rPr lang="zh-CN" altLang="en-US" b="0" i="0">
                <a:solidFill>
                  <a:srgbClr val="00A0AF"/>
                </a:solidFill>
                <a:latin typeface="+mn-ea"/>
                <a:cs typeface="+mn-ea"/>
              </a:rPr>
              <a:t>等）</a:t>
            </a:r>
            <a:endParaRPr lang="zh-CN" altLang="en-US" b="0" i="0">
              <a:solidFill>
                <a:srgbClr val="00A0AF"/>
              </a:solidFill>
              <a:latin typeface="+mn-ea"/>
              <a:cs typeface="+mn-ea"/>
            </a:endParaRPr>
          </a:p>
          <a:p>
            <a:pPr indent="457200" fontAlgn="auto">
              <a:lnSpc>
                <a:spcPct val="130000"/>
              </a:lnSpc>
            </a:pPr>
            <a:r>
              <a:rPr lang="en-US" altLang="zh-CN" b="0" i="0">
                <a:solidFill>
                  <a:srgbClr val="404040"/>
                </a:solidFill>
                <a:latin typeface="+mn-ea"/>
                <a:cs typeface="+mn-ea"/>
              </a:rPr>
              <a:t>Ladies and gentlemen</a:t>
            </a:r>
            <a:r>
              <a:rPr lang="zh-CN" altLang="en-US" b="0" i="0">
                <a:solidFill>
                  <a:srgbClr val="404040"/>
                </a:solidFill>
                <a:latin typeface="+mn-ea"/>
                <a:cs typeface="+mn-ea"/>
              </a:rPr>
              <a:t>，</a:t>
            </a:r>
            <a:r>
              <a:rPr lang="en-US" altLang="zh-CN" b="0" i="0">
                <a:solidFill>
                  <a:srgbClr val="00A0AF"/>
                </a:solidFill>
                <a:latin typeface="+mn-ea"/>
                <a:cs typeface="+mn-ea"/>
              </a:rPr>
              <a:t> it is my great honour to deliver</a:t>
            </a:r>
            <a:r>
              <a:rPr lang="en-US" altLang="zh-CN" b="0" i="0">
                <a:solidFill>
                  <a:srgbClr val="404040"/>
                </a:solidFill>
                <a:latin typeface="+mn-ea"/>
                <a:cs typeface="+mn-ea"/>
              </a:rPr>
              <a:t> my speech.</a:t>
            </a:r>
            <a:r>
              <a:rPr lang="zh-CN" altLang="en-US" b="0" i="0">
                <a:solidFill>
                  <a:srgbClr val="404040"/>
                </a:solidFill>
                <a:latin typeface="+mn-ea"/>
                <a:cs typeface="+mn-ea"/>
              </a:rPr>
              <a:t>女士们</a:t>
            </a:r>
            <a:r>
              <a:rPr lang="en-US" altLang="zh-CN" b="0" i="0">
                <a:solidFill>
                  <a:srgbClr val="404040"/>
                </a:solidFill>
                <a:latin typeface="+mn-ea"/>
                <a:cs typeface="+mn-ea"/>
              </a:rPr>
              <a:t>,</a:t>
            </a:r>
            <a:r>
              <a:rPr lang="zh-CN" altLang="en-US" b="0" i="0">
                <a:solidFill>
                  <a:srgbClr val="404040"/>
                </a:solidFill>
                <a:latin typeface="+mn-ea"/>
                <a:cs typeface="+mn-ea"/>
              </a:rPr>
              <a:t>先生们</a:t>
            </a:r>
            <a:r>
              <a:rPr lang="en-US" altLang="zh-CN" b="0" i="0">
                <a:solidFill>
                  <a:srgbClr val="404040"/>
                </a:solidFill>
                <a:latin typeface="+mn-ea"/>
                <a:cs typeface="+mn-ea"/>
              </a:rPr>
              <a:t>,</a:t>
            </a:r>
            <a:r>
              <a:rPr lang="zh-CN" altLang="en-US" b="0" i="0">
                <a:solidFill>
                  <a:srgbClr val="404040"/>
                </a:solidFill>
                <a:latin typeface="+mn-ea"/>
                <a:cs typeface="+mn-ea"/>
              </a:rPr>
              <a:t>我很荣幸发表我的演讲。</a:t>
            </a:r>
            <a:endParaRPr lang="zh-CN" altLang="en-US" b="0" i="0">
              <a:solidFill>
                <a:srgbClr val="404040"/>
              </a:solidFill>
              <a:latin typeface="+mn-ea"/>
              <a:cs typeface="+mn-ea"/>
            </a:endParaRPr>
          </a:p>
          <a:p>
            <a:pPr indent="457200" fontAlgn="auto">
              <a:lnSpc>
                <a:spcPct val="130000"/>
              </a:lnSpc>
            </a:pPr>
            <a:r>
              <a:rPr lang="en-US" altLang="en-US" b="0" i="0">
                <a:solidFill>
                  <a:srgbClr val="404040"/>
                </a:solidFill>
                <a:latin typeface="+mn-ea"/>
                <a:cs typeface="+mn-ea"/>
              </a:rPr>
              <a:t>②</a:t>
            </a:r>
            <a:r>
              <a:rPr lang="en-US" altLang="zh-CN" b="0" i="0">
                <a:solidFill>
                  <a:srgbClr val="404040"/>
                </a:solidFill>
                <a:latin typeface="+mn-ea"/>
                <a:cs typeface="+mn-ea"/>
              </a:rPr>
              <a:t>It+be+</a:t>
            </a:r>
            <a:r>
              <a:rPr lang="zh-CN" altLang="en-US" b="0" i="0">
                <a:solidFill>
                  <a:srgbClr val="404040"/>
                </a:solidFill>
                <a:latin typeface="+mn-ea"/>
                <a:cs typeface="+mn-ea"/>
              </a:rPr>
              <a:t>形容词（</a:t>
            </a:r>
            <a:r>
              <a:rPr lang="en-US" altLang="zh-CN" b="0" i="0">
                <a:solidFill>
                  <a:srgbClr val="404040"/>
                </a:solidFill>
                <a:latin typeface="+mn-ea"/>
                <a:cs typeface="+mn-ea"/>
              </a:rPr>
              <a:t>+for/of sb</a:t>
            </a:r>
            <a:r>
              <a:rPr lang="zh-CN" altLang="en-US" b="0" i="0">
                <a:solidFill>
                  <a:srgbClr val="404040"/>
                </a:solidFill>
                <a:latin typeface="+mn-ea"/>
                <a:cs typeface="+mn-ea"/>
              </a:rPr>
              <a:t>）</a:t>
            </a:r>
            <a:r>
              <a:rPr lang="en-US" altLang="zh-CN" b="0" i="0">
                <a:solidFill>
                  <a:srgbClr val="404040"/>
                </a:solidFill>
                <a:latin typeface="+mn-ea"/>
                <a:cs typeface="+mn-ea"/>
              </a:rPr>
              <a:t>+</a:t>
            </a:r>
            <a:r>
              <a:rPr lang="zh-CN" altLang="en-US" b="0" i="0">
                <a:solidFill>
                  <a:srgbClr val="404040"/>
                </a:solidFill>
                <a:latin typeface="+mn-ea"/>
                <a:cs typeface="+mn-ea"/>
              </a:rPr>
              <a:t>动词不定式</a:t>
            </a:r>
            <a:r>
              <a:rPr lang="zh-CN" altLang="en-US" b="0" i="0">
                <a:solidFill>
                  <a:srgbClr val="00A0AF"/>
                </a:solidFill>
                <a:latin typeface="+mn-ea"/>
                <a:cs typeface="+mn-ea"/>
              </a:rPr>
              <a:t>（常用作表语的形容词有：</a:t>
            </a:r>
            <a:r>
              <a:rPr lang="en-US" altLang="zh-CN" b="0" i="0">
                <a:solidFill>
                  <a:srgbClr val="00A0AF"/>
                </a:solidFill>
                <a:latin typeface="+mn-ea"/>
                <a:cs typeface="+mn-ea"/>
              </a:rPr>
              <a:t>easy</a:t>
            </a:r>
            <a:r>
              <a:rPr lang="zh-CN" altLang="en-US" b="0" i="0">
                <a:solidFill>
                  <a:srgbClr val="00A0AF"/>
                </a:solidFill>
                <a:latin typeface="+mn-ea"/>
                <a:cs typeface="+mn-ea"/>
              </a:rPr>
              <a:t>、</a:t>
            </a:r>
            <a:r>
              <a:rPr lang="en-US" altLang="zh-CN" b="0" i="0">
                <a:solidFill>
                  <a:srgbClr val="00A0AF"/>
                </a:solidFill>
                <a:latin typeface="+mn-ea"/>
                <a:cs typeface="+mn-ea"/>
              </a:rPr>
              <a:t> important</a:t>
            </a:r>
            <a:r>
              <a:rPr lang="zh-CN" altLang="en-US" b="0" i="0">
                <a:solidFill>
                  <a:srgbClr val="00A0AF"/>
                </a:solidFill>
                <a:latin typeface="+mn-ea"/>
                <a:cs typeface="+mn-ea"/>
              </a:rPr>
              <a:t>、</a:t>
            </a:r>
            <a:r>
              <a:rPr lang="en-US" altLang="zh-CN" b="0" i="0">
                <a:solidFill>
                  <a:srgbClr val="00A0AF"/>
                </a:solidFill>
                <a:latin typeface="+mn-ea"/>
                <a:cs typeface="+mn-ea"/>
              </a:rPr>
              <a:t> vital</a:t>
            </a:r>
            <a:r>
              <a:rPr lang="zh-CN" altLang="en-US" b="0" i="0">
                <a:solidFill>
                  <a:srgbClr val="00A0AF"/>
                </a:solidFill>
                <a:latin typeface="+mn-ea"/>
                <a:cs typeface="+mn-ea"/>
              </a:rPr>
              <a:t>、</a:t>
            </a:r>
            <a:r>
              <a:rPr lang="en-US" altLang="zh-CN" b="0" i="0">
                <a:solidFill>
                  <a:srgbClr val="00A0AF"/>
                </a:solidFill>
                <a:latin typeface="+mn-ea"/>
                <a:cs typeface="+mn-ea"/>
              </a:rPr>
              <a:t> necessary</a:t>
            </a:r>
            <a:r>
              <a:rPr lang="zh-CN" altLang="en-US" b="0" i="0">
                <a:solidFill>
                  <a:srgbClr val="00A0AF"/>
                </a:solidFill>
                <a:latin typeface="+mn-ea"/>
                <a:cs typeface="+mn-ea"/>
              </a:rPr>
              <a:t>、</a:t>
            </a:r>
            <a:r>
              <a:rPr lang="en-US" altLang="zh-CN" b="0" i="0">
                <a:solidFill>
                  <a:srgbClr val="00A0AF"/>
                </a:solidFill>
                <a:latin typeface="+mn-ea"/>
                <a:cs typeface="+mn-ea"/>
              </a:rPr>
              <a:t> possible</a:t>
            </a:r>
            <a:r>
              <a:rPr lang="zh-CN" altLang="en-US" b="0" i="0">
                <a:solidFill>
                  <a:srgbClr val="00A0AF"/>
                </a:solidFill>
                <a:latin typeface="+mn-ea"/>
                <a:cs typeface="+mn-ea"/>
              </a:rPr>
              <a:t>、</a:t>
            </a:r>
            <a:r>
              <a:rPr lang="en-US" altLang="zh-CN" b="0" i="0">
                <a:solidFill>
                  <a:srgbClr val="00A0AF"/>
                </a:solidFill>
                <a:latin typeface="+mn-ea"/>
                <a:cs typeface="+mn-ea"/>
              </a:rPr>
              <a:t> impossible</a:t>
            </a:r>
            <a:r>
              <a:rPr lang="zh-CN" altLang="en-US" b="0" i="0">
                <a:solidFill>
                  <a:srgbClr val="00A0AF"/>
                </a:solidFill>
                <a:latin typeface="+mn-ea"/>
                <a:cs typeface="+mn-ea"/>
              </a:rPr>
              <a:t>、</a:t>
            </a:r>
            <a:r>
              <a:rPr lang="en-US" altLang="zh-CN" b="0" i="0">
                <a:solidFill>
                  <a:srgbClr val="00A0AF"/>
                </a:solidFill>
                <a:latin typeface="+mn-ea"/>
                <a:cs typeface="+mn-ea"/>
              </a:rPr>
              <a:t> considerate</a:t>
            </a:r>
            <a:r>
              <a:rPr lang="zh-CN" altLang="en-US" b="0" i="0">
                <a:solidFill>
                  <a:srgbClr val="00A0AF"/>
                </a:solidFill>
                <a:latin typeface="+mn-ea"/>
                <a:cs typeface="+mn-ea"/>
              </a:rPr>
              <a:t>、</a:t>
            </a:r>
            <a:r>
              <a:rPr lang="en-US" altLang="zh-CN" b="0" i="0">
                <a:solidFill>
                  <a:srgbClr val="00A0AF"/>
                </a:solidFill>
                <a:latin typeface="+mn-ea"/>
                <a:cs typeface="+mn-ea"/>
              </a:rPr>
              <a:t> difficult</a:t>
            </a:r>
            <a:r>
              <a:rPr lang="zh-CN" altLang="en-US" b="0" i="0">
                <a:solidFill>
                  <a:srgbClr val="00A0AF"/>
                </a:solidFill>
                <a:latin typeface="+mn-ea"/>
                <a:cs typeface="+mn-ea"/>
              </a:rPr>
              <a:t>、</a:t>
            </a:r>
            <a:r>
              <a:rPr lang="en-US" altLang="zh-CN" b="0" i="0">
                <a:solidFill>
                  <a:srgbClr val="00A0AF"/>
                </a:solidFill>
                <a:latin typeface="+mn-ea"/>
                <a:cs typeface="+mn-ea"/>
              </a:rPr>
              <a:t> nice</a:t>
            </a:r>
            <a:r>
              <a:rPr lang="zh-CN" altLang="en-US" b="0" i="0">
                <a:solidFill>
                  <a:srgbClr val="00A0AF"/>
                </a:solidFill>
                <a:latin typeface="+mn-ea"/>
                <a:cs typeface="+mn-ea"/>
              </a:rPr>
              <a:t>等）</a:t>
            </a:r>
            <a:endParaRPr lang="zh-CN" altLang="en-US" b="0" i="0">
              <a:solidFill>
                <a:srgbClr val="00A0AF"/>
              </a:solidFill>
              <a:latin typeface="+mn-ea"/>
              <a:cs typeface="+mn-ea"/>
            </a:endParaRPr>
          </a:p>
          <a:p>
            <a:pPr indent="457200" fontAlgn="auto">
              <a:lnSpc>
                <a:spcPct val="130000"/>
              </a:lnSpc>
            </a:pPr>
            <a:r>
              <a:rPr lang="en-US" altLang="zh-CN" b="0" i="0">
                <a:solidFill>
                  <a:srgbClr val="00A0AF"/>
                </a:solidFill>
                <a:latin typeface="+mn-ea"/>
                <a:cs typeface="+mn-ea"/>
              </a:rPr>
              <a:t>It is nice of you to invite</a:t>
            </a:r>
            <a:r>
              <a:rPr lang="en-US" altLang="zh-CN" b="0" i="0">
                <a:solidFill>
                  <a:srgbClr val="404040"/>
                </a:solidFill>
                <a:latin typeface="+mn-ea"/>
                <a:cs typeface="+mn-ea"/>
              </a:rPr>
              <a:t> me to your party tonight.</a:t>
            </a:r>
            <a:r>
              <a:rPr lang="zh-CN" altLang="en-US" b="0" i="0">
                <a:solidFill>
                  <a:srgbClr val="404040"/>
                </a:solidFill>
                <a:latin typeface="+mn-ea"/>
                <a:cs typeface="+mn-ea"/>
              </a:rPr>
              <a:t>你邀请我参加你今晚的聚会，你真是太好了。</a:t>
            </a:r>
            <a:endParaRPr lang="zh-CN" altLang="en-US" b="0" i="0">
              <a:solidFill>
                <a:srgbClr val="404040"/>
              </a:solidFill>
              <a:latin typeface="+mn-ea"/>
              <a:cs typeface="+mn-ea"/>
            </a:endParaRPr>
          </a:p>
          <a:p>
            <a:pPr indent="457200" fontAlgn="auto">
              <a:lnSpc>
                <a:spcPct val="130000"/>
              </a:lnSpc>
            </a:pPr>
            <a:r>
              <a:rPr lang="en-US" altLang="en-US" b="0" i="0">
                <a:solidFill>
                  <a:srgbClr val="404040"/>
                </a:solidFill>
                <a:latin typeface="+mn-ea"/>
                <a:cs typeface="+mn-ea"/>
              </a:rPr>
              <a:t>③</a:t>
            </a:r>
            <a:r>
              <a:rPr lang="en-US" altLang="zh-CN" b="0" i="0">
                <a:solidFill>
                  <a:srgbClr val="404040"/>
                </a:solidFill>
                <a:latin typeface="+mn-ea"/>
                <a:cs typeface="+mn-ea"/>
              </a:rPr>
              <a:t>It takes/took… </a:t>
            </a:r>
            <a:r>
              <a:rPr lang="zh-CN" altLang="en-US" b="0" i="0">
                <a:solidFill>
                  <a:srgbClr val="404040"/>
                </a:solidFill>
                <a:latin typeface="+mn-ea"/>
                <a:cs typeface="+mn-ea"/>
              </a:rPr>
              <a:t>（</a:t>
            </a:r>
            <a:r>
              <a:rPr lang="en-US" altLang="zh-CN" b="0" i="0">
                <a:solidFill>
                  <a:srgbClr val="404040"/>
                </a:solidFill>
                <a:latin typeface="+mn-ea"/>
                <a:cs typeface="+mn-ea"/>
              </a:rPr>
              <a:t>some time</a:t>
            </a:r>
            <a:r>
              <a:rPr lang="zh-CN" altLang="en-US" b="0" i="0">
                <a:solidFill>
                  <a:srgbClr val="404040"/>
                </a:solidFill>
                <a:latin typeface="+mn-ea"/>
                <a:cs typeface="+mn-ea"/>
              </a:rPr>
              <a:t>）</a:t>
            </a:r>
            <a:r>
              <a:rPr lang="en-US" altLang="zh-CN" b="0" i="0">
                <a:solidFill>
                  <a:srgbClr val="404040"/>
                </a:solidFill>
                <a:latin typeface="+mn-ea"/>
                <a:cs typeface="+mn-ea"/>
              </a:rPr>
              <a:t> to do…</a:t>
            </a:r>
            <a:endParaRPr lang="en-US" altLang="zh-CN" b="0" i="0">
              <a:solidFill>
                <a:srgbClr val="404040"/>
              </a:solidFill>
              <a:latin typeface="+mn-ea"/>
              <a:cs typeface="+mn-ea"/>
            </a:endParaRPr>
          </a:p>
          <a:p>
            <a:pPr indent="457200" fontAlgn="auto">
              <a:lnSpc>
                <a:spcPct val="130000"/>
              </a:lnSpc>
            </a:pPr>
            <a:r>
              <a:rPr lang="en-US" altLang="zh-CN" b="0" i="0">
                <a:solidFill>
                  <a:srgbClr val="00A0AF"/>
                </a:solidFill>
                <a:latin typeface="+mn-ea"/>
                <a:cs typeface="+mn-ea"/>
              </a:rPr>
              <a:t>It took</a:t>
            </a:r>
            <a:r>
              <a:rPr lang="en-US" altLang="zh-CN" b="0" i="0">
                <a:solidFill>
                  <a:srgbClr val="404040"/>
                </a:solidFill>
                <a:latin typeface="+mn-ea"/>
                <a:cs typeface="+mn-ea"/>
              </a:rPr>
              <a:t> me </a:t>
            </a:r>
            <a:r>
              <a:rPr lang="en-US" altLang="zh-CN" b="0" i="0">
                <a:solidFill>
                  <a:srgbClr val="00A0AF"/>
                </a:solidFill>
                <a:latin typeface="+mn-ea"/>
                <a:cs typeface="+mn-ea"/>
              </a:rPr>
              <a:t>quite some time to finish</a:t>
            </a:r>
            <a:r>
              <a:rPr lang="en-US" altLang="zh-CN" b="0" i="0">
                <a:solidFill>
                  <a:srgbClr val="404040"/>
                </a:solidFill>
                <a:latin typeface="+mn-ea"/>
                <a:cs typeface="+mn-ea"/>
              </a:rPr>
              <a:t> the work.</a:t>
            </a:r>
            <a:r>
              <a:rPr lang="zh-CN" altLang="en-US" b="0" i="0">
                <a:solidFill>
                  <a:srgbClr val="404040"/>
                </a:solidFill>
                <a:latin typeface="+mn-ea"/>
                <a:cs typeface="+mn-ea"/>
              </a:rPr>
              <a:t>我用了好长一段时间才把这项工作做完。</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583565" y="1007110"/>
            <a:ext cx="10896600" cy="5125720"/>
          </a:xfrm>
          <a:prstGeom prst="rect">
            <a:avLst/>
          </a:prstGeom>
        </p:spPr>
        <p:txBody>
          <a:bodyPr wrap="square">
            <a:spAutoFit/>
          </a:bodyPr>
          <a:p>
            <a:pPr indent="457200" fontAlgn="auto">
              <a:lnSpc>
                <a:spcPct val="140000"/>
              </a:lnSpc>
            </a:pPr>
            <a:r>
              <a:rPr lang="en-US" altLang="zh-CN" b="1" i="0">
                <a:solidFill>
                  <a:schemeClr val="tx1"/>
                </a:solidFill>
                <a:latin typeface="+mn-ea"/>
                <a:cs typeface="+mn-ea"/>
              </a:rPr>
              <a:t>2.it</a:t>
            </a:r>
            <a:r>
              <a:rPr lang="zh-CN" altLang="en-US" b="1" i="0">
                <a:solidFill>
                  <a:schemeClr val="tx1"/>
                </a:solidFill>
                <a:latin typeface="+mn-ea"/>
                <a:cs typeface="+mn-ea"/>
              </a:rPr>
              <a:t>作形式主语</a:t>
            </a:r>
            <a:r>
              <a:rPr lang="en-US" altLang="zh-CN" b="1" i="0">
                <a:solidFill>
                  <a:schemeClr val="tx1"/>
                </a:solidFill>
                <a:latin typeface="+mn-ea"/>
                <a:cs typeface="+mn-ea"/>
              </a:rPr>
              <a:t>,that </a:t>
            </a:r>
            <a:r>
              <a:rPr lang="zh-CN" altLang="en-US" b="1" i="0">
                <a:solidFill>
                  <a:schemeClr val="tx1"/>
                </a:solidFill>
                <a:latin typeface="+mn-ea"/>
                <a:cs typeface="+mn-ea"/>
              </a:rPr>
              <a:t>从句为真正的主语</a:t>
            </a:r>
            <a:endParaRPr lang="zh-CN" altLang="en-US" b="1" i="0">
              <a:solidFill>
                <a:schemeClr val="tx1"/>
              </a:solidFill>
              <a:latin typeface="+mn-ea"/>
              <a:cs typeface="+mn-ea"/>
            </a:endParaRPr>
          </a:p>
          <a:p>
            <a:pPr indent="457200" fontAlgn="auto">
              <a:lnSpc>
                <a:spcPct val="140000"/>
              </a:lnSpc>
            </a:pPr>
            <a:r>
              <a:rPr lang="en-US" altLang="en-US" b="0" i="0">
                <a:solidFill>
                  <a:srgbClr val="404040"/>
                </a:solidFill>
                <a:latin typeface="+mn-ea"/>
                <a:cs typeface="+mn-ea"/>
              </a:rPr>
              <a:t>①</a:t>
            </a:r>
            <a:r>
              <a:rPr lang="en-US" altLang="zh-CN" b="0" i="0">
                <a:solidFill>
                  <a:srgbClr val="404040"/>
                </a:solidFill>
                <a:latin typeface="+mn-ea"/>
                <a:cs typeface="+mn-ea"/>
              </a:rPr>
              <a:t>It is/was+</a:t>
            </a:r>
            <a:r>
              <a:rPr lang="zh-CN" altLang="en-US" b="0" i="0">
                <a:solidFill>
                  <a:srgbClr val="404040"/>
                </a:solidFill>
                <a:latin typeface="+mn-ea"/>
                <a:cs typeface="+mn-ea"/>
              </a:rPr>
              <a:t>过去分词</a:t>
            </a:r>
            <a:r>
              <a:rPr lang="en-US" altLang="zh-CN" b="0" i="0">
                <a:solidFill>
                  <a:srgbClr val="404040"/>
                </a:solidFill>
                <a:latin typeface="+mn-ea"/>
                <a:cs typeface="+mn-ea"/>
              </a:rPr>
              <a:t>+</a:t>
            </a:r>
            <a:r>
              <a:rPr lang="zh-CN" altLang="en-US" b="0" i="0">
                <a:solidFill>
                  <a:srgbClr val="404040"/>
                </a:solidFill>
                <a:latin typeface="+mn-ea"/>
                <a:cs typeface="+mn-ea"/>
              </a:rPr>
              <a:t>主语从句</a:t>
            </a:r>
            <a:r>
              <a:rPr lang="zh-CN" altLang="en-US" b="0" i="0">
                <a:solidFill>
                  <a:srgbClr val="00A0AF"/>
                </a:solidFill>
                <a:latin typeface="+mn-ea"/>
                <a:cs typeface="+mn-ea"/>
              </a:rPr>
              <a:t>（此句型中常作表语的过去分词有：</a:t>
            </a:r>
            <a:r>
              <a:rPr lang="en-US" altLang="zh-CN" b="0" i="0">
                <a:solidFill>
                  <a:srgbClr val="00A0AF"/>
                </a:solidFill>
                <a:latin typeface="+mn-ea"/>
                <a:cs typeface="+mn-ea"/>
              </a:rPr>
              <a:t>said</a:t>
            </a:r>
            <a:r>
              <a:rPr lang="zh-CN" altLang="en-US" b="0" i="0">
                <a:solidFill>
                  <a:srgbClr val="00A0AF"/>
                </a:solidFill>
                <a:latin typeface="+mn-ea"/>
                <a:cs typeface="+mn-ea"/>
              </a:rPr>
              <a:t>、</a:t>
            </a:r>
            <a:r>
              <a:rPr lang="en-US" altLang="zh-CN" b="0" i="0">
                <a:solidFill>
                  <a:srgbClr val="00A0AF"/>
                </a:solidFill>
                <a:latin typeface="+mn-ea"/>
                <a:cs typeface="+mn-ea"/>
              </a:rPr>
              <a:t> decided</a:t>
            </a:r>
            <a:r>
              <a:rPr lang="zh-CN" altLang="en-US" b="0" i="0">
                <a:solidFill>
                  <a:srgbClr val="00A0AF"/>
                </a:solidFill>
                <a:latin typeface="+mn-ea"/>
                <a:cs typeface="+mn-ea"/>
              </a:rPr>
              <a:t>、</a:t>
            </a:r>
            <a:r>
              <a:rPr lang="en-US" altLang="zh-CN" b="0" i="0">
                <a:solidFill>
                  <a:srgbClr val="00A0AF"/>
                </a:solidFill>
                <a:latin typeface="+mn-ea"/>
                <a:cs typeface="+mn-ea"/>
              </a:rPr>
              <a:t> ordered</a:t>
            </a:r>
            <a:r>
              <a:rPr lang="zh-CN" altLang="en-US" b="0" i="0">
                <a:solidFill>
                  <a:srgbClr val="00A0AF"/>
                </a:solidFill>
                <a:latin typeface="+mn-ea"/>
                <a:cs typeface="+mn-ea"/>
              </a:rPr>
              <a:t>、</a:t>
            </a:r>
            <a:r>
              <a:rPr lang="en-US" altLang="zh-CN" b="0" i="0">
                <a:solidFill>
                  <a:srgbClr val="00A0AF"/>
                </a:solidFill>
                <a:latin typeface="+mn-ea"/>
                <a:cs typeface="+mn-ea"/>
              </a:rPr>
              <a:t> found</a:t>
            </a:r>
            <a:r>
              <a:rPr lang="zh-CN" altLang="en-US" b="0" i="0">
                <a:solidFill>
                  <a:srgbClr val="00A0AF"/>
                </a:solidFill>
                <a:latin typeface="+mn-ea"/>
                <a:cs typeface="+mn-ea"/>
              </a:rPr>
              <a:t>等）</a:t>
            </a:r>
            <a:endParaRPr lang="zh-CN" altLang="en-US" b="0" i="0">
              <a:solidFill>
                <a:srgbClr val="00A0AF"/>
              </a:solidFill>
              <a:latin typeface="+mn-ea"/>
              <a:cs typeface="+mn-ea"/>
            </a:endParaRPr>
          </a:p>
          <a:p>
            <a:pPr indent="457200" fontAlgn="auto">
              <a:lnSpc>
                <a:spcPct val="140000"/>
              </a:lnSpc>
            </a:pPr>
            <a:r>
              <a:rPr lang="en-US" altLang="zh-CN" b="0" i="0">
                <a:solidFill>
                  <a:srgbClr val="00A0AF"/>
                </a:solidFill>
                <a:latin typeface="+mn-ea"/>
                <a:cs typeface="+mn-ea"/>
              </a:rPr>
              <a:t>It is said that</a:t>
            </a:r>
            <a:r>
              <a:rPr lang="en-US" altLang="zh-CN" b="0" i="0">
                <a:solidFill>
                  <a:srgbClr val="404040"/>
                </a:solidFill>
                <a:latin typeface="+mn-ea"/>
                <a:cs typeface="+mn-ea"/>
              </a:rPr>
              <a:t> sky lanterns were first used by Zhuge Liang to ask for help when he was in trouble.</a:t>
            </a:r>
            <a:r>
              <a:rPr lang="zh-CN" altLang="en-US" b="0" i="0">
                <a:solidFill>
                  <a:srgbClr val="404040"/>
                </a:solidFill>
                <a:latin typeface="+mn-ea"/>
                <a:cs typeface="+mn-ea"/>
              </a:rPr>
              <a:t>据说，孔明灯最初是诸葛亮在遇到困难时求助用的。</a:t>
            </a:r>
            <a:endParaRPr lang="zh-CN" altLang="en-US" b="0" i="0">
              <a:solidFill>
                <a:srgbClr val="404040"/>
              </a:solidFill>
              <a:latin typeface="+mn-ea"/>
              <a:cs typeface="+mn-ea"/>
            </a:endParaRPr>
          </a:p>
          <a:p>
            <a:pPr indent="457200" fontAlgn="auto">
              <a:lnSpc>
                <a:spcPct val="140000"/>
              </a:lnSpc>
            </a:pPr>
            <a:r>
              <a:rPr lang="en-US" altLang="en-US" b="0" i="0">
                <a:solidFill>
                  <a:srgbClr val="404040"/>
                </a:solidFill>
                <a:latin typeface="+mn-ea"/>
                <a:cs typeface="+mn-ea"/>
              </a:rPr>
              <a:t>②</a:t>
            </a:r>
            <a:r>
              <a:rPr lang="en-US" altLang="zh-CN" b="0" i="0">
                <a:solidFill>
                  <a:srgbClr val="404040"/>
                </a:solidFill>
                <a:latin typeface="+mn-ea"/>
                <a:cs typeface="+mn-ea"/>
              </a:rPr>
              <a:t>It is/was+</a:t>
            </a:r>
            <a:r>
              <a:rPr lang="zh-CN" altLang="en-US" b="0" i="0">
                <a:solidFill>
                  <a:srgbClr val="404040"/>
                </a:solidFill>
                <a:latin typeface="+mn-ea"/>
                <a:cs typeface="+mn-ea"/>
              </a:rPr>
              <a:t>形容词</a:t>
            </a:r>
            <a:r>
              <a:rPr lang="en-US" altLang="zh-CN" b="0" i="0">
                <a:solidFill>
                  <a:srgbClr val="404040"/>
                </a:solidFill>
                <a:latin typeface="+mn-ea"/>
                <a:cs typeface="+mn-ea"/>
              </a:rPr>
              <a:t>+</a:t>
            </a:r>
            <a:r>
              <a:rPr lang="zh-CN" altLang="en-US" b="0" i="0">
                <a:solidFill>
                  <a:srgbClr val="404040"/>
                </a:solidFill>
                <a:latin typeface="+mn-ea"/>
                <a:cs typeface="+mn-ea"/>
              </a:rPr>
              <a:t>主语从句</a:t>
            </a:r>
            <a:r>
              <a:rPr lang="zh-CN" altLang="en-US" b="0" i="0">
                <a:solidFill>
                  <a:srgbClr val="00A0AF"/>
                </a:solidFill>
                <a:latin typeface="+mn-ea"/>
                <a:cs typeface="+mn-ea"/>
              </a:rPr>
              <a:t>（此句型中常作表语的形容词有</a:t>
            </a:r>
            <a:r>
              <a:rPr lang="en-US" altLang="zh-CN" b="0" i="0">
                <a:solidFill>
                  <a:srgbClr val="00A0AF"/>
                </a:solidFill>
                <a:latin typeface="+mn-ea"/>
                <a:cs typeface="+mn-ea"/>
              </a:rPr>
              <a:t>:possible</a:t>
            </a:r>
            <a:r>
              <a:rPr lang="zh-CN" altLang="en-US" b="0" i="0">
                <a:solidFill>
                  <a:srgbClr val="00A0AF"/>
                </a:solidFill>
                <a:latin typeface="+mn-ea"/>
                <a:cs typeface="+mn-ea"/>
              </a:rPr>
              <a:t>、</a:t>
            </a:r>
            <a:r>
              <a:rPr lang="en-US" altLang="zh-CN" b="0" i="0">
                <a:solidFill>
                  <a:srgbClr val="00A0AF"/>
                </a:solidFill>
                <a:latin typeface="+mn-ea"/>
                <a:cs typeface="+mn-ea"/>
              </a:rPr>
              <a:t> clear</a:t>
            </a:r>
            <a:r>
              <a:rPr lang="zh-CN" altLang="en-US" b="0" i="0">
                <a:solidFill>
                  <a:srgbClr val="00A0AF"/>
                </a:solidFill>
                <a:latin typeface="+mn-ea"/>
                <a:cs typeface="+mn-ea"/>
              </a:rPr>
              <a:t>、</a:t>
            </a:r>
            <a:r>
              <a:rPr lang="en-US" altLang="zh-CN" b="0" i="0">
                <a:solidFill>
                  <a:srgbClr val="00A0AF"/>
                </a:solidFill>
                <a:latin typeface="+mn-ea"/>
                <a:cs typeface="+mn-ea"/>
              </a:rPr>
              <a:t> important</a:t>
            </a:r>
            <a:r>
              <a:rPr lang="zh-CN" altLang="en-US" b="0" i="0">
                <a:solidFill>
                  <a:srgbClr val="00A0AF"/>
                </a:solidFill>
                <a:latin typeface="+mn-ea"/>
                <a:cs typeface="+mn-ea"/>
              </a:rPr>
              <a:t>、</a:t>
            </a:r>
            <a:r>
              <a:rPr lang="en-US" altLang="zh-CN" b="0" i="0">
                <a:solidFill>
                  <a:srgbClr val="00A0AF"/>
                </a:solidFill>
                <a:latin typeface="+mn-ea"/>
                <a:cs typeface="+mn-ea"/>
              </a:rPr>
              <a:t> uncertain</a:t>
            </a:r>
            <a:r>
              <a:rPr lang="zh-CN" altLang="en-US" b="0" i="0">
                <a:solidFill>
                  <a:srgbClr val="00A0AF"/>
                </a:solidFill>
                <a:latin typeface="+mn-ea"/>
                <a:cs typeface="+mn-ea"/>
              </a:rPr>
              <a:t>、</a:t>
            </a:r>
            <a:r>
              <a:rPr lang="en-US" altLang="zh-CN" b="0" i="0">
                <a:solidFill>
                  <a:srgbClr val="00A0AF"/>
                </a:solidFill>
                <a:latin typeface="+mn-ea"/>
                <a:cs typeface="+mn-ea"/>
              </a:rPr>
              <a:t> obvious</a:t>
            </a:r>
            <a:r>
              <a:rPr lang="zh-CN" altLang="en-US" b="0" i="0">
                <a:solidFill>
                  <a:srgbClr val="00A0AF"/>
                </a:solidFill>
                <a:latin typeface="+mn-ea"/>
                <a:cs typeface="+mn-ea"/>
              </a:rPr>
              <a:t>、</a:t>
            </a:r>
            <a:r>
              <a:rPr lang="en-US" altLang="zh-CN" b="0" i="0">
                <a:solidFill>
                  <a:srgbClr val="00A0AF"/>
                </a:solidFill>
                <a:latin typeface="+mn-ea"/>
                <a:cs typeface="+mn-ea"/>
              </a:rPr>
              <a:t> strange</a:t>
            </a:r>
            <a:r>
              <a:rPr lang="zh-CN" altLang="en-US" b="0" i="0">
                <a:solidFill>
                  <a:srgbClr val="00A0AF"/>
                </a:solidFill>
                <a:latin typeface="+mn-ea"/>
                <a:cs typeface="+mn-ea"/>
              </a:rPr>
              <a:t>等）</a:t>
            </a:r>
            <a:endParaRPr lang="zh-CN" altLang="en-US" b="0" i="0">
              <a:solidFill>
                <a:srgbClr val="00A0AF"/>
              </a:solidFill>
              <a:latin typeface="+mn-ea"/>
              <a:cs typeface="+mn-ea"/>
            </a:endParaRPr>
          </a:p>
          <a:p>
            <a:pPr indent="457200" fontAlgn="auto">
              <a:lnSpc>
                <a:spcPct val="140000"/>
              </a:lnSpc>
            </a:pPr>
            <a:r>
              <a:rPr lang="en-US" altLang="zh-CN" b="0" i="0">
                <a:solidFill>
                  <a:srgbClr val="00A0AF"/>
                </a:solidFill>
                <a:latin typeface="+mn-ea"/>
                <a:cs typeface="+mn-ea"/>
              </a:rPr>
              <a:t>It is uncertain that</a:t>
            </a:r>
            <a:r>
              <a:rPr lang="en-US" altLang="zh-CN" b="0" i="0">
                <a:solidFill>
                  <a:srgbClr val="404040"/>
                </a:solidFill>
                <a:latin typeface="+mn-ea"/>
                <a:cs typeface="+mn-ea"/>
              </a:rPr>
              <a:t> the deal will be accepted.</a:t>
            </a:r>
            <a:r>
              <a:rPr lang="zh-CN" altLang="en-US" b="0" i="0">
                <a:solidFill>
                  <a:srgbClr val="404040"/>
                </a:solidFill>
                <a:latin typeface="+mn-ea"/>
                <a:cs typeface="+mn-ea"/>
              </a:rPr>
              <a:t>这笔交易是否会被接受还不确定。</a:t>
            </a:r>
            <a:endParaRPr lang="zh-CN" altLang="en-US" b="0" i="0">
              <a:solidFill>
                <a:srgbClr val="404040"/>
              </a:solidFill>
              <a:latin typeface="+mn-ea"/>
              <a:cs typeface="+mn-ea"/>
            </a:endParaRPr>
          </a:p>
          <a:p>
            <a:pPr indent="457200" fontAlgn="auto">
              <a:lnSpc>
                <a:spcPct val="140000"/>
              </a:lnSpc>
            </a:pPr>
            <a:r>
              <a:rPr lang="en-US" altLang="en-US" b="0" i="0">
                <a:solidFill>
                  <a:srgbClr val="404040"/>
                </a:solidFill>
                <a:latin typeface="+mn-ea"/>
                <a:cs typeface="+mn-ea"/>
              </a:rPr>
              <a:t>③</a:t>
            </a:r>
            <a:r>
              <a:rPr lang="en-US" altLang="zh-CN" b="0" i="0">
                <a:solidFill>
                  <a:srgbClr val="404040"/>
                </a:solidFill>
                <a:latin typeface="+mn-ea"/>
                <a:cs typeface="+mn-ea"/>
              </a:rPr>
              <a:t>It is/was+</a:t>
            </a:r>
            <a:r>
              <a:rPr lang="zh-CN" altLang="en-US" b="0" i="0">
                <a:solidFill>
                  <a:srgbClr val="404040"/>
                </a:solidFill>
                <a:latin typeface="+mn-ea"/>
                <a:cs typeface="+mn-ea"/>
              </a:rPr>
              <a:t>名词（短语）</a:t>
            </a:r>
            <a:r>
              <a:rPr lang="en-US" altLang="zh-CN" b="0" i="0">
                <a:solidFill>
                  <a:srgbClr val="404040"/>
                </a:solidFill>
                <a:latin typeface="+mn-ea"/>
                <a:cs typeface="+mn-ea"/>
              </a:rPr>
              <a:t>+</a:t>
            </a:r>
            <a:r>
              <a:rPr lang="zh-CN" altLang="en-US" b="0" i="0">
                <a:solidFill>
                  <a:srgbClr val="404040"/>
                </a:solidFill>
                <a:latin typeface="+mn-ea"/>
                <a:cs typeface="+mn-ea"/>
              </a:rPr>
              <a:t>主语从句</a:t>
            </a:r>
            <a:r>
              <a:rPr lang="zh-CN" altLang="en-US" b="0" i="0">
                <a:solidFill>
                  <a:srgbClr val="00A0AF"/>
                </a:solidFill>
                <a:latin typeface="+mn-ea"/>
                <a:cs typeface="+mn-ea"/>
              </a:rPr>
              <a:t>（此句型中常作表语的名词（短语）有</a:t>
            </a:r>
            <a:r>
              <a:rPr lang="en-US" altLang="zh-CN" b="0" i="0">
                <a:solidFill>
                  <a:srgbClr val="00A0AF"/>
                </a:solidFill>
                <a:latin typeface="+mn-ea"/>
                <a:cs typeface="+mn-ea"/>
              </a:rPr>
              <a:t>:fact</a:t>
            </a:r>
            <a:r>
              <a:rPr lang="zh-CN" altLang="en-US" b="0" i="0">
                <a:solidFill>
                  <a:srgbClr val="00A0AF"/>
                </a:solidFill>
                <a:latin typeface="+mn-ea"/>
                <a:cs typeface="+mn-ea"/>
              </a:rPr>
              <a:t>、</a:t>
            </a:r>
            <a:r>
              <a:rPr lang="en-US" altLang="zh-CN" b="0" i="0">
                <a:solidFill>
                  <a:srgbClr val="00A0AF"/>
                </a:solidFill>
                <a:latin typeface="+mn-ea"/>
                <a:cs typeface="+mn-ea"/>
              </a:rPr>
              <a:t> pity</a:t>
            </a:r>
            <a:r>
              <a:rPr lang="zh-CN" altLang="en-US" b="0" i="0">
                <a:solidFill>
                  <a:srgbClr val="00A0AF"/>
                </a:solidFill>
                <a:latin typeface="+mn-ea"/>
                <a:cs typeface="+mn-ea"/>
              </a:rPr>
              <a:t>、</a:t>
            </a:r>
            <a:r>
              <a:rPr lang="en-US" altLang="zh-CN" b="0" i="0">
                <a:solidFill>
                  <a:srgbClr val="00A0AF"/>
                </a:solidFill>
                <a:latin typeface="+mn-ea"/>
                <a:cs typeface="+mn-ea"/>
              </a:rPr>
              <a:t> shame</a:t>
            </a:r>
            <a:r>
              <a:rPr lang="zh-CN" altLang="en-US" b="0" i="0">
                <a:solidFill>
                  <a:srgbClr val="00A0AF"/>
                </a:solidFill>
                <a:latin typeface="+mn-ea"/>
                <a:cs typeface="+mn-ea"/>
              </a:rPr>
              <a:t>、</a:t>
            </a:r>
            <a:r>
              <a:rPr lang="en-US" altLang="zh-CN" b="0" i="0">
                <a:solidFill>
                  <a:srgbClr val="00A0AF"/>
                </a:solidFill>
                <a:latin typeface="+mn-ea"/>
                <a:cs typeface="+mn-ea"/>
              </a:rPr>
              <a:t> honour</a:t>
            </a:r>
            <a:r>
              <a:rPr lang="zh-CN" altLang="en-US" b="0" i="0">
                <a:solidFill>
                  <a:srgbClr val="00A0AF"/>
                </a:solidFill>
                <a:latin typeface="+mn-ea"/>
                <a:cs typeface="+mn-ea"/>
              </a:rPr>
              <a:t>、</a:t>
            </a:r>
            <a:r>
              <a:rPr lang="en-US" altLang="zh-CN" b="0" i="0">
                <a:solidFill>
                  <a:srgbClr val="00A0AF"/>
                </a:solidFill>
                <a:latin typeface="+mn-ea"/>
                <a:cs typeface="+mn-ea"/>
              </a:rPr>
              <a:t> good news</a:t>
            </a:r>
            <a:r>
              <a:rPr lang="zh-CN" altLang="en-US" b="0" i="0">
                <a:solidFill>
                  <a:srgbClr val="00A0AF"/>
                </a:solidFill>
                <a:latin typeface="+mn-ea"/>
                <a:cs typeface="+mn-ea"/>
              </a:rPr>
              <a:t>、</a:t>
            </a:r>
            <a:r>
              <a:rPr lang="en-US" altLang="zh-CN" b="0" i="0">
                <a:solidFill>
                  <a:srgbClr val="00A0AF"/>
                </a:solidFill>
                <a:latin typeface="+mn-ea"/>
                <a:cs typeface="+mn-ea"/>
              </a:rPr>
              <a:t> common knowledge</a:t>
            </a:r>
            <a:r>
              <a:rPr lang="zh-CN" altLang="en-US" b="0" i="0">
                <a:solidFill>
                  <a:srgbClr val="00A0AF"/>
                </a:solidFill>
                <a:latin typeface="+mn-ea"/>
                <a:cs typeface="+mn-ea"/>
              </a:rPr>
              <a:t>等）</a:t>
            </a:r>
            <a:endParaRPr lang="zh-CN" altLang="en-US" b="0" i="0">
              <a:solidFill>
                <a:srgbClr val="404040"/>
              </a:solidFill>
              <a:latin typeface="+mn-ea"/>
              <a:cs typeface="+mn-ea"/>
            </a:endParaRPr>
          </a:p>
          <a:p>
            <a:pPr indent="457200" fontAlgn="auto">
              <a:lnSpc>
                <a:spcPct val="140000"/>
              </a:lnSpc>
            </a:pPr>
            <a:r>
              <a:rPr lang="en-US" altLang="zh-CN" b="0" i="0">
                <a:solidFill>
                  <a:srgbClr val="00A0AF"/>
                </a:solidFill>
                <a:latin typeface="+mn-ea"/>
                <a:cs typeface="+mn-ea"/>
              </a:rPr>
              <a:t>It's a pity that</a:t>
            </a:r>
            <a:r>
              <a:rPr lang="en-US" altLang="zh-CN" b="0" i="0">
                <a:solidFill>
                  <a:srgbClr val="404040"/>
                </a:solidFill>
                <a:latin typeface="+mn-ea"/>
                <a:cs typeface="+mn-ea"/>
              </a:rPr>
              <a:t> he didn't accept the job.</a:t>
            </a:r>
            <a:r>
              <a:rPr lang="zh-CN" altLang="en-US" b="0" i="0">
                <a:solidFill>
                  <a:srgbClr val="404040"/>
                </a:solidFill>
                <a:latin typeface="+mn-ea"/>
                <a:cs typeface="+mn-ea"/>
              </a:rPr>
              <a:t>他没有接受那份工作真可惜。</a:t>
            </a:r>
            <a:endParaRPr lang="zh-CN" altLang="en-US" b="0" i="0">
              <a:solidFill>
                <a:srgbClr val="404040"/>
              </a:solidFill>
              <a:latin typeface="+mn-ea"/>
              <a:cs typeface="+mn-ea"/>
            </a:endParaRPr>
          </a:p>
          <a:p>
            <a:pPr indent="457200" fontAlgn="auto">
              <a:lnSpc>
                <a:spcPct val="140000"/>
              </a:lnSpc>
            </a:pPr>
            <a:r>
              <a:rPr lang="en-US" altLang="en-US" b="0" i="0">
                <a:solidFill>
                  <a:srgbClr val="404040"/>
                </a:solidFill>
                <a:latin typeface="+mn-ea"/>
                <a:cs typeface="+mn-ea"/>
              </a:rPr>
              <a:t>④</a:t>
            </a:r>
            <a:r>
              <a:rPr lang="en-US" altLang="zh-CN" b="0" i="0">
                <a:solidFill>
                  <a:srgbClr val="404040"/>
                </a:solidFill>
                <a:latin typeface="+mn-ea"/>
                <a:cs typeface="+mn-ea"/>
              </a:rPr>
              <a:t>It+occurs/seems/appears/happens/… +</a:t>
            </a:r>
            <a:r>
              <a:rPr lang="zh-CN" altLang="en-US" b="0" i="0">
                <a:solidFill>
                  <a:srgbClr val="404040"/>
                </a:solidFill>
                <a:latin typeface="+mn-ea"/>
                <a:cs typeface="+mn-ea"/>
              </a:rPr>
              <a:t>主语从句</a:t>
            </a:r>
            <a:endParaRPr lang="zh-CN" altLang="en-US" b="0" i="0">
              <a:solidFill>
                <a:srgbClr val="404040"/>
              </a:solidFill>
              <a:latin typeface="+mn-ea"/>
              <a:cs typeface="+mn-ea"/>
            </a:endParaRPr>
          </a:p>
          <a:p>
            <a:pPr indent="457200" fontAlgn="auto">
              <a:lnSpc>
                <a:spcPct val="140000"/>
              </a:lnSpc>
            </a:pPr>
            <a:r>
              <a:rPr lang="en-US" altLang="zh-CN" b="0" i="0">
                <a:solidFill>
                  <a:srgbClr val="00A0AF"/>
                </a:solidFill>
                <a:latin typeface="+mn-ea"/>
                <a:cs typeface="+mn-ea"/>
              </a:rPr>
              <a:t>It seems that</a:t>
            </a:r>
            <a:r>
              <a:rPr lang="en-US" altLang="zh-CN" b="0" i="0">
                <a:solidFill>
                  <a:srgbClr val="404040"/>
                </a:solidFill>
                <a:latin typeface="+mn-ea"/>
                <a:cs typeface="+mn-ea"/>
              </a:rPr>
              <a:t> the attack was carefully planned.</a:t>
            </a:r>
            <a:r>
              <a:rPr lang="zh-CN" altLang="en-US" b="0" i="0">
                <a:solidFill>
                  <a:srgbClr val="404040"/>
                </a:solidFill>
                <a:latin typeface="+mn-ea"/>
                <a:cs typeface="+mn-ea"/>
              </a:rPr>
              <a:t>看起来</a:t>
            </a:r>
            <a:r>
              <a:rPr lang="en-US" altLang="zh-CN" b="0" i="0">
                <a:solidFill>
                  <a:srgbClr val="404040"/>
                </a:solidFill>
                <a:latin typeface="+mn-ea"/>
                <a:cs typeface="+mn-ea"/>
              </a:rPr>
              <a:t>,</a:t>
            </a:r>
            <a:r>
              <a:rPr lang="zh-CN" altLang="en-US" b="0" i="0">
                <a:solidFill>
                  <a:srgbClr val="404040"/>
                </a:solidFill>
                <a:latin typeface="+mn-ea"/>
                <a:cs typeface="+mn-ea"/>
              </a:rPr>
              <a:t>这次袭击是精心策划的。</a:t>
            </a:r>
            <a:endParaRPr lang="zh-CN" altLang="en-US" b="0" i="0">
              <a:solidFill>
                <a:srgbClr val="404040"/>
              </a:solidFill>
              <a:latin typeface="+mn-ea"/>
              <a:cs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sp>
        <p:nvSpPr>
          <p:cNvPr id="4" name="文本框 3"/>
          <p:cNvSpPr txBox="1"/>
          <p:nvPr/>
        </p:nvSpPr>
        <p:spPr>
          <a:xfrm>
            <a:off x="583565" y="1007110"/>
            <a:ext cx="10896600" cy="2584450"/>
          </a:xfrm>
          <a:prstGeom prst="rect">
            <a:avLst/>
          </a:prstGeom>
        </p:spPr>
        <p:txBody>
          <a:bodyPr wrap="square">
            <a:spAutoFit/>
          </a:bodyPr>
          <a:p>
            <a:pPr indent="457200" fontAlgn="auto">
              <a:lnSpc>
                <a:spcPct val="150000"/>
              </a:lnSpc>
            </a:pPr>
            <a:r>
              <a:rPr lang="en-US" altLang="zh-CN" b="1" i="0">
                <a:solidFill>
                  <a:schemeClr val="tx1"/>
                </a:solidFill>
                <a:latin typeface="+mn-ea"/>
                <a:cs typeface="+mn-ea"/>
              </a:rPr>
              <a:t>3.it</a:t>
            </a:r>
            <a:r>
              <a:rPr lang="zh-CN" altLang="en-US" b="1" i="0">
                <a:solidFill>
                  <a:schemeClr val="tx1"/>
                </a:solidFill>
                <a:latin typeface="+mn-ea"/>
                <a:cs typeface="+mn-ea"/>
              </a:rPr>
              <a:t>作形式宾语</a:t>
            </a:r>
            <a:endParaRPr lang="zh-CN" altLang="en-US" b="1" i="0">
              <a:solidFill>
                <a:schemeClr val="tx1"/>
              </a:solidFill>
              <a:latin typeface="+mn-ea"/>
              <a:cs typeface="+mn-ea"/>
            </a:endParaRPr>
          </a:p>
          <a:p>
            <a:pPr indent="457200" fontAlgn="auto">
              <a:lnSpc>
                <a:spcPct val="150000"/>
              </a:lnSpc>
            </a:pPr>
            <a:r>
              <a:rPr lang="en-US" altLang="zh-CN" b="0" i="0">
                <a:solidFill>
                  <a:srgbClr val="00A0AF"/>
                </a:solidFill>
                <a:latin typeface="+mn-ea"/>
                <a:cs typeface="+mn-ea"/>
              </a:rPr>
              <a:t>feel</a:t>
            </a:r>
            <a:r>
              <a:rPr lang="zh-CN" altLang="en-US" b="0" i="0">
                <a:solidFill>
                  <a:srgbClr val="00A0AF"/>
                </a:solidFill>
                <a:latin typeface="+mn-ea"/>
                <a:cs typeface="+mn-ea"/>
              </a:rPr>
              <a:t>、</a:t>
            </a:r>
            <a:r>
              <a:rPr lang="en-US" altLang="zh-CN" b="0" i="0">
                <a:solidFill>
                  <a:srgbClr val="00A0AF"/>
                </a:solidFill>
                <a:latin typeface="+mn-ea"/>
                <a:cs typeface="+mn-ea"/>
              </a:rPr>
              <a:t> consider</a:t>
            </a:r>
            <a:r>
              <a:rPr lang="zh-CN" altLang="en-US" b="0" i="0">
                <a:solidFill>
                  <a:srgbClr val="00A0AF"/>
                </a:solidFill>
                <a:latin typeface="+mn-ea"/>
                <a:cs typeface="+mn-ea"/>
              </a:rPr>
              <a:t>、</a:t>
            </a:r>
            <a:r>
              <a:rPr lang="en-US" altLang="zh-CN" b="0" i="0">
                <a:solidFill>
                  <a:srgbClr val="00A0AF"/>
                </a:solidFill>
                <a:latin typeface="+mn-ea"/>
                <a:cs typeface="+mn-ea"/>
              </a:rPr>
              <a:t> find</a:t>
            </a:r>
            <a:r>
              <a:rPr lang="zh-CN" altLang="en-US" b="0" i="0">
                <a:solidFill>
                  <a:srgbClr val="00A0AF"/>
                </a:solidFill>
                <a:latin typeface="+mn-ea"/>
                <a:cs typeface="+mn-ea"/>
              </a:rPr>
              <a:t>、</a:t>
            </a:r>
            <a:r>
              <a:rPr lang="en-US" altLang="zh-CN" b="0" i="0">
                <a:solidFill>
                  <a:srgbClr val="00A0AF"/>
                </a:solidFill>
                <a:latin typeface="+mn-ea"/>
                <a:cs typeface="+mn-ea"/>
              </a:rPr>
              <a:t> believe</a:t>
            </a:r>
            <a:r>
              <a:rPr lang="zh-CN" altLang="en-US" b="0" i="0">
                <a:solidFill>
                  <a:srgbClr val="00A0AF"/>
                </a:solidFill>
                <a:latin typeface="+mn-ea"/>
                <a:cs typeface="+mn-ea"/>
              </a:rPr>
              <a:t>、</a:t>
            </a:r>
            <a:r>
              <a:rPr lang="en-US" altLang="zh-CN" b="0" i="0">
                <a:solidFill>
                  <a:srgbClr val="00A0AF"/>
                </a:solidFill>
                <a:latin typeface="+mn-ea"/>
                <a:cs typeface="+mn-ea"/>
              </a:rPr>
              <a:t> make</a:t>
            </a:r>
            <a:r>
              <a:rPr lang="zh-CN" altLang="en-US" b="0" i="0">
                <a:solidFill>
                  <a:srgbClr val="00A0AF"/>
                </a:solidFill>
                <a:latin typeface="+mn-ea"/>
                <a:cs typeface="+mn-ea"/>
              </a:rPr>
              <a:t>、</a:t>
            </a:r>
            <a:r>
              <a:rPr lang="en-US" altLang="zh-CN" b="0" i="0">
                <a:solidFill>
                  <a:srgbClr val="00A0AF"/>
                </a:solidFill>
                <a:latin typeface="+mn-ea"/>
                <a:cs typeface="+mn-ea"/>
              </a:rPr>
              <a:t> like</a:t>
            </a:r>
            <a:r>
              <a:rPr lang="zh-CN" altLang="en-US" b="0" i="0">
                <a:solidFill>
                  <a:srgbClr val="00A0AF"/>
                </a:solidFill>
                <a:latin typeface="+mn-ea"/>
                <a:cs typeface="+mn-ea"/>
              </a:rPr>
              <a:t>、</a:t>
            </a:r>
            <a:r>
              <a:rPr lang="en-US" altLang="zh-CN" b="0" i="0">
                <a:solidFill>
                  <a:srgbClr val="00A0AF"/>
                </a:solidFill>
                <a:latin typeface="+mn-ea"/>
                <a:cs typeface="+mn-ea"/>
              </a:rPr>
              <a:t> think</a:t>
            </a:r>
            <a:r>
              <a:rPr lang="zh-CN" altLang="en-US" b="0" i="0">
                <a:solidFill>
                  <a:srgbClr val="00A0AF"/>
                </a:solidFill>
                <a:latin typeface="+mn-ea"/>
                <a:cs typeface="+mn-ea"/>
              </a:rPr>
              <a:t>、</a:t>
            </a:r>
            <a:r>
              <a:rPr lang="en-US" altLang="zh-CN" b="0" i="0">
                <a:solidFill>
                  <a:srgbClr val="00A0AF"/>
                </a:solidFill>
                <a:latin typeface="+mn-ea"/>
                <a:cs typeface="+mn-ea"/>
              </a:rPr>
              <a:t> suppose</a:t>
            </a:r>
            <a:r>
              <a:rPr lang="zh-CN" altLang="en-US" b="0" i="0">
                <a:solidFill>
                  <a:srgbClr val="00A0AF"/>
                </a:solidFill>
                <a:latin typeface="+mn-ea"/>
                <a:cs typeface="+mn-ea"/>
              </a:rPr>
              <a:t>、</a:t>
            </a:r>
            <a:r>
              <a:rPr lang="en-US" altLang="zh-CN" b="0" i="0">
                <a:solidFill>
                  <a:srgbClr val="00A0AF"/>
                </a:solidFill>
                <a:latin typeface="+mn-ea"/>
                <a:cs typeface="+mn-ea"/>
              </a:rPr>
              <a:t> regard</a:t>
            </a:r>
            <a:r>
              <a:rPr lang="zh-CN" altLang="en-US" b="0" i="0">
                <a:solidFill>
                  <a:srgbClr val="404040"/>
                </a:solidFill>
                <a:latin typeface="+mn-ea"/>
                <a:cs typeface="+mn-ea"/>
              </a:rPr>
              <a:t>等词后通常接</a:t>
            </a:r>
            <a:r>
              <a:rPr lang="en-US" altLang="zh-CN" b="0" i="0">
                <a:solidFill>
                  <a:srgbClr val="404040"/>
                </a:solidFill>
                <a:latin typeface="+mn-ea"/>
                <a:cs typeface="+mn-ea"/>
              </a:rPr>
              <a:t>“it+</a:t>
            </a:r>
            <a:r>
              <a:rPr lang="zh-CN" altLang="en-US" b="0" i="0">
                <a:solidFill>
                  <a:srgbClr val="404040"/>
                </a:solidFill>
                <a:latin typeface="+mn-ea"/>
                <a:cs typeface="+mn-ea"/>
              </a:rPr>
              <a:t>形容词</a:t>
            </a:r>
            <a:r>
              <a:rPr lang="en-US" altLang="zh-CN" b="0" i="0">
                <a:solidFill>
                  <a:srgbClr val="404040"/>
                </a:solidFill>
                <a:latin typeface="+mn-ea"/>
                <a:cs typeface="+mn-ea"/>
              </a:rPr>
              <a:t>/</a:t>
            </a:r>
            <a:r>
              <a:rPr lang="zh-CN" altLang="en-US" b="0" i="0">
                <a:solidFill>
                  <a:srgbClr val="404040"/>
                </a:solidFill>
                <a:latin typeface="+mn-ea"/>
                <a:cs typeface="+mn-ea"/>
              </a:rPr>
              <a:t>名词（短语）</a:t>
            </a:r>
            <a:r>
              <a:rPr lang="en-US" altLang="zh-CN" b="0" i="0">
                <a:solidFill>
                  <a:srgbClr val="404040"/>
                </a:solidFill>
                <a:latin typeface="+mn-ea"/>
                <a:cs typeface="+mn-ea"/>
              </a:rPr>
              <a:t>+to do/that</a:t>
            </a:r>
            <a:r>
              <a:rPr lang="zh-CN" altLang="en-US" b="0" i="0">
                <a:solidFill>
                  <a:srgbClr val="404040"/>
                </a:solidFill>
                <a:latin typeface="+mn-ea"/>
                <a:cs typeface="+mn-ea"/>
              </a:rPr>
              <a:t>从句</a:t>
            </a:r>
            <a:r>
              <a:rPr lang="en-US" altLang="zh-CN" b="0" i="0">
                <a:solidFill>
                  <a:srgbClr val="404040"/>
                </a:solidFill>
                <a:latin typeface="+mn-ea"/>
                <a:cs typeface="+mn-ea"/>
              </a:rPr>
              <a:t>”</a:t>
            </a:r>
            <a:r>
              <a:rPr lang="zh-CN" altLang="en-US" b="0" i="0">
                <a:solidFill>
                  <a:srgbClr val="404040"/>
                </a:solidFill>
                <a:latin typeface="+mn-ea"/>
                <a:cs typeface="+mn-ea"/>
              </a:rPr>
              <a:t>。其中，</a:t>
            </a:r>
            <a:r>
              <a:rPr lang="en-US" altLang="zh-CN" b="0" i="0">
                <a:solidFill>
                  <a:srgbClr val="404040"/>
                </a:solidFill>
                <a:latin typeface="+mn-ea"/>
                <a:cs typeface="+mn-ea"/>
              </a:rPr>
              <a:t>it</a:t>
            </a:r>
            <a:r>
              <a:rPr lang="zh-CN" altLang="en-US" b="0" i="0">
                <a:solidFill>
                  <a:srgbClr val="404040"/>
                </a:solidFill>
                <a:latin typeface="+mn-ea"/>
                <a:cs typeface="+mn-ea"/>
              </a:rPr>
              <a:t>作形式宾语，真正的宾语是</a:t>
            </a:r>
            <a:r>
              <a:rPr lang="en-US" altLang="zh-CN" b="0" i="0">
                <a:solidFill>
                  <a:srgbClr val="404040"/>
                </a:solidFill>
                <a:latin typeface="+mn-ea"/>
                <a:cs typeface="+mn-ea"/>
              </a:rPr>
              <a:t>to do/that</a:t>
            </a:r>
            <a:r>
              <a:rPr lang="zh-CN" altLang="en-US" b="0" i="0">
                <a:solidFill>
                  <a:srgbClr val="404040"/>
                </a:solidFill>
                <a:latin typeface="+mn-ea"/>
                <a:cs typeface="+mn-ea"/>
              </a:rPr>
              <a:t>从句。</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I </a:t>
            </a:r>
            <a:r>
              <a:rPr lang="en-US" altLang="zh-CN" b="0" i="0">
                <a:solidFill>
                  <a:srgbClr val="00A0AF"/>
                </a:solidFill>
                <a:latin typeface="+mn-ea"/>
                <a:cs typeface="+mn-ea"/>
              </a:rPr>
              <a:t>consider it unacceptable that</a:t>
            </a:r>
            <a:r>
              <a:rPr lang="en-US" altLang="zh-CN" b="0" i="0">
                <a:solidFill>
                  <a:srgbClr val="404040"/>
                </a:solidFill>
                <a:latin typeface="+mn-ea"/>
                <a:cs typeface="+mn-ea"/>
              </a:rPr>
              <a:t> some people still face discrimination based on their race.</a:t>
            </a:r>
            <a:endParaRPr lang="en-US" altLang="zh-CN" b="0" i="0">
              <a:solidFill>
                <a:srgbClr val="404040"/>
              </a:solidFill>
              <a:latin typeface="+mn-ea"/>
              <a:cs typeface="+mn-ea"/>
            </a:endParaRPr>
          </a:p>
          <a:p>
            <a:pPr indent="457200" fontAlgn="auto">
              <a:lnSpc>
                <a:spcPct val="150000"/>
              </a:lnSpc>
            </a:pPr>
            <a:r>
              <a:rPr lang="zh-CN" altLang="en-US" b="0" i="0">
                <a:solidFill>
                  <a:srgbClr val="404040"/>
                </a:solidFill>
                <a:latin typeface="+mn-ea"/>
                <a:cs typeface="+mn-ea"/>
              </a:rPr>
              <a:t>有些人仍然面临基于其种族的歧视，我认为这是难以接受的。</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We </a:t>
            </a:r>
            <a:r>
              <a:rPr lang="en-US" altLang="zh-CN" b="0" i="0">
                <a:solidFill>
                  <a:srgbClr val="00A0AF"/>
                </a:solidFill>
                <a:latin typeface="+mn-ea"/>
                <a:cs typeface="+mn-ea"/>
              </a:rPr>
              <a:t>regard it significant to give back</a:t>
            </a:r>
            <a:r>
              <a:rPr lang="en-US" altLang="zh-CN" b="0" i="0">
                <a:solidFill>
                  <a:srgbClr val="404040"/>
                </a:solidFill>
                <a:latin typeface="+mn-ea"/>
                <a:cs typeface="+mn-ea"/>
              </a:rPr>
              <a:t> to our community.</a:t>
            </a:r>
            <a:r>
              <a:rPr lang="zh-CN" altLang="en-US" b="0" i="0">
                <a:solidFill>
                  <a:srgbClr val="404040"/>
                </a:solidFill>
                <a:latin typeface="+mn-ea"/>
                <a:cs typeface="+mn-ea"/>
              </a:rPr>
              <a:t>我们认为回馈我们的社会非常重要。</a:t>
            </a:r>
            <a:endParaRPr lang="zh-CN" altLang="en-US" b="0" i="0">
              <a:solidFill>
                <a:srgbClr val="404040"/>
              </a:solidFill>
              <a:latin typeface="+mn-ea"/>
              <a:cs typeface="+mn-ea"/>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6877050" cy="460375"/>
          </a:xfrm>
          <a:prstGeom prst="rect">
            <a:avLst/>
          </a:prstGeom>
          <a:noFill/>
        </p:spPr>
        <p:txBody>
          <a:bodyPr wrap="square" rtlCol="0">
            <a:spAutoFit/>
          </a:bodyPr>
          <a:p>
            <a:r>
              <a:rPr lang="en-US" altLang="zh-CN" sz="2400" b="1"/>
              <a:t>it</a:t>
            </a:r>
            <a:r>
              <a:rPr lang="zh-CN" altLang="en-US" sz="2400" b="1"/>
              <a:t>在语法填空中的考法</a:t>
            </a:r>
            <a:endParaRPr lang="zh-CN" altLang="en-US" sz="2400" b="1"/>
          </a:p>
        </p:txBody>
      </p:sp>
      <p:sp>
        <p:nvSpPr>
          <p:cNvPr id="13" name="文本框 12"/>
          <p:cNvSpPr txBox="1"/>
          <p:nvPr/>
        </p:nvSpPr>
        <p:spPr>
          <a:xfrm>
            <a:off x="884555" y="1607820"/>
            <a:ext cx="10566400" cy="2878455"/>
          </a:xfrm>
          <a:prstGeom prst="rect">
            <a:avLst/>
          </a:prstGeom>
        </p:spPr>
        <p:txBody>
          <a:bodyPr wrap="square">
            <a:spAutoFit/>
          </a:bodyPr>
          <a:p>
            <a:pPr marL="33655" indent="457200" algn="l" defTabSz="266700" eaLnBrk="0" fontAlgn="base">
              <a:lnSpc>
                <a:spcPct val="130000"/>
              </a:lnSpc>
              <a:spcBef>
                <a:spcPts val="700"/>
              </a:spcBef>
              <a:spcAft>
                <a:spcPct val="0"/>
              </a:spcAft>
            </a:pPr>
            <a:r>
              <a:rPr lang="en-US" altLang="zh-CN">
                <a:solidFill>
                  <a:srgbClr val="000000"/>
                </a:solidFill>
                <a:latin typeface="+mn-ea"/>
                <a:cs typeface="+mn-ea"/>
              </a:rPr>
              <a:t>1.</a:t>
            </a:r>
            <a:r>
              <a:rPr lang="zh-CN" altLang="en-US">
                <a:solidFill>
                  <a:srgbClr val="000000"/>
                </a:solidFill>
                <a:latin typeface="+mn-ea"/>
                <a:cs typeface="+mn-ea"/>
              </a:rPr>
              <a:t>在语法填空给出提示词</a:t>
            </a:r>
            <a:r>
              <a:rPr lang="en-US" altLang="zh-CN">
                <a:solidFill>
                  <a:srgbClr val="000000"/>
                </a:solidFill>
                <a:latin typeface="+mn-ea"/>
                <a:cs typeface="+mn-ea"/>
              </a:rPr>
              <a:t>it</a:t>
            </a:r>
            <a:r>
              <a:rPr lang="zh-CN" altLang="en-US">
                <a:solidFill>
                  <a:srgbClr val="000000"/>
                </a:solidFill>
                <a:latin typeface="+mn-ea"/>
                <a:cs typeface="+mn-ea"/>
              </a:rPr>
              <a:t>的题目中，多考查其词性转换，包含其</a:t>
            </a:r>
            <a:r>
              <a:rPr lang="zh-CN" altLang="en-US">
                <a:solidFill>
                  <a:srgbClr val="00A0AF"/>
                </a:solidFill>
                <a:latin typeface="+mn-ea"/>
                <a:cs typeface="+mn-ea"/>
              </a:rPr>
              <a:t>物主代词和反身代词</a:t>
            </a:r>
            <a:r>
              <a:rPr lang="zh-CN" altLang="en-US">
                <a:solidFill>
                  <a:srgbClr val="000000"/>
                </a:solidFill>
                <a:latin typeface="+mn-ea"/>
                <a:cs typeface="+mn-ea"/>
              </a:rPr>
              <a:t>，考法比较基础。</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en-US" altLang="zh-CN">
                <a:solidFill>
                  <a:srgbClr val="000000"/>
                </a:solidFill>
                <a:latin typeface="+mn-ea"/>
                <a:cs typeface="+mn-ea"/>
              </a:rPr>
              <a:t>2.</a:t>
            </a:r>
            <a:r>
              <a:rPr lang="zh-CN" altLang="en-US">
                <a:solidFill>
                  <a:srgbClr val="000000"/>
                </a:solidFill>
                <a:latin typeface="+mn-ea"/>
                <a:cs typeface="+mn-ea"/>
              </a:rPr>
              <a:t>在语法填空无提示词的题目中，对</a:t>
            </a:r>
            <a:r>
              <a:rPr lang="en-US" altLang="zh-CN">
                <a:solidFill>
                  <a:srgbClr val="000000"/>
                </a:solidFill>
                <a:latin typeface="+mn-ea"/>
                <a:cs typeface="+mn-ea"/>
              </a:rPr>
              <a:t>it</a:t>
            </a:r>
            <a:r>
              <a:rPr lang="zh-CN" altLang="en-US">
                <a:solidFill>
                  <a:srgbClr val="000000"/>
                </a:solidFill>
                <a:latin typeface="+mn-ea"/>
                <a:cs typeface="+mn-ea"/>
              </a:rPr>
              <a:t>用法的考查常分为三种类型：</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a:t>
            </a:r>
            <a:r>
              <a:rPr lang="en-US" altLang="zh-CN">
                <a:solidFill>
                  <a:srgbClr val="000000"/>
                </a:solidFill>
                <a:latin typeface="+mn-ea"/>
                <a:cs typeface="+mn-ea"/>
              </a:rPr>
              <a:t>1</a:t>
            </a:r>
            <a:r>
              <a:rPr lang="zh-CN" altLang="en-US">
                <a:solidFill>
                  <a:srgbClr val="000000"/>
                </a:solidFill>
                <a:latin typeface="+mn-ea"/>
                <a:cs typeface="+mn-ea"/>
              </a:rPr>
              <a:t>）对其作人称代词进行考查：</a:t>
            </a:r>
            <a:r>
              <a:rPr lang="en-US" altLang="zh-CN">
                <a:solidFill>
                  <a:srgbClr val="000000"/>
                </a:solidFill>
                <a:latin typeface="+mn-ea"/>
                <a:cs typeface="+mn-ea"/>
              </a:rPr>
              <a:t>it</a:t>
            </a:r>
            <a:r>
              <a:rPr lang="zh-CN" altLang="en-US">
                <a:solidFill>
                  <a:srgbClr val="000000"/>
                </a:solidFill>
                <a:latin typeface="+mn-ea"/>
                <a:cs typeface="+mn-ea"/>
              </a:rPr>
              <a:t>用来指代上文提到的事物，其一般指代无生命或表示抽象意义的单数可数名词、不可数名词或表示某件事的动名词等。</a:t>
            </a:r>
            <a:r>
              <a:rPr lang="en-US" altLang="zh-CN">
                <a:solidFill>
                  <a:srgbClr val="000000"/>
                </a:solidFill>
                <a:latin typeface="+mn-ea"/>
                <a:cs typeface="+mn-ea"/>
              </a:rPr>
              <a:t>it</a:t>
            </a:r>
            <a:r>
              <a:rPr lang="zh-CN" altLang="en-US">
                <a:solidFill>
                  <a:srgbClr val="000000"/>
                </a:solidFill>
                <a:latin typeface="+mn-ea"/>
                <a:cs typeface="+mn-ea"/>
              </a:rPr>
              <a:t>在句子中可作主语或宾语。</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a:t>
            </a:r>
            <a:r>
              <a:rPr lang="en-US" altLang="zh-CN">
                <a:solidFill>
                  <a:srgbClr val="000000"/>
                </a:solidFill>
                <a:latin typeface="+mn-ea"/>
                <a:cs typeface="+mn-ea"/>
              </a:rPr>
              <a:t>2</a:t>
            </a:r>
            <a:r>
              <a:rPr lang="zh-CN" altLang="en-US">
                <a:solidFill>
                  <a:srgbClr val="000000"/>
                </a:solidFill>
                <a:latin typeface="+mn-ea"/>
                <a:cs typeface="+mn-ea"/>
              </a:rPr>
              <a:t>）对其作形式主语、形式宾语进行考查：对于这种考法，需掌握以上列出的句式结构，并熟知以上结构中的常见词。分析句子结构，思考是否可以填入</a:t>
            </a:r>
            <a:r>
              <a:rPr lang="en-US" altLang="zh-CN">
                <a:solidFill>
                  <a:srgbClr val="000000"/>
                </a:solidFill>
                <a:latin typeface="+mn-ea"/>
                <a:cs typeface="+mn-ea"/>
              </a:rPr>
              <a:t>it</a:t>
            </a:r>
            <a:r>
              <a:rPr lang="zh-CN" altLang="en-US">
                <a:solidFill>
                  <a:srgbClr val="000000"/>
                </a:solidFill>
                <a:latin typeface="+mn-ea"/>
                <a:cs typeface="+mn-ea"/>
              </a:rPr>
              <a:t>。</a:t>
            </a:r>
            <a:endParaRPr lang="zh-CN" altLang="en-US">
              <a:solidFill>
                <a:srgbClr val="000000"/>
              </a:solidFill>
              <a:latin typeface="+mn-ea"/>
              <a:cs typeface="+mn-ea"/>
            </a:endParaRPr>
          </a:p>
        </p:txBody>
      </p:sp>
      <p:graphicFrame>
        <p:nvGraphicFramePr>
          <p:cNvPr id="4" name="表格 3"/>
          <p:cNvGraphicFramePr/>
          <p:nvPr>
            <p:custDataLst>
              <p:tags r:id="rId2"/>
            </p:custDataLst>
          </p:nvPr>
        </p:nvGraphicFramePr>
        <p:xfrm>
          <a:off x="884555" y="4444365"/>
          <a:ext cx="10544175" cy="703580"/>
        </p:xfrm>
        <a:graphic>
          <a:graphicData uri="http://schemas.openxmlformats.org/drawingml/2006/table">
            <a:tbl>
              <a:tblPr/>
              <a:tblGrid>
                <a:gridCol w="10544175"/>
              </a:tblGrid>
              <a:tr h="703580">
                <a:tc>
                  <a:txBody>
                    <a:bodyPr/>
                    <a:p>
                      <a:pPr marL="85725" indent="279400" algn="l">
                        <a:lnSpc>
                          <a:spcPct val="150000"/>
                        </a:lnSpc>
                        <a:spcBef>
                          <a:spcPct val="0"/>
                        </a:spcBef>
                        <a:spcAft>
                          <a:spcPct val="0"/>
                        </a:spcAft>
                      </a:pPr>
                      <a:endParaRPr lang="zh-CN" sz="1400">
                        <a:solidFill>
                          <a:srgbClr val="000000"/>
                        </a:solidFill>
                        <a:latin typeface="+mn-ea"/>
                        <a:cs typeface="+mn-ea"/>
                      </a:endParaRPr>
                    </a:p>
                    <a:p>
                      <a:pPr marL="85725" indent="279400" algn="l">
                        <a:lnSpc>
                          <a:spcPct val="150000"/>
                        </a:lnSpc>
                        <a:spcBef>
                          <a:spcPct val="0"/>
                        </a:spcBef>
                        <a:spcAft>
                          <a:spcPct val="0"/>
                        </a:spcAft>
                      </a:pPr>
                      <a:endParaRPr lang="zh-CN" sz="1400">
                        <a:solidFill>
                          <a:srgbClr val="000000"/>
                        </a:solidFill>
                        <a:latin typeface="+mn-ea"/>
                        <a:cs typeface="+mn-ea"/>
                      </a:endParaRPr>
                    </a:p>
                    <a:p>
                      <a:pPr marL="85725" indent="279400" algn="l">
                        <a:lnSpc>
                          <a:spcPct val="150000"/>
                        </a:lnSpc>
                        <a:spcBef>
                          <a:spcPct val="0"/>
                        </a:spcBef>
                        <a:spcAft>
                          <a:spcPct val="0"/>
                        </a:spcAft>
                      </a:pPr>
                      <a:r>
                        <a:rPr lang="zh-CN" sz="1400">
                          <a:solidFill>
                            <a:srgbClr val="000000"/>
                          </a:solidFill>
                          <a:latin typeface="+mn-ea"/>
                          <a:cs typeface="+mn-ea"/>
                        </a:rPr>
                        <a:t>在对该用法的考查中，常常会对真正的主语</a:t>
                      </a:r>
                      <a:r>
                        <a:rPr lang="en-US" altLang="zh-CN" sz="1400">
                          <a:solidFill>
                            <a:srgbClr val="000000"/>
                          </a:solidFill>
                          <a:latin typeface="+mn-ea"/>
                          <a:cs typeface="+mn-ea"/>
                        </a:rPr>
                        <a:t>/</a:t>
                      </a:r>
                      <a:r>
                        <a:rPr lang="zh-CN" sz="1400">
                          <a:solidFill>
                            <a:srgbClr val="000000"/>
                          </a:solidFill>
                          <a:latin typeface="+mn-ea"/>
                          <a:cs typeface="+mn-ea"/>
                        </a:rPr>
                        <a:t>宾语</a:t>
                      </a:r>
                      <a:r>
                        <a:rPr lang="en-US" altLang="zh-CN" sz="1400">
                          <a:solidFill>
                            <a:srgbClr val="000000"/>
                          </a:solidFill>
                          <a:latin typeface="+mn-ea"/>
                          <a:cs typeface="+mn-ea"/>
                        </a:rPr>
                        <a:t>——</a:t>
                      </a:r>
                      <a:r>
                        <a:rPr lang="zh-CN" sz="1400">
                          <a:solidFill>
                            <a:srgbClr val="000000"/>
                          </a:solidFill>
                          <a:latin typeface="+mn-ea"/>
                          <a:cs typeface="+mn-ea"/>
                        </a:rPr>
                        <a:t>不定式进行设空）</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grpSp>
        <p:nvGrpSpPr>
          <p:cNvPr id="6" name="组合 5"/>
          <p:cNvGrpSpPr/>
          <p:nvPr/>
        </p:nvGrpSpPr>
        <p:grpSpPr>
          <a:xfrm>
            <a:off x="1009015" y="4533265"/>
            <a:ext cx="826770" cy="450215"/>
            <a:chOff x="1409" y="1688"/>
            <a:chExt cx="1302" cy="709"/>
          </a:xfrm>
        </p:grpSpPr>
        <p:sp>
          <p:nvSpPr>
            <p:cNvPr id="5"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1509" y="1742"/>
              <a:ext cx="1101" cy="580"/>
            </a:xfrm>
            <a:prstGeom prst="rect">
              <a:avLst/>
            </a:prstGeom>
            <a:noFill/>
          </p:spPr>
          <p:txBody>
            <a:bodyPr wrap="square" rtlCol="0">
              <a:spAutoFit/>
            </a:bodyPr>
            <a:p>
              <a:r>
                <a:rPr lang="zh-CN" altLang="en-US" b="1" dirty="0">
                  <a:solidFill>
                    <a:srgbClr val="FFFFFF"/>
                  </a:solidFill>
                </a:rPr>
                <a:t>注意</a:t>
              </a:r>
              <a:endParaRPr lang="zh-CN" altLang="en-US" b="1" dirty="0">
                <a:solidFill>
                  <a:srgbClr val="FFFFFF"/>
                </a:solidFill>
              </a:endParaRPr>
            </a:p>
          </p:txBody>
        </p:sp>
      </p:grpSp>
      <p:sp>
        <p:nvSpPr>
          <p:cNvPr id="8" name="文本框 7"/>
          <p:cNvSpPr txBox="1"/>
          <p:nvPr/>
        </p:nvSpPr>
        <p:spPr>
          <a:xfrm>
            <a:off x="884555" y="5478145"/>
            <a:ext cx="6573520" cy="603250"/>
          </a:xfrm>
          <a:prstGeom prst="rect">
            <a:avLst/>
          </a:prstGeom>
        </p:spPr>
        <p:txBody>
          <a:bodyPr>
            <a:noAutofit/>
          </a:bodyPr>
          <a:p>
            <a:pPr marL="0" indent="457200" defTabSz="266700">
              <a:lnSpc>
                <a:spcPct val="150000"/>
              </a:lnSpc>
              <a:spcBef>
                <a:spcPct val="0"/>
              </a:spcBef>
              <a:spcAft>
                <a:spcPct val="0"/>
              </a:spcAft>
            </a:pPr>
            <a:r>
              <a:rPr lang="zh-CN" altLang="en-US">
                <a:solidFill>
                  <a:srgbClr val="000000"/>
                </a:solidFill>
                <a:latin typeface="+mn-ea"/>
                <a:cs typeface="+mn-ea"/>
              </a:rPr>
              <a:t>（</a:t>
            </a:r>
            <a:r>
              <a:rPr lang="en-US" altLang="zh-CN">
                <a:solidFill>
                  <a:srgbClr val="000000"/>
                </a:solidFill>
                <a:latin typeface="+mn-ea"/>
                <a:cs typeface="+mn-ea"/>
              </a:rPr>
              <a:t>3</a:t>
            </a:r>
            <a:r>
              <a:rPr lang="zh-CN" altLang="en-US">
                <a:solidFill>
                  <a:srgbClr val="000000"/>
                </a:solidFill>
                <a:latin typeface="+mn-ea"/>
                <a:cs typeface="+mn-ea"/>
              </a:rPr>
              <a:t>）对其固定用法进行考查：如</a:t>
            </a:r>
            <a:r>
              <a:rPr lang="en-US" altLang="zh-CN">
                <a:solidFill>
                  <a:srgbClr val="000000"/>
                </a:solidFill>
                <a:latin typeface="+mn-ea"/>
                <a:cs typeface="+mn-ea"/>
              </a:rPr>
              <a:t>make it </a:t>
            </a:r>
            <a:r>
              <a:rPr lang="zh-CN" altLang="en-US">
                <a:solidFill>
                  <a:srgbClr val="000000"/>
                </a:solidFill>
                <a:latin typeface="+mn-ea"/>
                <a:cs typeface="+mn-ea"/>
              </a:rPr>
              <a:t>（获得成功）。</a:t>
            </a:r>
            <a:endParaRPr lang="zh-CN" altLang="en-US">
              <a:solidFill>
                <a:srgbClr val="000000"/>
              </a:solidFill>
              <a:latin typeface="+mn-ea"/>
              <a:cs typeface="+mn-ea"/>
            </a:endParaRPr>
          </a:p>
        </p:txBody>
      </p:sp>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3759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7" name="文本框 16"/>
          <p:cNvSpPr txBox="1"/>
          <p:nvPr/>
        </p:nvSpPr>
        <p:spPr>
          <a:xfrm>
            <a:off x="894715" y="1709420"/>
            <a:ext cx="10426700" cy="1282700"/>
          </a:xfrm>
          <a:prstGeom prst="rect">
            <a:avLst/>
          </a:prstGeom>
        </p:spPr>
        <p:txBody>
          <a:bodyPr>
            <a:noAutofit/>
          </a:bodyPr>
          <a:p>
            <a:pPr indent="457200" defTabSz="266700" fontAlgn="auto">
              <a:lnSpc>
                <a:spcPct val="150000"/>
              </a:lnSpc>
              <a:spcBef>
                <a:spcPct val="0"/>
              </a:spcBef>
              <a:spcAft>
                <a:spcPct val="0"/>
              </a:spcAft>
            </a:pPr>
            <a:r>
              <a:rPr lang="en-US" altLang="zh-CN">
                <a:solidFill>
                  <a:srgbClr val="000000"/>
                </a:solidFill>
                <a:latin typeface="+mn-ea"/>
                <a:cs typeface="+mn-ea"/>
              </a:rPr>
              <a:t>1. In the novel, after learning the sun is dying out, people all around the world feel frightened, so they build giant planet thrusters </a:t>
            </a:r>
            <a:r>
              <a:rPr lang="zh-CN" altLang="en-US">
                <a:solidFill>
                  <a:srgbClr val="000000"/>
                </a:solidFill>
                <a:latin typeface="+mn-ea"/>
                <a:cs typeface="+mn-ea"/>
              </a:rPr>
              <a:t>（行星推进器） </a:t>
            </a:r>
            <a:r>
              <a:rPr lang="en-US" altLang="zh-CN">
                <a:solidFill>
                  <a:srgbClr val="000000"/>
                </a:solidFill>
                <a:latin typeface="+mn-ea"/>
                <a:cs typeface="+mn-ea"/>
              </a:rPr>
              <a:t>to move the Earth out of its orbit and sail __________ to a new star system…</a:t>
            </a:r>
            <a:endParaRPr lang="en-US" altLang="zh-CN">
              <a:solidFill>
                <a:srgbClr val="000000"/>
              </a:solidFill>
              <a:latin typeface="+mn-ea"/>
              <a:cs typeface="+mn-ea"/>
            </a:endParaRPr>
          </a:p>
          <a:p>
            <a:pPr indent="457200" defTabSz="266700" fontAlgn="auto">
              <a:lnSpc>
                <a:spcPct val="150000"/>
              </a:lnSpc>
              <a:spcBef>
                <a:spcPct val="0"/>
              </a:spcBef>
              <a:spcAft>
                <a:spcPct val="0"/>
              </a:spcAft>
            </a:pPr>
            <a:r>
              <a:rPr lang="en-US" altLang="zh-CN">
                <a:solidFill>
                  <a:srgbClr val="000000"/>
                </a:solidFill>
                <a:latin typeface="+mn-ea"/>
                <a:cs typeface="+mn-ea"/>
              </a:rPr>
              <a:t>2. Be cautious about Friday the 13th! Many people think the day is unlucky. Fortunately, there's only one Friday the 13th this year. As the legend goes, you should try not to break any mirrors, walk under a ladder, or even spill any salt. Why? Researchers say </a:t>
            </a:r>
            <a:r>
              <a:rPr lang="en-US" altLang="zh-CN">
                <a:solidFill>
                  <a:srgbClr val="000000"/>
                </a:solidFill>
                <a:latin typeface="+mn-ea"/>
                <a:cs typeface="+mn-ea"/>
                <a:sym typeface="+mn-ea"/>
              </a:rPr>
              <a:t>__________</a:t>
            </a:r>
            <a:r>
              <a:rPr lang="en-US" altLang="zh-CN">
                <a:solidFill>
                  <a:srgbClr val="000000"/>
                </a:solidFill>
                <a:latin typeface="+mn-ea"/>
                <a:cs typeface="+mn-ea"/>
              </a:rPr>
              <a:t> is tough to find out how the tradition came into being.</a:t>
            </a:r>
            <a:endParaRPr lang="en-US" altLang="zh-CN">
              <a:solidFill>
                <a:srgbClr val="000000"/>
              </a:solidFill>
              <a:latin typeface="+mn-ea"/>
              <a:cs typeface="+mn-ea"/>
            </a:endParaRPr>
          </a:p>
        </p:txBody>
      </p:sp>
      <p:sp>
        <p:nvSpPr>
          <p:cNvPr id="18" name="文本框 17"/>
          <p:cNvSpPr txBox="1"/>
          <p:nvPr/>
        </p:nvSpPr>
        <p:spPr>
          <a:xfrm>
            <a:off x="2637155" y="2623185"/>
            <a:ext cx="775970" cy="368300"/>
          </a:xfrm>
          <a:prstGeom prst="rect">
            <a:avLst/>
          </a:prstGeom>
          <a:noFill/>
        </p:spPr>
        <p:txBody>
          <a:bodyPr wrap="square" rtlCol="0">
            <a:spAutoFit/>
          </a:bodyPr>
          <a:p>
            <a:r>
              <a:rPr lang="en-US" altLang="zh-CN">
                <a:solidFill>
                  <a:srgbClr val="FF0000"/>
                </a:solidFill>
              </a:rPr>
              <a:t>it</a:t>
            </a:r>
            <a:endParaRPr lang="en-US" altLang="zh-CN">
              <a:solidFill>
                <a:srgbClr val="FF0000"/>
              </a:solidFill>
            </a:endParaRPr>
          </a:p>
        </p:txBody>
      </p:sp>
      <p:sp>
        <p:nvSpPr>
          <p:cNvPr id="19" name="文本框 18"/>
          <p:cNvSpPr txBox="1"/>
          <p:nvPr/>
        </p:nvSpPr>
        <p:spPr>
          <a:xfrm>
            <a:off x="9047480" y="3813175"/>
            <a:ext cx="775970" cy="368300"/>
          </a:xfrm>
          <a:prstGeom prst="rect">
            <a:avLst/>
          </a:prstGeom>
          <a:noFill/>
        </p:spPr>
        <p:txBody>
          <a:bodyPr wrap="square" rtlCol="0">
            <a:spAutoFit/>
          </a:bodyPr>
          <a:p>
            <a:r>
              <a:rPr lang="en-US" altLang="zh-CN">
                <a:solidFill>
                  <a:srgbClr val="FF0000"/>
                </a:solidFill>
              </a:rPr>
              <a:t>it</a:t>
            </a:r>
            <a:endParaRPr lang="en-US" altLang="zh-CN">
              <a:solidFill>
                <a:srgbClr val="FF0000"/>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P spid="19" grpId="0"/>
      <p:bldP spid="19"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9" name="图片 8"/>
          <p:cNvPicPr>
            <a:picLocks noChangeAspect="1"/>
          </p:cNvPicPr>
          <p:nvPr/>
        </p:nvPicPr>
        <p:blipFill>
          <a:blip r:embed="rId2"/>
          <a:stretch>
            <a:fillRect/>
          </a:stretch>
        </p:blipFill>
        <p:spPr>
          <a:xfrm>
            <a:off x="789940" y="2369185"/>
            <a:ext cx="10784205" cy="2119630"/>
          </a:xfrm>
          <a:prstGeom prst="rect">
            <a:avLst/>
          </a:prstGeom>
        </p:spPr>
      </p:pic>
    </p:spTree>
    <p:custDataLst>
      <p:tags r:id="rId3"/>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TABLE_ENDDRAG_ORIGIN_RECT" val="830*46"/>
  <p:tag name="TABLE_ENDDRAG_RECT" val="81*245*830*46"/>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2431</Words>
  <Application>WPS 演示</Application>
  <PresentationFormat>宽屏</PresentationFormat>
  <Paragraphs>76</Paragraphs>
  <Slides>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190</cp:revision>
  <dcterms:created xsi:type="dcterms:W3CDTF">2019-06-19T02:08:00Z</dcterms:created>
  <dcterms:modified xsi:type="dcterms:W3CDTF">2025-05-17T09:35:25Z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2052-12.1.0.20784</vt:lpwstr>
  </property>
  <property fmtid="{D5CDD505-2E9C-101B-9397-08002B2CF9AE}" pid="3" name="ICV">
    <vt:lpwstr>507B06FBC27745B8A2455D3F7A718A38_13</vt:lpwstr>
  </property>
</Properties>
</file>