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86" r:id="rId7"/>
    <p:sldId id="288" r:id="rId8"/>
    <p:sldId id="289" r:id="rId9"/>
    <p:sldId id="278" r:id="rId10"/>
    <p:sldId id="293" r:id="rId11"/>
    <p:sldId id="294" r:id="rId12"/>
    <p:sldId id="296" r:id="rId13"/>
    <p:sldId id="292" r:id="rId14"/>
    <p:sldId id="29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9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8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0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1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75.xml"/><Relationship Id="rId6" Type="http://schemas.openxmlformats.org/officeDocument/2006/relationships/image" Target="../media/image4.png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5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228090"/>
            <a:ext cx="5080000" cy="334645"/>
          </a:xfrm>
          <a:prstGeom prst="rect">
            <a:avLst/>
          </a:prstGeom>
        </p:spPr>
        <p:txBody>
          <a:bodyPr>
            <a:spAutoFit/>
          </a:bodyPr>
          <a:p>
            <a:pPr marL="1270" indent="0" defTabSz="266700" eaLnBrk="0">
              <a:lnSpc>
                <a:spcPct val="88000"/>
              </a:lnSpc>
              <a:spcBef>
                <a:spcPts val="400"/>
              </a:spcBef>
              <a:spcAft>
                <a:spcPts val="800"/>
              </a:spcAft>
            </a:pPr>
            <a:r>
              <a:rPr lang="zh-CN" b="1">
                <a:solidFill>
                  <a:srgbClr val="000000"/>
                </a:solidFill>
                <a:latin typeface="+mn-ea"/>
              </a:rPr>
              <a:t>二、确定结构，充实内容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5375" y="1846580"/>
            <a:ext cx="10299065" cy="39827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228090"/>
            <a:ext cx="10387965" cy="4056380"/>
          </a:xfrm>
          <a:prstGeom prst="rect">
            <a:avLst/>
          </a:prstGeom>
        </p:spPr>
        <p:txBody>
          <a:bodyPr wrap="square">
            <a:spAutoFit/>
          </a:bodyPr>
          <a:p>
            <a:pPr marL="1270" indent="0" defTabSz="266700" eaLnBrk="0">
              <a:lnSpc>
                <a:spcPct val="88000"/>
              </a:lnSpc>
              <a:spcBef>
                <a:spcPts val="400"/>
              </a:spcBef>
              <a:spcAft>
                <a:spcPts val="80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三、词句升级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+mn-ea"/>
              </a:rPr>
              <a:t>遇到相同的困难：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have the same difficulty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meet with the same difficulty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②</a:t>
            </a:r>
            <a:r>
              <a:rPr lang="zh-CN" altLang="en-US">
                <a:solidFill>
                  <a:srgbClr val="000000"/>
                </a:solidFill>
                <a:latin typeface="+mn-ea"/>
              </a:rPr>
              <a:t>一段时间后：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after some time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after a short period of time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③</a:t>
            </a:r>
            <a:r>
              <a:rPr lang="zh-CN" altLang="en-US">
                <a:solidFill>
                  <a:srgbClr val="000000"/>
                </a:solidFill>
                <a:latin typeface="+mn-ea"/>
              </a:rPr>
              <a:t>想要：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want to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would like to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④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Don't be afraid of making mistakes. 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There is no need to be afraid of making mistakes.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⑤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You'll make fewer mistakes.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You will find yourself making fewer mistakes.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</a:rPr>
              <a:t>⑥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I suggest that you make a proper plan for the subject. It will be helpfu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l for  your future study. </a:t>
            </a:r>
            <a:r>
              <a:rPr lang="en-US" altLang="en-US">
                <a:solidFill>
                  <a:srgbClr val="000000"/>
                </a:solidFill>
                <a:latin typeface="+mn-ea"/>
              </a:rPr>
              <a:t>→</a:t>
            </a:r>
            <a:r>
              <a:rPr lang="en-US" altLang="zh-CN">
                <a:solidFill>
                  <a:srgbClr val="000000"/>
                </a:solidFill>
                <a:latin typeface="+mn-ea"/>
              </a:rPr>
              <a:t>I would like to recommend that you should make a proper plan for the subject, which will be helpful for your future study.</a:t>
            </a:r>
            <a:endParaRPr lang="en-US" altLang="zh-CN">
              <a:solidFill>
                <a:srgbClr val="000000"/>
              </a:solidFill>
              <a:latin typeface="+mn-ea"/>
            </a:endParaRPr>
          </a:p>
          <a:p>
            <a:pPr marL="1270" indent="0" defTabSz="266700" eaLnBrk="0">
              <a:lnSpc>
                <a:spcPct val="88000"/>
              </a:lnSpc>
              <a:spcBef>
                <a:spcPts val="400"/>
              </a:spcBef>
              <a:spcAft>
                <a:spcPts val="800"/>
              </a:spcAft>
            </a:pPr>
            <a:endParaRPr lang="en-US" altLang="zh-CN">
              <a:solidFill>
                <a:srgbClr val="000000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" y="1014730"/>
            <a:ext cx="10661650" cy="501015"/>
          </a:xfrm>
          <a:prstGeom prst="rect">
            <a:avLst/>
          </a:prstGeom>
        </p:spPr>
        <p:txBody>
          <a:bodyPr wrap="square">
            <a:spAutoFit/>
          </a:bodyPr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四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、连句成篇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1576705"/>
            <a:ext cx="9951085" cy="4943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6160" y="2631440"/>
            <a:ext cx="10139680" cy="2016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写作攻略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小作文之出谋划策：如何写建议信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7585" y="2652395"/>
            <a:ext cx="1034732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ts val="2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2023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年全国新课标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卷中，写作第一节内容为向外教提出安排课后练习口语的分组方式的建议。建议信是同学们熟悉的应用文写作形式，但是如何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因题制宜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取得高分呢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945" y="1100455"/>
            <a:ext cx="5080000" cy="342900"/>
          </a:xfrm>
          <a:prstGeom prst="rect">
            <a:avLst/>
          </a:prstGeom>
        </p:spPr>
        <p:txBody>
          <a:bodyPr>
            <a:spAutoFit/>
          </a:bodyPr>
          <a:p>
            <a:pPr indent="0" defTabSz="266700" eaLnBrk="0" fontAlgn="auto">
              <a:lnSpc>
                <a:spcPct val="91000"/>
              </a:lnSpc>
              <a:spcBef>
                <a:spcPts val="3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</a:rPr>
              <a:t>本篇作文解题思路如下：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22325" y="1621155"/>
            <a:ext cx="431165" cy="431165"/>
            <a:chOff x="1393" y="1839"/>
            <a:chExt cx="679" cy="679"/>
          </a:xfrm>
        </p:grpSpPr>
        <p:sp>
          <p:nvSpPr>
            <p:cNvPr id="5" name="椭圆 4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35100" y="159194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审题定调</a:t>
            </a:r>
            <a:endParaRPr lang="zh-CN" altLang="en-US" sz="2400" b="1"/>
          </a:p>
        </p:txBody>
      </p:sp>
      <p:sp>
        <p:nvSpPr>
          <p:cNvPr id="7" name="文本框 6"/>
          <p:cNvSpPr txBox="1"/>
          <p:nvPr/>
        </p:nvSpPr>
        <p:spPr>
          <a:xfrm>
            <a:off x="829945" y="2139315"/>
            <a:ext cx="10652125" cy="3105150"/>
          </a:xfrm>
          <a:prstGeom prst="rect">
            <a:avLst/>
          </a:prstGeom>
        </p:spPr>
        <p:txBody>
          <a:bodyPr wrap="square">
            <a:spAutoFit/>
          </a:bodyPr>
          <a:p>
            <a:pPr marL="31750" indent="272415" defTabSz="266700" eaLnBrk="0">
              <a:lnSpc>
                <a:spcPct val="153000"/>
              </a:lnSpc>
              <a:spcBef>
                <a:spcPts val="7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此次建议信的内容是关于口语分组方法的建议，贴近日常生活，因此同学们普遍能做到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有话可说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。通过细致审题，我们可以挖掘出更多小细节，从而让我们能把话说好。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49250" indent="0" defTabSz="266700" eaLnBrk="0">
              <a:lnSpc>
                <a:spcPct val="90000"/>
              </a:lnSpc>
              <a:spcBef>
                <a:spcPts val="1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体裁：建议信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87350" indent="0" defTabSz="266700" eaLnBrk="0">
              <a:lnSpc>
                <a:spcPct val="90000"/>
              </a:lnSpc>
              <a:spcBef>
                <a:spcPts val="6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交流对象：外教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87350" indent="0" defTabSz="266700" eaLnBrk="0">
              <a:lnSpc>
                <a:spcPct val="9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③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人称：以第一、三人称为主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87350" indent="0" defTabSz="266700" eaLnBrk="0">
              <a:lnSpc>
                <a:spcPct val="90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④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时态：以一般现在时和一般将来时为主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55600" indent="0" defTabSz="266700" eaLnBrk="0">
              <a:lnSpc>
                <a:spcPct val="90000"/>
              </a:lnSpc>
              <a:spcBef>
                <a:spcPts val="9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⑤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背景：外教将同学们进行随机分组，两人一组进行课后口语练习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829945" y="1126490"/>
            <a:ext cx="431165" cy="431165"/>
            <a:chOff x="1393" y="1839"/>
            <a:chExt cx="679" cy="679"/>
          </a:xfrm>
        </p:grpSpPr>
        <p:sp>
          <p:nvSpPr>
            <p:cNvPr id="11" name="椭圆 10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1442720" y="10972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确定结构，</a:t>
            </a:r>
            <a:r>
              <a:rPr lang="zh-CN" altLang="en-US" sz="2400" b="1"/>
              <a:t>充实内容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50" y="2247900"/>
            <a:ext cx="8510270" cy="245427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词句升级</a:t>
            </a:r>
            <a:endParaRPr lang="zh-CN" altLang="en-US" sz="2400" b="1"/>
          </a:p>
        </p:txBody>
      </p:sp>
      <p:sp>
        <p:nvSpPr>
          <p:cNvPr id="6" name="文本框 5"/>
          <p:cNvSpPr txBox="1"/>
          <p:nvPr/>
        </p:nvSpPr>
        <p:spPr>
          <a:xfrm>
            <a:off x="802005" y="1532255"/>
            <a:ext cx="10231120" cy="4433570"/>
          </a:xfrm>
          <a:prstGeom prst="rect">
            <a:avLst/>
          </a:prstGeom>
        </p:spPr>
        <p:txBody>
          <a:bodyPr wrap="square">
            <a:spAutoFit/>
          </a:bodyPr>
          <a:p>
            <a:pPr marL="304800" indent="0" defTabSz="266700" eaLnBrk="0" fontAlgn="auto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①建议：suggest→propose</a:t>
            </a:r>
            <a:endParaRPr 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defTabSz="266700" eaLnBrk="0" fontAlgn="auto">
              <a:lnSpc>
                <a:spcPct val="150000"/>
              </a:lnSpc>
              <a:spcBef>
                <a:spcPts val="11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②导致：cause→lead to</a:t>
            </a:r>
            <a:endParaRPr 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defTabSz="266700" eaLnBrk="0" fontAlgn="auto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③在我看来：in my view→from my perspective</a:t>
            </a:r>
            <a:endParaRPr 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04800" indent="0" defTabSz="266700" eaLnBrk="0" fontAlgn="auto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④流畅程度不同：be different in fluency→have different levels of fluency</a:t>
            </a:r>
            <a:endParaRPr 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defTabSz="266700" eaLnBrk="0" fontAlgn="auto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⑤Different students are different in terms of fluency when speaking English. This causes gaps among students.→When it comes to speaking English, different students have different levels of fluency, which leads to gaps among students.</a:t>
            </a:r>
            <a:endParaRPr 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defTabSz="266700" eaLnBrk="0" fontAlgn="auto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⑥In this way, students will be willing to communicate.→Only by doing so can students be willing to communicate.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8" name="组合 7"/>
          <p:cNvGrpSpPr/>
          <p:nvPr>
            <p:custDataLst>
              <p:tags r:id="rId2"/>
            </p:custDataLst>
          </p:nvPr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4" name="椭圆 3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连句成篇</a:t>
            </a:r>
            <a:endParaRPr lang="zh-CN" altLang="en-US" sz="2400" b="1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15" y="1618615"/>
            <a:ext cx="10659745" cy="20104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555" y="3715385"/>
            <a:ext cx="10605770" cy="281813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" y="927100"/>
            <a:ext cx="10661650" cy="6181725"/>
          </a:xfrm>
          <a:prstGeom prst="rect">
            <a:avLst/>
          </a:prstGeom>
        </p:spPr>
        <p:txBody>
          <a:bodyPr wrap="square">
            <a:spAutoFit/>
          </a:bodyPr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假定你是一家报社的编辑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Jack,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收到了高一学生李华的来信。近来他在英语阅读上遇到了一些困难，做阅读理解题时经常出错，因此向你求助。请你根据以上情况用英语写一封回信。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注意：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写作词数应为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80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个左右：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可以适当增加细节，以使行文连贯；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272415" algn="l" defTabSz="266700" eaLnBrk="0" fontAlgn="base">
              <a:lnSpc>
                <a:spcPct val="148000"/>
              </a:lnSpc>
              <a:spcBef>
                <a:spcPts val="3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开头和结尾已给出，不计入总词数。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Dear Li Hua,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45720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I’m glad to hear from  you. 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______________________________________________________________________________________________________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______________________________________________________________________________________________________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457200" algn="l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Best wishes!    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Yours,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Mr Jack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1750" indent="0" algn="r" defTabSz="266700" eaLnBrk="0" fontAlgn="base">
              <a:lnSpc>
                <a:spcPct val="120000"/>
              </a:lnSpc>
              <a:spcBef>
                <a:spcPts val="80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413510"/>
            <a:ext cx="10309225" cy="3658235"/>
          </a:xfrm>
          <a:prstGeom prst="rect">
            <a:avLst/>
          </a:prstGeom>
        </p:spPr>
        <p:txBody>
          <a:bodyPr wrap="square">
            <a:spAutoFit/>
          </a:bodyPr>
          <a:p>
            <a:pPr marL="179705" indent="0" algn="l" defTabSz="266700" eaLnBrk="0" fontAlgn="base">
              <a:spcBef>
                <a:spcPts val="40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一、审题定调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建议信的内容：提供关于如何做好英语阅读题的建议。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体裁：建议信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③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建议对象：高一学生李华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④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人称：以第一、二人称为主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⑤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时态：以一般现在时为主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背景：李华做英语阅读理解题时经常出错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7800" indent="291465" algn="l" defTabSz="266700" eaLnBrk="0" fontAlgn="base">
              <a:lnSpc>
                <a:spcPct val="142000"/>
              </a:lnSpc>
              <a:spcBef>
                <a:spcPts val="6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67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68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69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72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73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74.xml><?xml version="1.0" encoding="utf-8"?>
<p:tagLst xmlns:p="http://schemas.openxmlformats.org/presentationml/2006/main">
  <p:tag name="KSO_WM_DIAGRAM_VIRTUALLY_FRAME" val="{&quot;height&quot;:114.4,&quot;left&quot;:65.35,&quot;top&quot;:84.4,&quot;width&quot;:376.85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7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8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79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2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3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4.xml><?xml version="1.0" encoding="utf-8"?>
<p:tagLst xmlns:p="http://schemas.openxmlformats.org/presentationml/2006/main">
  <p:tag name="KSO_WM_DIAGRAM_VIRTUALLY_FRAME" val="{&quot;height&quot;:77.6,&quot;left&quot;:69.65,&quot;top&quot;:84.4,&quot;width&quot;:372.55}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p="http://schemas.openxmlformats.org/presentationml/2006/main">
  <p:tag name="COMMONDATA" val="eyJoZGlkIjoiMDkxZjZiMGUxZjVhNWRlODlmODBiNjlkN2UzMjcxZD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1944</Words>
  <Application>WPS 演示</Application>
  <PresentationFormat>宽屏</PresentationFormat>
  <Paragraphs>106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184</cp:revision>
  <dcterms:created xsi:type="dcterms:W3CDTF">2019-06-19T02:08:00Z</dcterms:created>
  <dcterms:modified xsi:type="dcterms:W3CDTF">2025-05-05T07:41:19Z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0998866CE10C4397881228631AB4D49F_13</vt:lpwstr>
  </property>
</Properties>
</file>