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66" r:id="rId4"/>
    <p:sldId id="257" r:id="rId5"/>
    <p:sldId id="262" r:id="rId6"/>
    <p:sldId id="271" r:id="rId7"/>
    <p:sldId id="292" r:id="rId8"/>
    <p:sldId id="293" r:id="rId9"/>
    <p:sldId id="265" r:id="rId10"/>
    <p:sldId id="278" r:id="rId11"/>
  </p:sldIdLst>
  <p:sldSz cx="12192000" cy="6858000"/>
  <p:notesSz cx="6858000" cy="9144000"/>
  <p:custDataLst>
    <p:tags r:id="rId1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6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A0AF"/>
    <a:srgbClr val="FFFFFF"/>
    <a:srgbClr val="A54A97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85" d="100"/>
          <a:sy n="85" d="100"/>
        </p:scale>
        <p:origin x="451" y="58"/>
      </p:cViewPr>
      <p:guideLst>
        <p:guide orient="horz" pos="2160"/>
        <p:guide pos="3867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gs" Target="tags/tag73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tags" Target="../tags/tag62.xml"/><Relationship Id="rId16" Type="http://schemas.openxmlformats.org/officeDocument/2006/relationships/tags" Target="../tags/tag61.xml"/><Relationship Id="rId15" Type="http://schemas.openxmlformats.org/officeDocument/2006/relationships/tags" Target="../tags/tag60.xml"/><Relationship Id="rId14" Type="http://schemas.openxmlformats.org/officeDocument/2006/relationships/tags" Target="../tags/tag59.xml"/><Relationship Id="rId13" Type="http://schemas.openxmlformats.org/officeDocument/2006/relationships/tags" Target="../tags/tag58.xml"/><Relationship Id="rId12" Type="http://schemas.openxmlformats.org/officeDocument/2006/relationships/tags" Target="../tags/tag57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3.xml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64.xml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65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66.xml"/><Relationship Id="rId2" Type="http://schemas.openxmlformats.org/officeDocument/2006/relationships/image" Target="../media/image5.png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67.xml"/><Relationship Id="rId2" Type="http://schemas.openxmlformats.org/officeDocument/2006/relationships/image" Target="../media/image6.png"/><Relationship Id="rId1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ags" Target="../tags/tag69.xml"/><Relationship Id="rId3" Type="http://schemas.openxmlformats.org/officeDocument/2006/relationships/image" Target="../media/image7.png"/><Relationship Id="rId2" Type="http://schemas.openxmlformats.org/officeDocument/2006/relationships/tags" Target="../tags/tag68.xml"/><Relationship Id="rId1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tags" Target="../tags/tag70.xml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71.xml"/><Relationship Id="rId1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72.xml"/><Relationship Id="rId2" Type="http://schemas.openxmlformats.org/officeDocument/2006/relationships/image" Target="../media/image11.png"/><Relationship Id="rId1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3064510" y="5234940"/>
            <a:ext cx="606361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algn="ctr" fontAlgn="auto">
              <a:lnSpc>
                <a:spcPct val="150000"/>
              </a:lnSpc>
            </a:pPr>
            <a:r>
              <a:rPr lang="zh-CN" altLang="en-US" sz="2400" b="1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高中英语</a:t>
            </a:r>
            <a:endParaRPr lang="zh-CN" altLang="en-US" sz="2400" b="1" dirty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545106" y="1407459"/>
            <a:ext cx="3101788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 dirty="0">
                <a:solidFill>
                  <a:srgbClr val="A54A97"/>
                </a:solidFill>
                <a:latin typeface="+mn-ea"/>
              </a:rPr>
              <a:t>语</a:t>
            </a:r>
            <a:r>
              <a:rPr lang="zh-CN" altLang="en-US" sz="5400" b="1" dirty="0">
                <a:solidFill>
                  <a:srgbClr val="A54A97"/>
                </a:solidFill>
                <a:latin typeface="+mn-ea"/>
              </a:rPr>
              <a:t>法攻略</a:t>
            </a:r>
            <a:endParaRPr lang="zh-CN" altLang="en-US" sz="5400" b="1" dirty="0">
              <a:solidFill>
                <a:srgbClr val="A54A97"/>
              </a:solidFill>
              <a:latin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417445" y="2868930"/>
            <a:ext cx="7354570" cy="2122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>
                <a:solidFill>
                  <a:srgbClr val="FFFFFF"/>
                </a:solidFill>
                <a:latin typeface="+mn-ea"/>
              </a:rPr>
              <a:t>句式突破</a:t>
            </a:r>
            <a:r>
              <a:rPr lang="en-US" altLang="zh-CN" sz="4400" b="1" dirty="0">
                <a:solidFill>
                  <a:srgbClr val="FFFFFF"/>
                </a:solidFill>
                <a:latin typeface="+mn-ea"/>
              </a:rPr>
              <a:t>——“keep/have/make+</a:t>
            </a:r>
            <a:r>
              <a:rPr lang="zh-CN" altLang="en-US" sz="4400" b="1" dirty="0">
                <a:solidFill>
                  <a:srgbClr val="FFFFFF"/>
                </a:solidFill>
                <a:latin typeface="+mn-ea"/>
              </a:rPr>
              <a:t>宾语</a:t>
            </a:r>
            <a:r>
              <a:rPr lang="en-US" altLang="zh-CN" sz="4400" b="1" dirty="0">
                <a:solidFill>
                  <a:srgbClr val="FFFFFF"/>
                </a:solidFill>
                <a:latin typeface="+mn-ea"/>
              </a:rPr>
              <a:t>+</a:t>
            </a:r>
            <a:r>
              <a:rPr lang="zh-CN" altLang="en-US" sz="4400" b="1" dirty="0">
                <a:solidFill>
                  <a:srgbClr val="FFFFFF"/>
                </a:solidFill>
                <a:latin typeface="+mn-ea"/>
              </a:rPr>
              <a:t>宾补</a:t>
            </a:r>
            <a:r>
              <a:rPr lang="en-US" altLang="zh-CN" sz="4400" b="1" dirty="0">
                <a:solidFill>
                  <a:srgbClr val="FFFFFF"/>
                </a:solidFill>
                <a:latin typeface="+mn-ea"/>
              </a:rPr>
              <a:t>”</a:t>
            </a:r>
            <a:r>
              <a:rPr lang="zh-CN" altLang="en-US" sz="4400" b="1" dirty="0">
                <a:solidFill>
                  <a:srgbClr val="FFFFFF"/>
                </a:solidFill>
                <a:latin typeface="+mn-ea"/>
              </a:rPr>
              <a:t>结构</a:t>
            </a:r>
            <a:endParaRPr lang="zh-CN" altLang="en-US" sz="4400" b="1" dirty="0">
              <a:solidFill>
                <a:srgbClr val="FFFFFF"/>
              </a:solidFill>
              <a:latin typeface="+mn-ea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16890" y="365760"/>
            <a:ext cx="2252345" cy="450215"/>
          </a:xfrm>
          <a:prstGeom prst="roundRect">
            <a:avLst/>
          </a:prstGeom>
          <a:solidFill>
            <a:srgbClr val="A54A97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894509" y="368245"/>
            <a:ext cx="14971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FFFF"/>
                </a:solidFill>
              </a:rPr>
              <a:t>攻略识别</a:t>
            </a:r>
            <a:endParaRPr lang="zh-CN" altLang="en-US" sz="2400" dirty="0">
              <a:solidFill>
                <a:srgbClr val="FFFFFF"/>
              </a:solidFill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6595" y="2809875"/>
            <a:ext cx="10928985" cy="1419225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16890" y="365760"/>
            <a:ext cx="2252345" cy="450215"/>
          </a:xfrm>
          <a:prstGeom prst="roundRect">
            <a:avLst/>
          </a:prstGeom>
          <a:solidFill>
            <a:srgbClr val="A54A97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894509" y="368245"/>
            <a:ext cx="14971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FFFF"/>
                </a:solidFill>
              </a:rPr>
              <a:t>攻略解读</a:t>
            </a:r>
            <a:endParaRPr lang="zh-CN" altLang="en-US" sz="2400" dirty="0">
              <a:solidFill>
                <a:srgbClr val="FFFFFF"/>
              </a:solidFill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94080" y="1206500"/>
            <a:ext cx="431165" cy="431165"/>
            <a:chOff x="1393" y="1839"/>
            <a:chExt cx="679" cy="679"/>
          </a:xfrm>
        </p:grpSpPr>
        <p:sp>
          <p:nvSpPr>
            <p:cNvPr id="10" name="椭圆 9"/>
            <p:cNvSpPr/>
            <p:nvPr/>
          </p:nvSpPr>
          <p:spPr>
            <a:xfrm>
              <a:off x="1393" y="1839"/>
              <a:ext cx="679" cy="679"/>
            </a:xfrm>
            <a:prstGeom prst="ellipse">
              <a:avLst/>
            </a:prstGeom>
            <a:solidFill>
              <a:srgbClr val="00A0AF"/>
            </a:solidFill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1393" y="1893"/>
              <a:ext cx="528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b="1">
                  <a:solidFill>
                    <a:schemeClr val="bg1"/>
                  </a:solidFill>
                </a:rPr>
                <a:t>一</a:t>
              </a:r>
              <a:endParaRPr lang="zh-CN" altLang="en-US" b="1">
                <a:solidFill>
                  <a:schemeClr val="bg1"/>
                </a:solidFill>
              </a:endParaRPr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1506855" y="1177290"/>
            <a:ext cx="41186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b="1"/>
              <a:t>“have+</a:t>
            </a:r>
            <a:r>
              <a:rPr lang="zh-CN" altLang="en-US" sz="2400" b="1"/>
              <a:t>宾语</a:t>
            </a:r>
            <a:r>
              <a:rPr lang="en-US" altLang="zh-CN" sz="2400" b="1"/>
              <a:t>+</a:t>
            </a:r>
            <a:r>
              <a:rPr lang="zh-CN" altLang="en-US" sz="2400" b="1"/>
              <a:t>宾补</a:t>
            </a:r>
            <a:r>
              <a:rPr lang="en-US" altLang="zh-CN" sz="2400" b="1"/>
              <a:t>”</a:t>
            </a:r>
            <a:r>
              <a:rPr lang="zh-CN" altLang="en-US" sz="2400" b="1"/>
              <a:t>结构</a:t>
            </a:r>
            <a:endParaRPr lang="zh-CN" altLang="en-US" sz="2400" b="1"/>
          </a:p>
        </p:txBody>
      </p:sp>
      <p:sp>
        <p:nvSpPr>
          <p:cNvPr id="4" name="文本框 3"/>
          <p:cNvSpPr txBox="1"/>
          <p:nvPr/>
        </p:nvSpPr>
        <p:spPr>
          <a:xfrm>
            <a:off x="798195" y="1609090"/>
            <a:ext cx="10681970" cy="506730"/>
          </a:xfrm>
          <a:prstGeom prst="rect">
            <a:avLst/>
          </a:prstGeom>
        </p:spPr>
        <p:txBody>
          <a:bodyPr wrap="square">
            <a:spAutoFit/>
          </a:bodyPr>
          <a:p>
            <a:pPr indent="457200" fontAlgn="auto">
              <a:lnSpc>
                <a:spcPct val="150000"/>
              </a:lnSpc>
            </a:pPr>
            <a:r>
              <a:rPr lang="en-US" altLang="zh-CN" b="0" i="0">
                <a:solidFill>
                  <a:srgbClr val="404040"/>
                </a:solidFill>
                <a:latin typeface="+mn-ea"/>
                <a:cs typeface="+mn-ea"/>
              </a:rPr>
              <a:t>“have+</a:t>
            </a:r>
            <a:r>
              <a:rPr lang="zh-CN" altLang="en-US" b="0" i="0">
                <a:solidFill>
                  <a:srgbClr val="404040"/>
                </a:solidFill>
                <a:latin typeface="+mn-ea"/>
                <a:cs typeface="+mn-ea"/>
              </a:rPr>
              <a:t>宾语</a:t>
            </a:r>
            <a:r>
              <a:rPr lang="en-US" altLang="zh-CN" b="0" i="0">
                <a:solidFill>
                  <a:srgbClr val="404040"/>
                </a:solidFill>
                <a:latin typeface="+mn-ea"/>
                <a:cs typeface="+mn-ea"/>
              </a:rPr>
              <a:t>+</a:t>
            </a:r>
            <a:r>
              <a:rPr lang="zh-CN" altLang="en-US" b="0" i="0">
                <a:solidFill>
                  <a:srgbClr val="404040"/>
                </a:solidFill>
                <a:latin typeface="+mn-ea"/>
                <a:cs typeface="+mn-ea"/>
              </a:rPr>
              <a:t>宾补</a:t>
            </a:r>
            <a:r>
              <a:rPr lang="en-US" altLang="zh-CN" b="0" i="0">
                <a:solidFill>
                  <a:srgbClr val="404040"/>
                </a:solidFill>
                <a:latin typeface="+mn-ea"/>
                <a:cs typeface="+mn-ea"/>
              </a:rPr>
              <a:t>”</a:t>
            </a:r>
            <a:r>
              <a:rPr lang="zh-CN" altLang="en-US" b="0" i="0">
                <a:solidFill>
                  <a:srgbClr val="404040"/>
                </a:solidFill>
                <a:latin typeface="+mn-ea"/>
                <a:cs typeface="+mn-ea"/>
              </a:rPr>
              <a:t>结构中，</a:t>
            </a:r>
            <a:r>
              <a:rPr lang="en-US" altLang="zh-CN" b="0" i="0">
                <a:solidFill>
                  <a:srgbClr val="404040"/>
                </a:solidFill>
                <a:latin typeface="+mn-ea"/>
                <a:cs typeface="+mn-ea"/>
              </a:rPr>
              <a:t>have</a:t>
            </a:r>
            <a:r>
              <a:rPr lang="zh-CN" altLang="en-US" b="0" i="0">
                <a:solidFill>
                  <a:srgbClr val="404040"/>
                </a:solidFill>
                <a:latin typeface="+mn-ea"/>
                <a:cs typeface="+mn-ea"/>
              </a:rPr>
              <a:t>是使役动词，有以下几种常见的形式：</a:t>
            </a:r>
            <a:endParaRPr lang="zh-CN" altLang="en-US" b="0" i="0">
              <a:solidFill>
                <a:srgbClr val="404040"/>
              </a:solidFill>
              <a:latin typeface="+mn-ea"/>
              <a:cs typeface="+mn-ea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25245" y="2211705"/>
            <a:ext cx="10238740" cy="2998470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16890" y="365760"/>
            <a:ext cx="2252345" cy="450215"/>
          </a:xfrm>
          <a:prstGeom prst="roundRect">
            <a:avLst/>
          </a:prstGeom>
          <a:solidFill>
            <a:srgbClr val="A54A97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894509" y="368245"/>
            <a:ext cx="14971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FFFF"/>
                </a:solidFill>
              </a:rPr>
              <a:t>攻略解读</a:t>
            </a:r>
            <a:endParaRPr lang="zh-CN" altLang="en-US" sz="2400" dirty="0">
              <a:solidFill>
                <a:srgbClr val="FFFFFF"/>
              </a:solidFill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884555" y="1101090"/>
            <a:ext cx="431165" cy="431165"/>
            <a:chOff x="1393" y="1839"/>
            <a:chExt cx="679" cy="679"/>
          </a:xfrm>
        </p:grpSpPr>
        <p:sp>
          <p:nvSpPr>
            <p:cNvPr id="10" name="椭圆 9"/>
            <p:cNvSpPr/>
            <p:nvPr/>
          </p:nvSpPr>
          <p:spPr>
            <a:xfrm>
              <a:off x="1393" y="1839"/>
              <a:ext cx="679" cy="679"/>
            </a:xfrm>
            <a:prstGeom prst="ellipse">
              <a:avLst/>
            </a:prstGeom>
            <a:solidFill>
              <a:srgbClr val="00A0AF"/>
            </a:solidFill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1393" y="1893"/>
              <a:ext cx="528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b="1">
                  <a:solidFill>
                    <a:schemeClr val="bg1"/>
                  </a:solidFill>
                </a:rPr>
                <a:t>二</a:t>
              </a:r>
              <a:endParaRPr lang="zh-CN" altLang="en-US" b="1">
                <a:solidFill>
                  <a:schemeClr val="bg1"/>
                </a:solidFill>
              </a:endParaRPr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1497330" y="1071880"/>
            <a:ext cx="41186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b="1"/>
              <a:t>“make+</a:t>
            </a:r>
            <a:r>
              <a:rPr lang="zh-CN" altLang="en-US" sz="2400" b="1"/>
              <a:t>宾语</a:t>
            </a:r>
            <a:r>
              <a:rPr lang="en-US" altLang="zh-CN" sz="2400" b="1"/>
              <a:t>+</a:t>
            </a:r>
            <a:r>
              <a:rPr lang="zh-CN" altLang="en-US" sz="2400" b="1"/>
              <a:t>宾补</a:t>
            </a:r>
            <a:r>
              <a:rPr lang="en-US" altLang="zh-CN" sz="2400" b="1"/>
              <a:t>”</a:t>
            </a:r>
            <a:r>
              <a:rPr lang="zh-CN" altLang="en-US" sz="2400" b="1"/>
              <a:t>结构</a:t>
            </a:r>
            <a:endParaRPr lang="zh-CN" altLang="en-US" sz="2400" b="1"/>
          </a:p>
        </p:txBody>
      </p:sp>
      <p:sp>
        <p:nvSpPr>
          <p:cNvPr id="13" name="文本框 12"/>
          <p:cNvSpPr txBox="1"/>
          <p:nvPr/>
        </p:nvSpPr>
        <p:spPr>
          <a:xfrm>
            <a:off x="884555" y="1579245"/>
            <a:ext cx="10566400" cy="810260"/>
          </a:xfrm>
          <a:prstGeom prst="rect">
            <a:avLst/>
          </a:prstGeom>
        </p:spPr>
        <p:txBody>
          <a:bodyPr wrap="square">
            <a:spAutoFit/>
          </a:bodyPr>
          <a:p>
            <a:pPr marL="33655" indent="0" algn="l" defTabSz="266700" eaLnBrk="0" fontAlgn="base">
              <a:lnSpc>
                <a:spcPct val="130000"/>
              </a:lnSpc>
              <a:spcBef>
                <a:spcPts val="700"/>
              </a:spcBef>
              <a:spcAft>
                <a:spcPct val="0"/>
              </a:spcAft>
            </a:pP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“make+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宾语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+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宾补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”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结构意为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“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使得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……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怎么样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”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。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make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是使役动词，宾补可以是形容词、副词、介词短语、名词、省略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to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的不定式或过去分词。</a:t>
            </a:r>
            <a:endParaRPr lang="zh-CN" altLang="en-US">
              <a:solidFill>
                <a:srgbClr val="000000"/>
              </a:solidFill>
              <a:latin typeface="+mn-ea"/>
              <a:cs typeface="+mn-ea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80440" y="2389505"/>
            <a:ext cx="9046210" cy="3740150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表格 4"/>
          <p:cNvGraphicFramePr/>
          <p:nvPr>
            <p:custDataLst>
              <p:tags r:id="rId2"/>
            </p:custDataLst>
          </p:nvPr>
        </p:nvGraphicFramePr>
        <p:xfrm>
          <a:off x="935355" y="1181735"/>
          <a:ext cx="10641330" cy="2902585"/>
        </p:xfrm>
        <a:graphic>
          <a:graphicData uri="http://schemas.openxmlformats.org/drawingml/2006/table">
            <a:tbl>
              <a:tblPr/>
              <a:tblGrid>
                <a:gridCol w="10641330"/>
              </a:tblGrid>
              <a:tr h="2902585">
                <a:tc>
                  <a:txBody>
                    <a:bodyPr/>
                    <a:p>
                      <a:pPr marL="0" indent="0" algn="l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zh-CN" sz="1200" b="1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marL="0" indent="279400" algn="l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①“make sb/sth do”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结构用于被动语态时，其后的不定式必须要带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to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。</a:t>
                      </a:r>
                      <a:endParaRPr lang="zh-CN" sz="140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  <a:p>
                      <a:pPr marL="0" indent="279400" algn="l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②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如果宾语本身比较复杂，则可用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it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作形式宾语，将真正的宾语后置。</a:t>
                      </a:r>
                      <a:endParaRPr lang="zh-CN" sz="1400" b="1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</a:txBody>
                  <a:tcPr marL="6350" marR="6350" marT="63500" marB="0" anchor="t" anchorCtr="0">
                    <a:lnL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2" name="圆角矩形 1"/>
          <p:cNvSpPr/>
          <p:nvPr/>
        </p:nvSpPr>
        <p:spPr>
          <a:xfrm>
            <a:off x="516890" y="365760"/>
            <a:ext cx="2252345" cy="450215"/>
          </a:xfrm>
          <a:prstGeom prst="roundRect">
            <a:avLst/>
          </a:prstGeom>
          <a:solidFill>
            <a:srgbClr val="A54A97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894509" y="368245"/>
            <a:ext cx="14971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FFFF"/>
                </a:solidFill>
              </a:rPr>
              <a:t>攻略解读</a:t>
            </a:r>
            <a:endParaRPr lang="zh-CN" altLang="en-US" sz="2400" dirty="0">
              <a:solidFill>
                <a:srgbClr val="FFFFFF"/>
              </a:solidFill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009650" y="1242695"/>
            <a:ext cx="655320" cy="335915"/>
            <a:chOff x="1409" y="1688"/>
            <a:chExt cx="1302" cy="709"/>
          </a:xfrm>
        </p:grpSpPr>
        <p:sp>
          <p:nvSpPr>
            <p:cNvPr id="4" name="圆角矩形 1"/>
            <p:cNvSpPr/>
            <p:nvPr/>
          </p:nvSpPr>
          <p:spPr>
            <a:xfrm>
              <a:off x="1409" y="1688"/>
              <a:ext cx="1302" cy="709"/>
            </a:xfrm>
            <a:prstGeom prst="roundRect">
              <a:avLst/>
            </a:prstGeom>
            <a:solidFill>
              <a:srgbClr val="00A0AF"/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1490" y="1722"/>
              <a:ext cx="1101" cy="64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1400" b="1" dirty="0">
                  <a:solidFill>
                    <a:srgbClr val="FFFFFF"/>
                  </a:solidFill>
                </a:rPr>
                <a:t>注意</a:t>
              </a:r>
              <a:endParaRPr lang="zh-CN" altLang="en-US" sz="1400" b="1" dirty="0">
                <a:solidFill>
                  <a:srgbClr val="FFFFFF"/>
                </a:solidFill>
              </a:endParaRPr>
            </a:p>
          </p:txBody>
        </p:sp>
      </p:grpSp>
      <p:pic>
        <p:nvPicPr>
          <p:cNvPr id="16" name="图片 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56970" y="2248535"/>
            <a:ext cx="10251440" cy="1465580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16890" y="365760"/>
            <a:ext cx="2252345" cy="450215"/>
          </a:xfrm>
          <a:prstGeom prst="roundRect">
            <a:avLst/>
          </a:prstGeom>
          <a:solidFill>
            <a:srgbClr val="A54A97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894509" y="368245"/>
            <a:ext cx="14971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FFFF"/>
                </a:solidFill>
              </a:rPr>
              <a:t>攻略解读</a:t>
            </a:r>
            <a:endParaRPr lang="zh-CN" altLang="en-US" sz="2400" dirty="0">
              <a:solidFill>
                <a:srgbClr val="FFFFFF"/>
              </a:solidFill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884555" y="1101090"/>
            <a:ext cx="431165" cy="431165"/>
            <a:chOff x="1393" y="1839"/>
            <a:chExt cx="679" cy="679"/>
          </a:xfrm>
        </p:grpSpPr>
        <p:sp>
          <p:nvSpPr>
            <p:cNvPr id="10" name="椭圆 9"/>
            <p:cNvSpPr/>
            <p:nvPr/>
          </p:nvSpPr>
          <p:spPr>
            <a:xfrm>
              <a:off x="1393" y="1839"/>
              <a:ext cx="679" cy="679"/>
            </a:xfrm>
            <a:prstGeom prst="ellipse">
              <a:avLst/>
            </a:prstGeom>
            <a:solidFill>
              <a:srgbClr val="00A0AF"/>
            </a:solidFill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1393" y="1893"/>
              <a:ext cx="528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b="1">
                  <a:solidFill>
                    <a:schemeClr val="bg1"/>
                  </a:solidFill>
                </a:rPr>
                <a:t>三</a:t>
              </a:r>
              <a:endParaRPr lang="zh-CN" altLang="en-US" b="1">
                <a:solidFill>
                  <a:schemeClr val="bg1"/>
                </a:solidFill>
              </a:endParaRPr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1497330" y="1071880"/>
            <a:ext cx="41186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b="1"/>
              <a:t>“keep+</a:t>
            </a:r>
            <a:r>
              <a:rPr lang="zh-CN" altLang="en-US" sz="2400" b="1"/>
              <a:t>宾语</a:t>
            </a:r>
            <a:r>
              <a:rPr lang="en-US" altLang="zh-CN" sz="2400" b="1"/>
              <a:t>+</a:t>
            </a:r>
            <a:r>
              <a:rPr lang="zh-CN" altLang="en-US" sz="2400" b="1"/>
              <a:t>宾补</a:t>
            </a:r>
            <a:r>
              <a:rPr lang="en-US" altLang="zh-CN" sz="2400" b="1"/>
              <a:t>”</a:t>
            </a:r>
            <a:r>
              <a:rPr lang="zh-CN" altLang="en-US" sz="2400" b="1"/>
              <a:t>结构</a:t>
            </a:r>
            <a:endParaRPr lang="zh-CN" altLang="en-US" sz="2400" b="1"/>
          </a:p>
        </p:txBody>
      </p:sp>
      <p:sp>
        <p:nvSpPr>
          <p:cNvPr id="13" name="文本框 12"/>
          <p:cNvSpPr txBox="1"/>
          <p:nvPr/>
        </p:nvSpPr>
        <p:spPr>
          <a:xfrm>
            <a:off x="884555" y="1579245"/>
            <a:ext cx="10566400" cy="450850"/>
          </a:xfrm>
          <a:prstGeom prst="rect">
            <a:avLst/>
          </a:prstGeom>
        </p:spPr>
        <p:txBody>
          <a:bodyPr wrap="square">
            <a:spAutoFit/>
          </a:bodyPr>
          <a:p>
            <a:pPr marL="33655" indent="0" algn="l" defTabSz="266700" eaLnBrk="0" fontAlgn="base">
              <a:lnSpc>
                <a:spcPct val="130000"/>
              </a:lnSpc>
              <a:spcBef>
                <a:spcPts val="700"/>
              </a:spcBef>
              <a:spcAft>
                <a:spcPct val="0"/>
              </a:spcAft>
            </a:pP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“keep+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宾语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+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宾补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”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结构中，宾补可以是形容词、副词、介词短语、分词等，用法如下：</a:t>
            </a:r>
            <a:endParaRPr lang="zh-CN" altLang="en-US">
              <a:solidFill>
                <a:srgbClr val="000000"/>
              </a:solidFill>
              <a:latin typeface="+mn-ea"/>
              <a:cs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15720" y="2077085"/>
            <a:ext cx="6904990" cy="117094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23950" y="3295015"/>
            <a:ext cx="8545830" cy="80899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23950" y="4104005"/>
            <a:ext cx="7057390" cy="1285240"/>
          </a:xfrm>
          <a:prstGeom prst="rect">
            <a:avLst/>
          </a:prstGeom>
        </p:spPr>
      </p:pic>
    </p:spTree>
    <p:custDataLst>
      <p:tags r:id="rId5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16890" y="365760"/>
            <a:ext cx="2252345" cy="450215"/>
          </a:xfrm>
          <a:prstGeom prst="roundRect">
            <a:avLst/>
          </a:prstGeom>
          <a:solidFill>
            <a:srgbClr val="A54A97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894509" y="368245"/>
            <a:ext cx="14971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FFFF"/>
                </a:solidFill>
              </a:rPr>
              <a:t>攻略应用</a:t>
            </a:r>
            <a:endParaRPr lang="zh-CN" altLang="en-US" sz="2400" dirty="0">
              <a:solidFill>
                <a:srgbClr val="FFFFFF"/>
              </a:solidFill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94715" y="1031240"/>
            <a:ext cx="826770" cy="449580"/>
            <a:chOff x="1409" y="1688"/>
            <a:chExt cx="1302" cy="708"/>
          </a:xfrm>
        </p:grpSpPr>
        <p:sp>
          <p:nvSpPr>
            <p:cNvPr id="4" name="圆角矩形 1"/>
            <p:cNvSpPr/>
            <p:nvPr/>
          </p:nvSpPr>
          <p:spPr>
            <a:xfrm>
              <a:off x="1409" y="1688"/>
              <a:ext cx="1302" cy="709"/>
            </a:xfrm>
            <a:prstGeom prst="roundRect">
              <a:avLst/>
            </a:prstGeom>
            <a:solidFill>
              <a:srgbClr val="00A0AF"/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1509" y="1742"/>
              <a:ext cx="1101" cy="5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rgbClr val="FFFFFF"/>
                  </a:solidFill>
                </a:rPr>
                <a:t>示例</a:t>
              </a:r>
              <a:endParaRPr lang="zh-CN" altLang="en-US" b="1" dirty="0">
                <a:solidFill>
                  <a:srgbClr val="FFFFFF"/>
                </a:solidFill>
              </a:endParaRPr>
            </a:p>
          </p:txBody>
        </p:sp>
      </p:grpSp>
      <p:sp>
        <p:nvSpPr>
          <p:cNvPr id="13" name="文本框 12"/>
          <p:cNvSpPr txBox="1"/>
          <p:nvPr/>
        </p:nvSpPr>
        <p:spPr>
          <a:xfrm>
            <a:off x="245110" y="1435100"/>
            <a:ext cx="11478895" cy="2584450"/>
          </a:xfrm>
          <a:prstGeom prst="rect">
            <a:avLst/>
          </a:prstGeom>
        </p:spPr>
        <p:txBody>
          <a:bodyPr wrap="square">
            <a:spAutoFit/>
          </a:bodyPr>
          <a:p>
            <a:pPr indent="457200" algn="l" defTabSz="266700" eaLnBrk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>
                <a:solidFill>
                  <a:schemeClr val="tx1"/>
                </a:solidFill>
                <a:latin typeface="+mn-ea"/>
              </a:rPr>
              <a:t>用括号内单词的适当形式填空。</a:t>
            </a:r>
            <a:endParaRPr lang="zh-CN" altLang="en-US">
              <a:solidFill>
                <a:schemeClr val="tx1"/>
              </a:solidFill>
              <a:latin typeface="+mn-ea"/>
            </a:endParaRPr>
          </a:p>
          <a:p>
            <a:pPr indent="457200" algn="l" defTabSz="266700" eaLnBrk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solidFill>
                  <a:schemeClr val="tx1"/>
                </a:solidFill>
                <a:latin typeface="+mn-ea"/>
              </a:rPr>
              <a:t>1</a:t>
            </a:r>
            <a:r>
              <a:rPr lang="zh-CN" altLang="en-US">
                <a:solidFill>
                  <a:schemeClr val="tx1"/>
                </a:solidFill>
                <a:latin typeface="+mn-ea"/>
              </a:rPr>
              <a:t>．</a:t>
            </a:r>
            <a:r>
              <a:rPr lang="en-US" altLang="zh-CN">
                <a:solidFill>
                  <a:schemeClr val="tx1"/>
                </a:solidFill>
                <a:latin typeface="+mn-ea"/>
              </a:rPr>
              <a:t>You may not approve of his decision, but you can't make him __________ </a:t>
            </a:r>
            <a:r>
              <a:rPr lang="zh-CN" altLang="en-US">
                <a:solidFill>
                  <a:schemeClr val="tx1"/>
                </a:solidFill>
                <a:latin typeface="+mn-ea"/>
              </a:rPr>
              <a:t>（</a:t>
            </a:r>
            <a:r>
              <a:rPr lang="en-US" altLang="zh-CN">
                <a:solidFill>
                  <a:schemeClr val="tx1"/>
                </a:solidFill>
                <a:latin typeface="+mn-ea"/>
              </a:rPr>
              <a:t>change</a:t>
            </a:r>
            <a:r>
              <a:rPr lang="zh-CN" altLang="en-US">
                <a:solidFill>
                  <a:schemeClr val="tx1"/>
                </a:solidFill>
                <a:latin typeface="+mn-ea"/>
              </a:rPr>
              <a:t>）</a:t>
            </a:r>
            <a:r>
              <a:rPr lang="en-US" altLang="zh-CN">
                <a:solidFill>
                  <a:schemeClr val="tx1"/>
                </a:solidFill>
                <a:latin typeface="+mn-ea"/>
              </a:rPr>
              <a:t> his mind.</a:t>
            </a:r>
            <a:endParaRPr lang="en-US" altLang="zh-CN">
              <a:solidFill>
                <a:schemeClr val="tx1"/>
              </a:solidFill>
              <a:latin typeface="+mn-ea"/>
            </a:endParaRPr>
          </a:p>
          <a:p>
            <a:pPr indent="457200" algn="l" defTabSz="266700" eaLnBrk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solidFill>
                  <a:schemeClr val="tx1"/>
                </a:solidFill>
                <a:latin typeface="+mn-ea"/>
              </a:rPr>
              <a:t>2</a:t>
            </a:r>
            <a:r>
              <a:rPr lang="zh-CN" altLang="en-US">
                <a:solidFill>
                  <a:schemeClr val="tx1"/>
                </a:solidFill>
                <a:latin typeface="+mn-ea"/>
              </a:rPr>
              <a:t>．</a:t>
            </a:r>
            <a:r>
              <a:rPr lang="en-US" altLang="zh-CN">
                <a:solidFill>
                  <a:schemeClr val="tx1"/>
                </a:solidFill>
                <a:latin typeface="+mn-ea"/>
              </a:rPr>
              <a:t>Stopping students from bringing mobile phones to school is a mean of keeping them __________</a:t>
            </a:r>
            <a:endParaRPr lang="en-US" altLang="zh-CN">
              <a:solidFill>
                <a:schemeClr val="tx1"/>
              </a:solidFill>
              <a:latin typeface="+mn-ea"/>
            </a:endParaRPr>
          </a:p>
          <a:p>
            <a:pPr indent="457200" algn="l" defTabSz="266700" eaLnBrk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solidFill>
                  <a:schemeClr val="tx1"/>
                </a:solidFill>
                <a:latin typeface="+mn-ea"/>
              </a:rPr>
              <a:t>3</a:t>
            </a:r>
            <a:r>
              <a:rPr lang="zh-CN" altLang="en-US">
                <a:solidFill>
                  <a:schemeClr val="tx1"/>
                </a:solidFill>
                <a:latin typeface="+mn-ea"/>
              </a:rPr>
              <a:t>．</a:t>
            </a:r>
            <a:r>
              <a:rPr lang="en-US" altLang="zh-CN">
                <a:solidFill>
                  <a:schemeClr val="tx1"/>
                </a:solidFill>
                <a:latin typeface="+mn-ea"/>
              </a:rPr>
              <a:t>Dangerous conditions and damaged roads make _________ difficult to deliver food and supplies.</a:t>
            </a:r>
            <a:endParaRPr lang="en-US" altLang="zh-CN">
              <a:solidFill>
                <a:schemeClr val="tx1"/>
              </a:solidFill>
              <a:latin typeface="+mn-ea"/>
            </a:endParaRPr>
          </a:p>
          <a:p>
            <a:pPr indent="457200" algn="l" defTabSz="266700" eaLnBrk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solidFill>
                  <a:schemeClr val="tx1"/>
                </a:solidFill>
                <a:latin typeface="+mn-ea"/>
              </a:rPr>
              <a:t>4</a:t>
            </a:r>
            <a:r>
              <a:rPr lang="zh-CN" altLang="en-US">
                <a:solidFill>
                  <a:schemeClr val="tx1"/>
                </a:solidFill>
                <a:latin typeface="+mn-ea"/>
              </a:rPr>
              <a:t>．</a:t>
            </a:r>
            <a:r>
              <a:rPr lang="en-US" altLang="zh-CN">
                <a:solidFill>
                  <a:schemeClr val="tx1"/>
                </a:solidFill>
                <a:latin typeface="+mn-ea"/>
              </a:rPr>
              <a:t>It's wrong of you to have the machine __________________  </a:t>
            </a:r>
            <a:r>
              <a:rPr lang="zh-CN" altLang="en-US">
                <a:solidFill>
                  <a:schemeClr val="tx1"/>
                </a:solidFill>
                <a:latin typeface="+mn-ea"/>
              </a:rPr>
              <a:t>（</a:t>
            </a:r>
            <a:r>
              <a:rPr lang="en-US" altLang="zh-CN">
                <a:solidFill>
                  <a:schemeClr val="tx1"/>
                </a:solidFill>
                <a:latin typeface="+mn-ea"/>
              </a:rPr>
              <a:t>run</a:t>
            </a:r>
            <a:r>
              <a:rPr lang="zh-CN" altLang="en-US">
                <a:solidFill>
                  <a:schemeClr val="tx1"/>
                </a:solidFill>
                <a:latin typeface="+mn-ea"/>
              </a:rPr>
              <a:t>）</a:t>
            </a:r>
            <a:r>
              <a:rPr lang="en-US" altLang="zh-CN">
                <a:solidFill>
                  <a:schemeClr val="tx1"/>
                </a:solidFill>
                <a:latin typeface="+mn-ea"/>
              </a:rPr>
              <a:t> all the time.</a:t>
            </a:r>
            <a:endParaRPr lang="en-US" altLang="zh-CN">
              <a:solidFill>
                <a:schemeClr val="tx1"/>
              </a:solidFill>
              <a:latin typeface="+mn-ea"/>
            </a:endParaRPr>
          </a:p>
          <a:p>
            <a:pPr indent="457200" algn="l" defTabSz="266700" eaLnBrk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solidFill>
                  <a:schemeClr val="tx1"/>
                </a:solidFill>
                <a:latin typeface="+mn-ea"/>
              </a:rPr>
              <a:t>5</a:t>
            </a:r>
            <a:r>
              <a:rPr lang="zh-CN" altLang="en-US">
                <a:solidFill>
                  <a:schemeClr val="tx1"/>
                </a:solidFill>
                <a:latin typeface="+mn-ea"/>
              </a:rPr>
              <a:t>．</a:t>
            </a:r>
            <a:r>
              <a:rPr lang="en-US" altLang="zh-CN">
                <a:solidFill>
                  <a:schemeClr val="tx1"/>
                </a:solidFill>
                <a:latin typeface="+mn-ea"/>
              </a:rPr>
              <a:t>That's by far the simplest way of keeping blood ______________</a:t>
            </a:r>
            <a:r>
              <a:rPr lang="zh-CN" altLang="en-US">
                <a:solidFill>
                  <a:schemeClr val="tx1"/>
                </a:solidFill>
                <a:latin typeface="+mn-ea"/>
              </a:rPr>
              <a:t>（</a:t>
            </a:r>
            <a:r>
              <a:rPr lang="en-US" altLang="zh-CN">
                <a:solidFill>
                  <a:schemeClr val="tx1"/>
                </a:solidFill>
                <a:latin typeface="+mn-ea"/>
              </a:rPr>
              <a:t>flow</a:t>
            </a:r>
            <a:r>
              <a:rPr lang="zh-CN" altLang="en-US">
                <a:solidFill>
                  <a:schemeClr val="tx1"/>
                </a:solidFill>
                <a:latin typeface="+mn-ea"/>
              </a:rPr>
              <a:t>）</a:t>
            </a:r>
            <a:r>
              <a:rPr lang="en-US" altLang="zh-CN">
                <a:solidFill>
                  <a:schemeClr val="tx1"/>
                </a:solidFill>
                <a:latin typeface="+mn-ea"/>
              </a:rPr>
              <a:t> into your brain.</a:t>
            </a:r>
            <a:endParaRPr lang="en-US" altLang="zh-CN">
              <a:solidFill>
                <a:schemeClr val="tx1"/>
              </a:solidFill>
              <a:latin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904480" y="1924685"/>
            <a:ext cx="128206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</a:rPr>
              <a:t>change</a:t>
            </a:r>
            <a:endParaRPr lang="en-US" altLang="zh-CN">
              <a:solidFill>
                <a:srgbClr val="FF0000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0527030" y="2327275"/>
            <a:ext cx="121602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</a:rPr>
              <a:t>focusing</a:t>
            </a:r>
            <a:endParaRPr lang="en-US" altLang="zh-CN">
              <a:solidFill>
                <a:srgbClr val="FF0000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850380" y="2724150"/>
            <a:ext cx="37401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</a:rPr>
              <a:t>it</a:t>
            </a:r>
            <a:endParaRPr lang="en-US" altLang="zh-CN">
              <a:solidFill>
                <a:srgbClr val="FF0000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690235" y="3130550"/>
            <a:ext cx="12299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</a:rPr>
              <a:t>running</a:t>
            </a:r>
            <a:endParaRPr lang="en-US" altLang="zh-CN">
              <a:solidFill>
                <a:srgbClr val="FF0000"/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620510" y="3575685"/>
            <a:ext cx="10826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</a:rPr>
              <a:t>flowing</a:t>
            </a:r>
            <a:endParaRPr lang="en-US" altLang="zh-CN">
              <a:solidFill>
                <a:srgbClr val="FF0000"/>
              </a:solidFill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16890" y="365760"/>
            <a:ext cx="2252345" cy="450215"/>
          </a:xfrm>
          <a:prstGeom prst="roundRect">
            <a:avLst/>
          </a:prstGeom>
          <a:solidFill>
            <a:srgbClr val="A54A97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894509" y="368245"/>
            <a:ext cx="14971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FFFF"/>
                </a:solidFill>
              </a:rPr>
              <a:t>攻略应用</a:t>
            </a:r>
            <a:endParaRPr lang="zh-CN" altLang="en-US" sz="2400" dirty="0">
              <a:solidFill>
                <a:srgbClr val="FFFFFF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58381" y="1106435"/>
            <a:ext cx="6989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rgbClr val="FFFFFF"/>
                </a:solidFill>
              </a:rPr>
              <a:t>示例</a:t>
            </a:r>
            <a:endParaRPr lang="zh-CN" altLang="en-US" b="1" dirty="0">
              <a:solidFill>
                <a:srgbClr val="FFFFFF"/>
              </a:solidFill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165" y="1918970"/>
            <a:ext cx="10956925" cy="3419475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5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p="http://schemas.openxmlformats.org/presentationml/2006/main">
  <p:tag name="TABLE_ENDDRAG_ORIGIN_RECT" val="837*228"/>
  <p:tag name="TABLE_ENDDRAG_RECT" val="73*93*837*228"/>
</p:tagLst>
</file>

<file path=ppt/tags/tag69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3.xml><?xml version="1.0" encoding="utf-8"?>
<p:tagLst xmlns:p="http://schemas.openxmlformats.org/presentationml/2006/main">
  <p:tag name="COMMONDATA" val="eyJoZGlkIjoiMDkxZjZiMGUxZjVhNWRlODlmODBiNjlkN2UzMjcxZDEifQ==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WP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829</Words>
  <Application>WPS 演示</Application>
  <PresentationFormat>宽屏</PresentationFormat>
  <Paragraphs>64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8" baseType="lpstr">
      <vt:lpstr>Arial</vt:lpstr>
      <vt:lpstr>宋体</vt:lpstr>
      <vt:lpstr>Wingdings</vt:lpstr>
      <vt:lpstr>Wingdings</vt:lpstr>
      <vt:lpstr>黑体</vt:lpstr>
      <vt:lpstr>微软雅黑</vt:lpstr>
      <vt:lpstr>Arial Unicode MS</vt:lpstr>
      <vt:lpstr>Calibri</vt:lpstr>
      <vt:lpstr>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/>
  <cp:lastModifiedBy>溦</cp:lastModifiedBy>
  <cp:revision>186</cp:revision>
  <dcterms:created xsi:type="dcterms:W3CDTF">2019-06-19T02:08:00Z</dcterms:created>
  <dcterms:modified xsi:type="dcterms:W3CDTF">2025-05-27T02:25:17Z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2052-12.1.0.21171</vt:lpwstr>
  </property>
  <property fmtid="{D5CDD505-2E9C-101B-9397-08002B2CF9AE}" pid="3" name="ICV">
    <vt:lpwstr>1B6EA47269B542BB8BF4B488604750B5_13</vt:lpwstr>
  </property>
</Properties>
</file>