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66" r:id="rId4"/>
    <p:sldId id="257" r:id="rId5"/>
    <p:sldId id="262" r:id="rId6"/>
    <p:sldId id="291" r:id="rId7"/>
    <p:sldId id="271" r:id="rId8"/>
    <p:sldId id="292" r:id="rId9"/>
    <p:sldId id="293" r:id="rId10"/>
    <p:sldId id="265" r:id="rId11"/>
    <p:sldId id="288" r:id="rId12"/>
    <p:sldId id="289" r:id="rId13"/>
    <p:sldId id="278" r:id="rId14"/>
  </p:sldIdLst>
  <p:sldSz cx="12192000" cy="6858000"/>
  <p:notesSz cx="6858000" cy="9144000"/>
  <p:custDataLst>
    <p:tags r:id="rId1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0AF"/>
    <a:srgbClr val="FFFFFF"/>
    <a:srgbClr val="A54A97"/>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showGuides="1">
      <p:cViewPr varScale="1">
        <p:scale>
          <a:sx n="85" d="100"/>
          <a:sy n="85" d="100"/>
        </p:scale>
        <p:origin x="451" y="58"/>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8" Type="http://schemas.openxmlformats.org/officeDocument/2006/relationships/tags" Target="tags/tag75.xml"/><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2.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3.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4.xml"/><Relationship Id="rId2" Type="http://schemas.openxmlformats.org/officeDocument/2006/relationships/image" Target="../media/image4.png"/><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4.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5.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6.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7.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8.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9.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0.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1.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3064510" y="5234940"/>
            <a:ext cx="6063615" cy="645160"/>
          </a:xfrm>
          <a:prstGeom prst="rect">
            <a:avLst/>
          </a:prstGeom>
          <a:noFill/>
        </p:spPr>
        <p:txBody>
          <a:bodyPr wrap="square" rtlCol="0">
            <a:spAutoFit/>
          </a:bodyPr>
          <a:lstStyle/>
          <a:p>
            <a:pPr indent="0" algn="ctr" fontAlgn="auto">
              <a:lnSpc>
                <a:spcPct val="150000"/>
              </a:lnSpc>
            </a:pPr>
            <a:r>
              <a:rPr lang="zh-CN" altLang="en-US" sz="2400" b="1" dirty="0">
                <a:solidFill>
                  <a:schemeClr val="bg1"/>
                </a:solidFill>
                <a:latin typeface="黑体" panose="02010609060101010101" charset="-122"/>
                <a:ea typeface="黑体" panose="02010609060101010101" charset="-122"/>
                <a:cs typeface="黑体" panose="02010609060101010101" charset="-122"/>
              </a:rPr>
              <a:t>高中英语</a:t>
            </a:r>
            <a:endParaRPr lang="zh-CN" altLang="en-US" sz="2400" b="1" dirty="0">
              <a:solidFill>
                <a:schemeClr val="bg1"/>
              </a:solidFill>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13" name="文本框 12"/>
          <p:cNvSpPr txBox="1"/>
          <p:nvPr/>
        </p:nvSpPr>
        <p:spPr>
          <a:xfrm>
            <a:off x="659130" y="966470"/>
            <a:ext cx="11102975" cy="5126990"/>
          </a:xfrm>
          <a:prstGeom prst="rect">
            <a:avLst/>
          </a:prstGeom>
        </p:spPr>
        <p:txBody>
          <a:bodyPr wrap="square">
            <a:spAutoFit/>
          </a:bodyPr>
          <a:p>
            <a:pPr indent="457200" algn="l" defTabSz="266700" eaLnBrk="0" fontAlgn="base">
              <a:lnSpc>
                <a:spcPct val="130000"/>
              </a:lnSpc>
              <a:spcBef>
                <a:spcPct val="0"/>
              </a:spcBef>
              <a:spcAft>
                <a:spcPct val="0"/>
              </a:spcAft>
            </a:pPr>
            <a:r>
              <a:rPr lang="en-US" altLang="zh-CN">
                <a:solidFill>
                  <a:schemeClr val="tx1"/>
                </a:solidFill>
                <a:latin typeface="+mn-ea"/>
              </a:rPr>
              <a:t>The task John set for himself was to remove harmful substances from some sludge (</a:t>
            </a:r>
            <a:r>
              <a:rPr lang="zh-CN" altLang="en-US">
                <a:solidFill>
                  <a:schemeClr val="tx1"/>
                </a:solidFill>
                <a:latin typeface="+mn-ea"/>
              </a:rPr>
              <a:t>污泥</a:t>
            </a:r>
            <a:r>
              <a:rPr lang="en-US" altLang="zh-CN">
                <a:solidFill>
                  <a:schemeClr val="tx1"/>
                </a:solidFill>
                <a:latin typeface="+mn-ea"/>
              </a:rPr>
              <a:t>) . First, he constructed a series of clear fiberglass tanks connected to each other. Then he went around to local ponds and streams and brought back some plants and animals. He placed them in the tanks and waited. Little by little, these different kinds of life got used to one another and formed their own ecosystem. After a few weeks, John added the sludge.</a:t>
            </a:r>
            <a:endParaRPr lang="en-US" altLang="zh-CN">
              <a:solidFill>
                <a:schemeClr val="tx1"/>
              </a:solidFill>
              <a:latin typeface="+mn-ea"/>
            </a:endParaRPr>
          </a:p>
          <a:p>
            <a:pPr indent="457200" algn="l" defTabSz="266700" eaLnBrk="0" fontAlgn="base">
              <a:lnSpc>
                <a:spcPct val="130000"/>
              </a:lnSpc>
              <a:spcBef>
                <a:spcPct val="0"/>
              </a:spcBef>
              <a:spcAft>
                <a:spcPct val="0"/>
              </a:spcAft>
            </a:pPr>
            <a:r>
              <a:rPr lang="en-US" altLang="zh-CN">
                <a:solidFill>
                  <a:schemeClr val="tx1"/>
                </a:solidFill>
                <a:latin typeface="+mn-ea"/>
              </a:rPr>
              <a:t>He was amazed at the results. The plants and animals in the eco-machine took the sludge as food and began to eat it! Within weeks, it had all been digested, and all that was left was pure water.</a:t>
            </a:r>
            <a:endParaRPr lang="en-US" altLang="zh-CN">
              <a:solidFill>
                <a:schemeClr val="tx1"/>
              </a:solidFill>
              <a:latin typeface="+mn-ea"/>
            </a:endParaRPr>
          </a:p>
          <a:p>
            <a:pPr indent="457200" algn="l" defTabSz="266700" eaLnBrk="0" fontAlgn="base">
              <a:lnSpc>
                <a:spcPct val="130000"/>
              </a:lnSpc>
              <a:spcBef>
                <a:spcPct val="0"/>
              </a:spcBef>
              <a:spcAft>
                <a:spcPct val="0"/>
              </a:spcAft>
            </a:pPr>
            <a:r>
              <a:rPr lang="en-US" altLang="zh-CN">
                <a:solidFill>
                  <a:schemeClr val="tx1"/>
                </a:solidFill>
                <a:latin typeface="+mn-ea"/>
              </a:rPr>
              <a:t>Over the years, John has taken on many big jobs. He developed a greenhouse-like facility that treated sewage (</a:t>
            </a:r>
            <a:r>
              <a:rPr lang="zh-CN" altLang="en-US">
                <a:solidFill>
                  <a:schemeClr val="tx1"/>
                </a:solidFill>
                <a:latin typeface="+mn-ea"/>
              </a:rPr>
              <a:t>污水</a:t>
            </a:r>
            <a:r>
              <a:rPr lang="en-US" altLang="zh-CN">
                <a:solidFill>
                  <a:schemeClr val="tx1"/>
                </a:solidFill>
                <a:latin typeface="+mn-ea"/>
              </a:rPr>
              <a:t>) from 1,600 homes in South Burlington. He also designed an eco-machine to clean canal water in Fuzhou, a city in southeast China.</a:t>
            </a:r>
            <a:endParaRPr lang="en-US" altLang="zh-CN">
              <a:solidFill>
                <a:schemeClr val="tx1"/>
              </a:solidFill>
              <a:latin typeface="+mn-ea"/>
            </a:endParaRPr>
          </a:p>
          <a:p>
            <a:pPr indent="457200" algn="l" defTabSz="266700" eaLnBrk="0" fontAlgn="base">
              <a:lnSpc>
                <a:spcPct val="130000"/>
              </a:lnSpc>
              <a:spcBef>
                <a:spcPct val="0"/>
              </a:spcBef>
              <a:spcAft>
                <a:spcPct val="0"/>
              </a:spcAft>
            </a:pPr>
            <a:r>
              <a:rPr lang="en-US" altLang="zh-CN">
                <a:solidFill>
                  <a:schemeClr val="tx1"/>
                </a:solidFill>
                <a:latin typeface="+mn-ea"/>
              </a:rPr>
              <a:t>“Ecological design”is the name John gives to what he does.“Life on Earth is kind of a box of spare parts for the inventor,”"he says.“You put organisms in new relationships and observe what's happening. Then you let these new systems develop their own ways to self-repair."</a:t>
            </a:r>
            <a:endParaRPr lang="en-US" altLang="zh-CN">
              <a:solidFill>
                <a:schemeClr val="tx1"/>
              </a:solidFill>
              <a:latin typeface="+mn-ea"/>
            </a:endParaRPr>
          </a:p>
        </p:txBody>
      </p:sp>
    </p:spTree>
    <p:custDataLst>
      <p:tags r:id="rId2"/>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13" name="文本框 12"/>
          <p:cNvSpPr txBox="1"/>
          <p:nvPr/>
        </p:nvSpPr>
        <p:spPr>
          <a:xfrm>
            <a:off x="659130" y="1069975"/>
            <a:ext cx="10873740" cy="2999740"/>
          </a:xfrm>
          <a:prstGeom prst="rect">
            <a:avLst/>
          </a:prstGeom>
        </p:spPr>
        <p:txBody>
          <a:bodyPr wrap="square">
            <a:spAutoFit/>
          </a:bodyPr>
          <a:p>
            <a:pPr indent="457200" algn="l" defTabSz="266700" eaLnBrk="0" fontAlgn="base">
              <a:lnSpc>
                <a:spcPct val="150000"/>
              </a:lnSpc>
              <a:spcBef>
                <a:spcPct val="0"/>
              </a:spcBef>
              <a:spcAft>
                <a:spcPct val="0"/>
              </a:spcAft>
            </a:pPr>
            <a:r>
              <a:rPr lang="en-US" altLang="zh-CN">
                <a:solidFill>
                  <a:schemeClr val="tx1"/>
                </a:solidFill>
                <a:latin typeface="+mn-ea"/>
              </a:rPr>
              <a:t>1. What can we learn about John from the first two paragraphs?</a:t>
            </a:r>
            <a:endParaRPr lang="en-US" altLang="zh-CN">
              <a:solidFill>
                <a:schemeClr val="tx1"/>
              </a:solidFill>
              <a:latin typeface="+mn-ea"/>
            </a:endParaRPr>
          </a:p>
          <a:p>
            <a:pPr indent="457200" algn="l" defTabSz="266700" eaLnBrk="0" fontAlgn="base">
              <a:lnSpc>
                <a:spcPct val="150000"/>
              </a:lnSpc>
              <a:spcBef>
                <a:spcPct val="0"/>
              </a:spcBef>
              <a:spcAft>
                <a:spcPct val="0"/>
              </a:spcAft>
            </a:pPr>
            <a:r>
              <a:rPr lang="en-US" altLang="zh-CN">
                <a:solidFill>
                  <a:schemeClr val="tx1"/>
                </a:solidFill>
                <a:latin typeface="+mn-ea"/>
              </a:rPr>
              <a:t>A.He was fond of traveling.  	B.He enjoyed being alone.</a:t>
            </a:r>
            <a:endParaRPr lang="en-US" altLang="zh-CN">
              <a:solidFill>
                <a:schemeClr val="tx1"/>
              </a:solidFill>
              <a:latin typeface="+mn-ea"/>
            </a:endParaRPr>
          </a:p>
          <a:p>
            <a:pPr indent="457200" algn="l" defTabSz="266700" eaLnBrk="0" fontAlgn="base">
              <a:lnSpc>
                <a:spcPct val="150000"/>
              </a:lnSpc>
              <a:spcBef>
                <a:spcPct val="0"/>
              </a:spcBef>
              <a:spcAft>
                <a:spcPct val="0"/>
              </a:spcAft>
            </a:pPr>
            <a:r>
              <a:rPr lang="en-US" altLang="zh-CN">
                <a:solidFill>
                  <a:schemeClr val="tx1"/>
                </a:solidFill>
                <a:latin typeface="+mn-ea"/>
              </a:rPr>
              <a:t>C.He had an inquiring mind.  	D.He longed to be a doctor.</a:t>
            </a:r>
            <a:endParaRPr lang="en-US" altLang="zh-CN">
              <a:solidFill>
                <a:schemeClr val="tx1"/>
              </a:solidFill>
              <a:latin typeface="+mn-ea"/>
            </a:endParaRPr>
          </a:p>
          <a:p>
            <a:pPr indent="457200" algn="l" defTabSz="266700" eaLnBrk="0" fontAlgn="base">
              <a:lnSpc>
                <a:spcPct val="150000"/>
              </a:lnSpc>
              <a:spcBef>
                <a:spcPct val="0"/>
              </a:spcBef>
              <a:spcAft>
                <a:spcPct val="0"/>
              </a:spcAft>
            </a:pPr>
            <a:r>
              <a:rPr lang="en-US" altLang="zh-CN">
                <a:solidFill>
                  <a:schemeClr val="tx1"/>
                </a:solidFill>
                <a:latin typeface="+mn-ea"/>
              </a:rPr>
              <a:t>2. Why did John put the sludge into the tanks?</a:t>
            </a:r>
            <a:endParaRPr lang="en-US" altLang="zh-CN">
              <a:solidFill>
                <a:schemeClr val="tx1"/>
              </a:solidFill>
              <a:latin typeface="+mn-ea"/>
            </a:endParaRPr>
          </a:p>
          <a:p>
            <a:pPr indent="457200" algn="l" defTabSz="266700" eaLnBrk="0" fontAlgn="base">
              <a:lnSpc>
                <a:spcPct val="150000"/>
              </a:lnSpc>
              <a:spcBef>
                <a:spcPct val="0"/>
              </a:spcBef>
              <a:spcAft>
                <a:spcPct val="0"/>
              </a:spcAft>
            </a:pPr>
            <a:r>
              <a:rPr lang="en-US" altLang="zh-CN">
                <a:solidFill>
                  <a:schemeClr val="tx1"/>
                </a:solidFill>
                <a:latin typeface="+mn-ea"/>
              </a:rPr>
              <a:t>A.To feed the animals.  	B.To build an ecosystem.</a:t>
            </a:r>
            <a:endParaRPr lang="en-US" altLang="zh-CN">
              <a:solidFill>
                <a:schemeClr val="tx1"/>
              </a:solidFill>
              <a:latin typeface="+mn-ea"/>
            </a:endParaRPr>
          </a:p>
          <a:p>
            <a:pPr indent="457200" algn="l" defTabSz="266700" eaLnBrk="0" fontAlgn="base">
              <a:lnSpc>
                <a:spcPct val="150000"/>
              </a:lnSpc>
              <a:spcBef>
                <a:spcPct val="0"/>
              </a:spcBef>
              <a:spcAft>
                <a:spcPct val="0"/>
              </a:spcAft>
            </a:pPr>
            <a:r>
              <a:rPr lang="en-US" altLang="zh-CN">
                <a:solidFill>
                  <a:schemeClr val="tx1"/>
                </a:solidFill>
                <a:latin typeface="+mn-ea"/>
              </a:rPr>
              <a:t>C.To protect the plants.  	D.To test the eco-machine.</a:t>
            </a:r>
            <a:endParaRPr lang="en-US" altLang="zh-CN">
              <a:solidFill>
                <a:schemeClr val="tx1"/>
              </a:solidFill>
              <a:latin typeface="+mn-ea"/>
            </a:endParaRPr>
          </a:p>
          <a:p>
            <a:pPr indent="457200" algn="l" defTabSz="266700" eaLnBrk="0" fontAlgn="base">
              <a:lnSpc>
                <a:spcPct val="150000"/>
              </a:lnSpc>
              <a:spcBef>
                <a:spcPct val="0"/>
              </a:spcBef>
              <a:spcAft>
                <a:spcPct val="0"/>
              </a:spcAft>
            </a:pPr>
            <a:endParaRPr lang="en-US" altLang="zh-CN">
              <a:solidFill>
                <a:schemeClr val="tx1"/>
              </a:solidFill>
              <a:latin typeface="+mn-ea"/>
            </a:endParaRPr>
          </a:p>
        </p:txBody>
      </p:sp>
      <p:sp>
        <p:nvSpPr>
          <p:cNvPr id="4" name="文本框 3"/>
          <p:cNvSpPr txBox="1"/>
          <p:nvPr/>
        </p:nvSpPr>
        <p:spPr>
          <a:xfrm>
            <a:off x="769620" y="1202690"/>
            <a:ext cx="412115" cy="368300"/>
          </a:xfrm>
          <a:prstGeom prst="rect">
            <a:avLst/>
          </a:prstGeom>
          <a:noFill/>
        </p:spPr>
        <p:txBody>
          <a:bodyPr wrap="square" rtlCol="0">
            <a:spAutoFit/>
          </a:bodyPr>
          <a:p>
            <a:r>
              <a:rPr lang="en-US" altLang="zh-CN">
                <a:solidFill>
                  <a:srgbClr val="FF0000"/>
                </a:solidFill>
              </a:rPr>
              <a:t>C</a:t>
            </a:r>
            <a:endParaRPr lang="en-US" altLang="zh-CN">
              <a:solidFill>
                <a:srgbClr val="FF0000"/>
              </a:solidFill>
            </a:endParaRPr>
          </a:p>
        </p:txBody>
      </p:sp>
      <p:sp>
        <p:nvSpPr>
          <p:cNvPr id="5" name="文本框 4"/>
          <p:cNvSpPr txBox="1"/>
          <p:nvPr/>
        </p:nvSpPr>
        <p:spPr>
          <a:xfrm>
            <a:off x="769620" y="2420620"/>
            <a:ext cx="412115" cy="368300"/>
          </a:xfrm>
          <a:prstGeom prst="rect">
            <a:avLst/>
          </a:prstGeom>
          <a:noFill/>
        </p:spPr>
        <p:txBody>
          <a:bodyPr wrap="square" rtlCol="0">
            <a:spAutoFit/>
          </a:bodyPr>
          <a:p>
            <a:r>
              <a:rPr lang="en-US" altLang="zh-CN">
                <a:solidFill>
                  <a:srgbClr val="FF0000"/>
                </a:solidFill>
              </a:rPr>
              <a:t>D</a:t>
            </a:r>
            <a:endParaRPr lang="en-US" altLang="zh-CN">
              <a:solidFill>
                <a:srgbClr val="FF0000"/>
              </a:solidFill>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5" name="文本框 4"/>
          <p:cNvSpPr txBox="1"/>
          <p:nvPr/>
        </p:nvSpPr>
        <p:spPr>
          <a:xfrm>
            <a:off x="958381" y="1106435"/>
            <a:ext cx="698969" cy="369332"/>
          </a:xfrm>
          <a:prstGeom prst="rect">
            <a:avLst/>
          </a:prstGeom>
          <a:noFill/>
        </p:spPr>
        <p:txBody>
          <a:bodyPr wrap="square" rtlCol="0">
            <a:spAutoFit/>
          </a:bodyPr>
          <a:lstStyle/>
          <a:p>
            <a:r>
              <a:rPr lang="zh-CN" altLang="en-US" b="1" dirty="0">
                <a:solidFill>
                  <a:srgbClr val="FFFFFF"/>
                </a:solidFill>
              </a:rPr>
              <a:t>示例</a:t>
            </a:r>
            <a:endParaRPr lang="zh-CN" altLang="en-US" b="1" dirty="0">
              <a:solidFill>
                <a:srgbClr val="FFFFFF"/>
              </a:solidFill>
            </a:endParaRPr>
          </a:p>
        </p:txBody>
      </p:sp>
      <p:pic>
        <p:nvPicPr>
          <p:cNvPr id="7" name="图片 6"/>
          <p:cNvPicPr>
            <a:picLocks noChangeAspect="1"/>
          </p:cNvPicPr>
          <p:nvPr/>
        </p:nvPicPr>
        <p:blipFill>
          <a:blip r:embed="rId2"/>
          <a:stretch>
            <a:fillRect/>
          </a:stretch>
        </p:blipFill>
        <p:spPr>
          <a:xfrm>
            <a:off x="894715" y="2494280"/>
            <a:ext cx="10592435" cy="2230120"/>
          </a:xfrm>
          <a:prstGeom prst="rect">
            <a:avLst/>
          </a:prstGeom>
        </p:spPr>
      </p:pic>
    </p:spTree>
    <p:custDataLst>
      <p:tags r:id="rId3"/>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4545106" y="1407459"/>
            <a:ext cx="3101788" cy="922020"/>
          </a:xfrm>
          <a:prstGeom prst="rect">
            <a:avLst/>
          </a:prstGeom>
          <a:noFill/>
        </p:spPr>
        <p:txBody>
          <a:bodyPr wrap="square" rtlCol="0">
            <a:spAutoFit/>
          </a:bodyPr>
          <a:lstStyle/>
          <a:p>
            <a:r>
              <a:rPr lang="zh-CN" altLang="en-US" sz="5400" b="1" dirty="0">
                <a:solidFill>
                  <a:srgbClr val="A54A97"/>
                </a:solidFill>
                <a:latin typeface="+mn-ea"/>
              </a:rPr>
              <a:t>语</a:t>
            </a:r>
            <a:r>
              <a:rPr lang="zh-CN" altLang="en-US" sz="5400" b="1" dirty="0">
                <a:solidFill>
                  <a:srgbClr val="A54A97"/>
                </a:solidFill>
                <a:latin typeface="+mn-ea"/>
              </a:rPr>
              <a:t>篇攻略</a:t>
            </a:r>
            <a:endParaRPr lang="zh-CN" altLang="en-US" sz="5400" b="1" dirty="0">
              <a:solidFill>
                <a:srgbClr val="A54A97"/>
              </a:solidFill>
              <a:latin typeface="+mn-ea"/>
            </a:endParaRPr>
          </a:p>
        </p:txBody>
      </p:sp>
      <p:sp>
        <p:nvSpPr>
          <p:cNvPr id="3" name="文本框 2"/>
          <p:cNvSpPr txBox="1"/>
          <p:nvPr/>
        </p:nvSpPr>
        <p:spPr>
          <a:xfrm>
            <a:off x="2465294" y="2868706"/>
            <a:ext cx="7261411" cy="1445260"/>
          </a:xfrm>
          <a:prstGeom prst="rect">
            <a:avLst/>
          </a:prstGeom>
          <a:noFill/>
        </p:spPr>
        <p:txBody>
          <a:bodyPr wrap="square" rtlCol="0">
            <a:spAutoFit/>
          </a:bodyPr>
          <a:lstStyle/>
          <a:p>
            <a:pPr algn="ctr"/>
            <a:r>
              <a:rPr lang="zh-CN" altLang="en-US" sz="4400" b="1" dirty="0">
                <a:solidFill>
                  <a:srgbClr val="FFFFFF"/>
                </a:solidFill>
                <a:latin typeface="+mn-ea"/>
              </a:rPr>
              <a:t>阅读理解之对症下药：</a:t>
            </a:r>
            <a:r>
              <a:rPr lang="en-US" altLang="zh-CN" sz="4400" b="1" dirty="0">
                <a:solidFill>
                  <a:srgbClr val="FFFFFF"/>
                </a:solidFill>
                <a:latin typeface="+mn-ea"/>
              </a:rPr>
              <a:t>“</a:t>
            </a:r>
            <a:r>
              <a:rPr lang="zh-CN" altLang="en-US" sz="4400" b="1" dirty="0">
                <a:solidFill>
                  <a:srgbClr val="FFFFFF"/>
                </a:solidFill>
                <a:latin typeface="+mn-ea"/>
              </a:rPr>
              <a:t>三板斧</a:t>
            </a:r>
            <a:r>
              <a:rPr lang="en-US" altLang="zh-CN" sz="4400" b="1" dirty="0">
                <a:solidFill>
                  <a:srgbClr val="FFFFFF"/>
                </a:solidFill>
                <a:latin typeface="+mn-ea"/>
              </a:rPr>
              <a:t>”</a:t>
            </a:r>
            <a:r>
              <a:rPr lang="zh-CN" altLang="en-US" sz="4400" b="1" dirty="0">
                <a:solidFill>
                  <a:srgbClr val="FFFFFF"/>
                </a:solidFill>
                <a:latin typeface="+mn-ea"/>
              </a:rPr>
              <a:t>解推理判断题</a:t>
            </a:r>
            <a:endParaRPr lang="zh-CN" altLang="en-US" sz="4400" b="1" dirty="0">
              <a:solidFill>
                <a:srgbClr val="FFFFFF"/>
              </a:solidFill>
              <a:latin typeface="+mn-ea"/>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攻略识别</a:t>
            </a:r>
            <a:endParaRPr lang="zh-CN" altLang="en-US" sz="2400" dirty="0">
              <a:solidFill>
                <a:srgbClr val="FFFFFF"/>
              </a:solidFill>
            </a:endParaRPr>
          </a:p>
        </p:txBody>
      </p:sp>
      <p:sp>
        <p:nvSpPr>
          <p:cNvPr id="5" name="文本框 4"/>
          <p:cNvSpPr txBox="1"/>
          <p:nvPr/>
        </p:nvSpPr>
        <p:spPr>
          <a:xfrm>
            <a:off x="895350" y="2220595"/>
            <a:ext cx="10364470" cy="1337945"/>
          </a:xfrm>
          <a:prstGeom prst="rect">
            <a:avLst/>
          </a:prstGeom>
        </p:spPr>
        <p:txBody>
          <a:bodyPr wrap="square">
            <a:spAutoFit/>
          </a:bodyPr>
          <a:p>
            <a:pPr marL="50800" indent="279400" algn="just" defTabSz="266700" eaLnBrk="0" fontAlgn="auto">
              <a:lnSpc>
                <a:spcPct val="150000"/>
              </a:lnSpc>
              <a:spcBef>
                <a:spcPts val="1200"/>
              </a:spcBef>
              <a:spcAft>
                <a:spcPts val="800"/>
              </a:spcAft>
            </a:pPr>
            <a:r>
              <a:rPr lang="zh-CN" altLang="en-US">
                <a:solidFill>
                  <a:srgbClr val="000000"/>
                </a:solidFill>
                <a:latin typeface="+mn-ea"/>
                <a:cs typeface="+mn-ea"/>
              </a:rPr>
              <a:t>英语高考阅读理解中的推理判断题，旨在考查学生对文章深层含义的理解和逻辑推理判断能力，相较于其他题型而言，难度较大。虽然此类题的解题线索并非直观地显示在原文中，但总是有迹可循。接下来向同学们介绍</a:t>
            </a:r>
            <a:r>
              <a:rPr lang="en-US" altLang="zh-CN">
                <a:solidFill>
                  <a:srgbClr val="000000"/>
                </a:solidFill>
                <a:latin typeface="+mn-ea"/>
                <a:cs typeface="+mn-ea"/>
              </a:rPr>
              <a:t>“</a:t>
            </a:r>
            <a:r>
              <a:rPr lang="zh-CN" altLang="en-US">
                <a:solidFill>
                  <a:srgbClr val="000000"/>
                </a:solidFill>
                <a:latin typeface="+mn-ea"/>
                <a:cs typeface="+mn-ea"/>
              </a:rPr>
              <a:t>三板斧</a:t>
            </a:r>
            <a:r>
              <a:rPr lang="en-US" altLang="zh-CN">
                <a:solidFill>
                  <a:srgbClr val="000000"/>
                </a:solidFill>
                <a:latin typeface="+mn-ea"/>
                <a:cs typeface="+mn-ea"/>
              </a:rPr>
              <a:t>”</a:t>
            </a:r>
            <a:r>
              <a:rPr lang="zh-CN" altLang="en-US">
                <a:solidFill>
                  <a:srgbClr val="000000"/>
                </a:solidFill>
                <a:latin typeface="+mn-ea"/>
                <a:cs typeface="+mn-ea"/>
              </a:rPr>
              <a:t>解题法，帮助大家拿下推理判断题。</a:t>
            </a:r>
            <a:endParaRPr lang="zh-CN" altLang="en-US">
              <a:solidFill>
                <a:srgbClr val="000000"/>
              </a:solidFill>
              <a:latin typeface="+mn-ea"/>
              <a:cs typeface="+mn-ea"/>
            </a:endParaRPr>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攻略解读</a:t>
            </a:r>
            <a:endParaRPr lang="zh-CN" altLang="en-US" sz="2400" dirty="0">
              <a:solidFill>
                <a:srgbClr val="FFFFFF"/>
              </a:solidFill>
            </a:endParaRPr>
          </a:p>
        </p:txBody>
      </p:sp>
      <p:sp>
        <p:nvSpPr>
          <p:cNvPr id="4" name="文本框 3"/>
          <p:cNvSpPr txBox="1"/>
          <p:nvPr/>
        </p:nvSpPr>
        <p:spPr>
          <a:xfrm>
            <a:off x="894715" y="1209040"/>
            <a:ext cx="10288905" cy="2584450"/>
          </a:xfrm>
          <a:prstGeom prst="rect">
            <a:avLst/>
          </a:prstGeom>
        </p:spPr>
        <p:txBody>
          <a:bodyPr wrap="square">
            <a:spAutoFit/>
          </a:bodyPr>
          <a:p>
            <a:pPr indent="457200" fontAlgn="auto">
              <a:lnSpc>
                <a:spcPct val="150000"/>
              </a:lnSpc>
            </a:pPr>
            <a:r>
              <a:rPr lang="zh-CN" altLang="en-US" b="0" i="0">
                <a:solidFill>
                  <a:srgbClr val="00A0AF"/>
                </a:solidFill>
                <a:latin typeface="+mn-ea"/>
                <a:cs typeface="+mn-ea"/>
              </a:rPr>
              <a:t>一板斧：理解文章主旨</a:t>
            </a:r>
            <a:endParaRPr lang="zh-CN" altLang="en-US" b="0" i="0">
              <a:solidFill>
                <a:srgbClr val="404040"/>
              </a:solidFill>
              <a:latin typeface="+mn-ea"/>
              <a:cs typeface="+mn-ea"/>
            </a:endParaRPr>
          </a:p>
          <a:p>
            <a:pPr indent="457200" fontAlgn="auto">
              <a:lnSpc>
                <a:spcPct val="150000"/>
              </a:lnSpc>
            </a:pPr>
            <a:r>
              <a:rPr lang="zh-CN" altLang="en-US" b="0" i="0">
                <a:solidFill>
                  <a:srgbClr val="404040"/>
                </a:solidFill>
                <a:latin typeface="+mn-ea"/>
                <a:cs typeface="+mn-ea"/>
              </a:rPr>
              <a:t>分析近几年高考真题，每道阅读理解题目的设置，都离不开文章本身创设的情境。推理判断题往往涉及推测作者的意图、态度或观点，而这与文章的主旨一脉相承。在做推理判断题之前，首先要明确文章的主旨大意，即作者想要传达的核心内容。在此指导下，排除与主旨不符的干扰项，选出正确答案。</a:t>
            </a:r>
            <a:endParaRPr lang="zh-CN" altLang="en-US" b="0" i="0">
              <a:solidFill>
                <a:srgbClr val="404040"/>
              </a:solidFill>
              <a:latin typeface="+mn-ea"/>
              <a:cs typeface="+mn-ea"/>
            </a:endParaRPr>
          </a:p>
          <a:p>
            <a:pPr indent="457200" fontAlgn="auto">
              <a:lnSpc>
                <a:spcPct val="150000"/>
              </a:lnSpc>
            </a:pPr>
            <a:endParaRPr lang="zh-CN" altLang="en-US" b="0" i="0">
              <a:solidFill>
                <a:srgbClr val="404040"/>
              </a:solidFill>
              <a:latin typeface="+mn-ea"/>
              <a:cs typeface="+mn-ea"/>
            </a:endParaRPr>
          </a:p>
        </p:txBody>
      </p:sp>
    </p:spTree>
    <p:custDataLst>
      <p:tags r:id="rId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攻略解读</a:t>
            </a:r>
            <a:endParaRPr lang="zh-CN" altLang="en-US" sz="2400" dirty="0">
              <a:solidFill>
                <a:srgbClr val="FFFFFF"/>
              </a:solidFill>
            </a:endParaRPr>
          </a:p>
        </p:txBody>
      </p:sp>
      <p:sp>
        <p:nvSpPr>
          <p:cNvPr id="4" name="文本框 3"/>
          <p:cNvSpPr txBox="1"/>
          <p:nvPr/>
        </p:nvSpPr>
        <p:spPr>
          <a:xfrm>
            <a:off x="894715" y="1209040"/>
            <a:ext cx="10288905" cy="3830955"/>
          </a:xfrm>
          <a:prstGeom prst="rect">
            <a:avLst/>
          </a:prstGeom>
        </p:spPr>
        <p:txBody>
          <a:bodyPr wrap="square">
            <a:spAutoFit/>
          </a:bodyPr>
          <a:p>
            <a:pPr indent="457200" fontAlgn="auto">
              <a:lnSpc>
                <a:spcPct val="150000"/>
              </a:lnSpc>
            </a:pPr>
            <a:r>
              <a:rPr lang="zh-CN" altLang="en-US">
                <a:solidFill>
                  <a:srgbClr val="00A0AF"/>
                </a:solidFill>
                <a:latin typeface="+mn-ea"/>
                <a:cs typeface="+mn-ea"/>
                <a:sym typeface="+mn-ea"/>
              </a:rPr>
              <a:t>二板斧：关注细节信息</a:t>
            </a:r>
            <a:endParaRPr lang="zh-CN" altLang="en-US" b="0" i="0">
              <a:solidFill>
                <a:srgbClr val="404040"/>
              </a:solidFill>
              <a:latin typeface="+mn-ea"/>
              <a:cs typeface="+mn-ea"/>
            </a:endParaRPr>
          </a:p>
          <a:p>
            <a:pPr indent="457200" fontAlgn="auto">
              <a:lnSpc>
                <a:spcPct val="150000"/>
              </a:lnSpc>
            </a:pPr>
            <a:r>
              <a:rPr lang="zh-CN" altLang="en-US">
                <a:solidFill>
                  <a:srgbClr val="404040"/>
                </a:solidFill>
                <a:latin typeface="+mn-ea"/>
                <a:cs typeface="+mn-ea"/>
                <a:sym typeface="+mn-ea"/>
              </a:rPr>
              <a:t>推理判断题并非让人凭空猜测，而是要基于文章中的细节信息进行合理推断。仔细阅读题目涉及的段落，找出与题目相关的细节，才能避免主观臆断。除了事实陈述外，同学们还需要特别注意以下两方面：</a:t>
            </a:r>
            <a:endParaRPr lang="zh-CN" altLang="en-US" b="0" i="0">
              <a:solidFill>
                <a:srgbClr val="404040"/>
              </a:solidFill>
              <a:latin typeface="+mn-ea"/>
              <a:cs typeface="+mn-ea"/>
            </a:endParaRPr>
          </a:p>
          <a:p>
            <a:pPr indent="457200" fontAlgn="auto">
              <a:lnSpc>
                <a:spcPct val="150000"/>
              </a:lnSpc>
            </a:pPr>
            <a:r>
              <a:rPr lang="en-US" altLang="zh-CN">
                <a:solidFill>
                  <a:srgbClr val="404040"/>
                </a:solidFill>
                <a:latin typeface="+mn-ea"/>
                <a:cs typeface="+mn-ea"/>
                <a:sym typeface="+mn-ea"/>
              </a:rPr>
              <a:t>1. </a:t>
            </a:r>
            <a:r>
              <a:rPr lang="zh-CN" altLang="en-US">
                <a:solidFill>
                  <a:srgbClr val="404040"/>
                </a:solidFill>
                <a:latin typeface="+mn-ea"/>
                <a:cs typeface="+mn-ea"/>
                <a:sym typeface="+mn-ea"/>
              </a:rPr>
              <a:t>注意文中的人物的措辞、语气词等，这些往往体现人物的态度或观点，帮助判断作者的情感态度。</a:t>
            </a:r>
            <a:endParaRPr lang="zh-CN" altLang="en-US" b="0" i="0">
              <a:solidFill>
                <a:srgbClr val="404040"/>
              </a:solidFill>
              <a:latin typeface="+mn-ea"/>
              <a:cs typeface="+mn-ea"/>
            </a:endParaRPr>
          </a:p>
          <a:p>
            <a:pPr indent="457200" fontAlgn="auto">
              <a:lnSpc>
                <a:spcPct val="150000"/>
              </a:lnSpc>
            </a:pPr>
            <a:r>
              <a:rPr lang="en-US" altLang="zh-CN">
                <a:solidFill>
                  <a:srgbClr val="404040"/>
                </a:solidFill>
                <a:latin typeface="+mn-ea"/>
                <a:cs typeface="+mn-ea"/>
                <a:sym typeface="+mn-ea"/>
              </a:rPr>
              <a:t>2. </a:t>
            </a:r>
            <a:r>
              <a:rPr lang="zh-CN" altLang="en-US">
                <a:solidFill>
                  <a:srgbClr val="404040"/>
                </a:solidFill>
                <a:latin typeface="+mn-ea"/>
                <a:cs typeface="+mn-ea"/>
                <a:sym typeface="+mn-ea"/>
              </a:rPr>
              <a:t>注意文中的转折词，例如</a:t>
            </a:r>
            <a:r>
              <a:rPr lang="en-US" altLang="zh-CN">
                <a:solidFill>
                  <a:srgbClr val="404040"/>
                </a:solidFill>
                <a:latin typeface="+mn-ea"/>
                <a:cs typeface="+mn-ea"/>
                <a:sym typeface="+mn-ea"/>
              </a:rPr>
              <a:t> because</a:t>
            </a:r>
            <a:r>
              <a:rPr lang="zh-CN" altLang="en-US">
                <a:solidFill>
                  <a:srgbClr val="404040"/>
                </a:solidFill>
                <a:latin typeface="+mn-ea"/>
                <a:cs typeface="+mn-ea"/>
                <a:sym typeface="+mn-ea"/>
              </a:rPr>
              <a:t>、</a:t>
            </a:r>
            <a:r>
              <a:rPr lang="en-US" altLang="zh-CN">
                <a:solidFill>
                  <a:srgbClr val="404040"/>
                </a:solidFill>
                <a:latin typeface="+mn-ea"/>
                <a:cs typeface="+mn-ea"/>
                <a:sym typeface="+mn-ea"/>
              </a:rPr>
              <a:t>therefore</a:t>
            </a:r>
            <a:r>
              <a:rPr lang="zh-CN" altLang="en-US">
                <a:solidFill>
                  <a:srgbClr val="404040"/>
                </a:solidFill>
                <a:latin typeface="+mn-ea"/>
                <a:cs typeface="+mn-ea"/>
                <a:sym typeface="+mn-ea"/>
              </a:rPr>
              <a:t>、</a:t>
            </a:r>
            <a:r>
              <a:rPr lang="en-US" altLang="zh-CN">
                <a:solidFill>
                  <a:srgbClr val="404040"/>
                </a:solidFill>
                <a:latin typeface="+mn-ea"/>
                <a:cs typeface="+mn-ea"/>
                <a:sym typeface="+mn-ea"/>
              </a:rPr>
              <a:t>however</a:t>
            </a:r>
            <a:r>
              <a:rPr lang="zh-CN" altLang="en-US">
                <a:solidFill>
                  <a:srgbClr val="404040"/>
                </a:solidFill>
                <a:latin typeface="+mn-ea"/>
                <a:cs typeface="+mn-ea"/>
                <a:sym typeface="+mn-ea"/>
              </a:rPr>
              <a:t>、</a:t>
            </a:r>
            <a:r>
              <a:rPr lang="en-US" altLang="zh-CN">
                <a:solidFill>
                  <a:srgbClr val="404040"/>
                </a:solidFill>
                <a:latin typeface="+mn-ea"/>
                <a:cs typeface="+mn-ea"/>
                <a:sym typeface="+mn-ea"/>
              </a:rPr>
              <a:t>in addition</a:t>
            </a:r>
            <a:r>
              <a:rPr lang="zh-CN" altLang="en-US">
                <a:solidFill>
                  <a:srgbClr val="404040"/>
                </a:solidFill>
                <a:latin typeface="+mn-ea"/>
                <a:cs typeface="+mn-ea"/>
                <a:sym typeface="+mn-ea"/>
              </a:rPr>
              <a:t>等词汇，此类词汇可以体现出文中的因果、转折以及并列等逻辑关系，进而帮助我们把握作者的核心思想。</a:t>
            </a:r>
            <a:endParaRPr lang="zh-CN" altLang="en-US" b="0" i="0">
              <a:solidFill>
                <a:srgbClr val="404040"/>
              </a:solidFill>
              <a:latin typeface="+mn-ea"/>
              <a:cs typeface="+mn-ea"/>
            </a:endParaRPr>
          </a:p>
          <a:p>
            <a:pPr indent="457200" fontAlgn="auto">
              <a:lnSpc>
                <a:spcPct val="150000"/>
              </a:lnSpc>
            </a:pPr>
            <a:endParaRPr lang="zh-CN" altLang="en-US" b="0" i="0">
              <a:solidFill>
                <a:srgbClr val="404040"/>
              </a:solidFill>
              <a:latin typeface="+mn-ea"/>
              <a:cs typeface="+mn-ea"/>
            </a:endParaRPr>
          </a:p>
        </p:txBody>
      </p:sp>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攻略解读</a:t>
            </a:r>
            <a:endParaRPr lang="zh-CN" altLang="en-US" sz="2400" dirty="0">
              <a:solidFill>
                <a:srgbClr val="FFFFFF"/>
              </a:solidFill>
            </a:endParaRPr>
          </a:p>
        </p:txBody>
      </p:sp>
      <p:sp>
        <p:nvSpPr>
          <p:cNvPr id="13" name="文本框 12"/>
          <p:cNvSpPr txBox="1"/>
          <p:nvPr/>
        </p:nvSpPr>
        <p:spPr>
          <a:xfrm>
            <a:off x="894715" y="1310640"/>
            <a:ext cx="10566400" cy="3417570"/>
          </a:xfrm>
          <a:prstGeom prst="rect">
            <a:avLst/>
          </a:prstGeom>
        </p:spPr>
        <p:txBody>
          <a:bodyPr wrap="square">
            <a:spAutoFit/>
          </a:bodyPr>
          <a:p>
            <a:pPr marL="33655" indent="0" algn="l" defTabSz="266700" eaLnBrk="0" fontAlgn="base">
              <a:lnSpc>
                <a:spcPct val="130000"/>
              </a:lnSpc>
              <a:spcBef>
                <a:spcPts val="700"/>
              </a:spcBef>
              <a:spcAft>
                <a:spcPct val="0"/>
              </a:spcAft>
            </a:pPr>
            <a:r>
              <a:rPr lang="zh-CN" altLang="en-US">
                <a:solidFill>
                  <a:srgbClr val="00A0AF"/>
                </a:solidFill>
                <a:latin typeface="+mn-ea"/>
                <a:cs typeface="+mn-ea"/>
              </a:rPr>
              <a:t>三板斧：警惕出题陷阱</a:t>
            </a:r>
            <a:endParaRPr lang="zh-CN" altLang="en-US">
              <a:solidFill>
                <a:srgbClr val="00A0AF"/>
              </a:solidFill>
              <a:latin typeface="+mn-ea"/>
              <a:cs typeface="+mn-ea"/>
            </a:endParaRPr>
          </a:p>
          <a:p>
            <a:pPr marL="33655" indent="457200" algn="l" defTabSz="266700" eaLnBrk="0" fontAlgn="base">
              <a:lnSpc>
                <a:spcPct val="130000"/>
              </a:lnSpc>
              <a:spcBef>
                <a:spcPts val="700"/>
              </a:spcBef>
              <a:spcAft>
                <a:spcPct val="0"/>
              </a:spcAft>
            </a:pPr>
            <a:r>
              <a:rPr lang="zh-CN" altLang="en-US">
                <a:solidFill>
                  <a:srgbClr val="000000"/>
                </a:solidFill>
                <a:latin typeface="+mn-ea"/>
                <a:cs typeface="+mn-ea"/>
              </a:rPr>
              <a:t>俗话说：</a:t>
            </a:r>
            <a:r>
              <a:rPr lang="en-US" altLang="zh-CN">
                <a:solidFill>
                  <a:srgbClr val="000000"/>
                </a:solidFill>
                <a:latin typeface="+mn-ea"/>
                <a:cs typeface="+mn-ea"/>
              </a:rPr>
              <a:t>“</a:t>
            </a:r>
            <a:r>
              <a:rPr lang="zh-CN" altLang="en-US">
                <a:solidFill>
                  <a:srgbClr val="000000"/>
                </a:solidFill>
                <a:latin typeface="+mn-ea"/>
                <a:cs typeface="+mn-ea"/>
              </a:rPr>
              <a:t>知己知彼，百战不殆。</a:t>
            </a:r>
            <a:r>
              <a:rPr lang="en-US" altLang="zh-CN">
                <a:solidFill>
                  <a:srgbClr val="000000"/>
                </a:solidFill>
                <a:latin typeface="+mn-ea"/>
                <a:cs typeface="+mn-ea"/>
              </a:rPr>
              <a:t>”</a:t>
            </a:r>
            <a:r>
              <a:rPr lang="zh-CN" altLang="en-US">
                <a:solidFill>
                  <a:srgbClr val="000000"/>
                </a:solidFill>
                <a:latin typeface="+mn-ea"/>
                <a:cs typeface="+mn-ea"/>
              </a:rPr>
              <a:t>学习并了解出题人在设置干扰选项时的一些常用手法，进而在做题过程中成功</a:t>
            </a:r>
            <a:r>
              <a:rPr lang="en-US" altLang="zh-CN">
                <a:solidFill>
                  <a:srgbClr val="000000"/>
                </a:solidFill>
                <a:latin typeface="+mn-ea"/>
                <a:cs typeface="+mn-ea"/>
              </a:rPr>
              <a:t>“</a:t>
            </a:r>
            <a:r>
              <a:rPr lang="zh-CN" altLang="en-US">
                <a:solidFill>
                  <a:srgbClr val="000000"/>
                </a:solidFill>
                <a:latin typeface="+mn-ea"/>
                <a:cs typeface="+mn-ea"/>
              </a:rPr>
              <a:t>跳过</a:t>
            </a:r>
            <a:r>
              <a:rPr lang="en-US" altLang="zh-CN">
                <a:solidFill>
                  <a:srgbClr val="000000"/>
                </a:solidFill>
                <a:latin typeface="+mn-ea"/>
                <a:cs typeface="+mn-ea"/>
              </a:rPr>
              <a:t>”</a:t>
            </a:r>
            <a:r>
              <a:rPr lang="zh-CN" altLang="en-US">
                <a:solidFill>
                  <a:srgbClr val="000000"/>
                </a:solidFill>
                <a:latin typeface="+mn-ea"/>
                <a:cs typeface="+mn-ea"/>
              </a:rPr>
              <a:t>隐藏陷阱。</a:t>
            </a:r>
            <a:endParaRPr lang="zh-CN" altLang="en-US">
              <a:solidFill>
                <a:srgbClr val="000000"/>
              </a:solidFill>
              <a:latin typeface="+mn-ea"/>
              <a:cs typeface="+mn-ea"/>
            </a:endParaRPr>
          </a:p>
          <a:p>
            <a:pPr marL="33655" indent="457200" algn="l" defTabSz="266700" eaLnBrk="0" fontAlgn="base">
              <a:lnSpc>
                <a:spcPct val="130000"/>
              </a:lnSpc>
              <a:spcBef>
                <a:spcPts val="700"/>
              </a:spcBef>
              <a:spcAft>
                <a:spcPct val="0"/>
              </a:spcAft>
            </a:pPr>
            <a:r>
              <a:rPr lang="en-US" altLang="zh-CN">
                <a:solidFill>
                  <a:srgbClr val="000000"/>
                </a:solidFill>
                <a:latin typeface="+mn-ea"/>
                <a:cs typeface="+mn-ea"/>
              </a:rPr>
              <a:t>1. </a:t>
            </a:r>
            <a:r>
              <a:rPr lang="zh-CN" altLang="en-US">
                <a:solidFill>
                  <a:srgbClr val="000000"/>
                </a:solidFill>
                <a:latin typeface="+mn-ea"/>
                <a:cs typeface="+mn-ea"/>
              </a:rPr>
              <a:t>偷换概念：有些选项可能会偷换文章中的概念或细节，看似与文章相关，实际上偏离了原本的主题或方向。</a:t>
            </a:r>
            <a:endParaRPr lang="zh-CN" altLang="en-US">
              <a:solidFill>
                <a:srgbClr val="000000"/>
              </a:solidFill>
              <a:latin typeface="+mn-ea"/>
              <a:cs typeface="+mn-ea"/>
            </a:endParaRPr>
          </a:p>
          <a:p>
            <a:pPr marL="33655" indent="457200" algn="l" defTabSz="266700" eaLnBrk="0" fontAlgn="base">
              <a:lnSpc>
                <a:spcPct val="130000"/>
              </a:lnSpc>
              <a:spcBef>
                <a:spcPts val="700"/>
              </a:spcBef>
              <a:spcAft>
                <a:spcPct val="0"/>
              </a:spcAft>
            </a:pPr>
            <a:r>
              <a:rPr lang="en-US" altLang="zh-CN">
                <a:solidFill>
                  <a:srgbClr val="000000"/>
                </a:solidFill>
                <a:latin typeface="+mn-ea"/>
                <a:cs typeface="+mn-ea"/>
              </a:rPr>
              <a:t>2. </a:t>
            </a:r>
            <a:r>
              <a:rPr lang="zh-CN" altLang="en-US">
                <a:solidFill>
                  <a:srgbClr val="000000"/>
                </a:solidFill>
                <a:latin typeface="+mn-ea"/>
                <a:cs typeface="+mn-ea"/>
              </a:rPr>
              <a:t>以偏概全：有些选项可能会根据文章中的部分信息进行过度概括，而忽略了其他细节。</a:t>
            </a:r>
            <a:endParaRPr lang="zh-CN" altLang="en-US">
              <a:solidFill>
                <a:srgbClr val="000000"/>
              </a:solidFill>
              <a:latin typeface="+mn-ea"/>
              <a:cs typeface="+mn-ea"/>
            </a:endParaRPr>
          </a:p>
          <a:p>
            <a:pPr marL="33655" indent="457200" algn="l" defTabSz="266700" eaLnBrk="0" fontAlgn="base">
              <a:lnSpc>
                <a:spcPct val="130000"/>
              </a:lnSpc>
              <a:spcBef>
                <a:spcPts val="700"/>
              </a:spcBef>
              <a:spcAft>
                <a:spcPct val="0"/>
              </a:spcAft>
            </a:pPr>
            <a:r>
              <a:rPr lang="en-US" altLang="zh-CN">
                <a:solidFill>
                  <a:srgbClr val="000000"/>
                </a:solidFill>
                <a:latin typeface="+mn-ea"/>
                <a:cs typeface="+mn-ea"/>
              </a:rPr>
              <a:t>3. </a:t>
            </a:r>
            <a:r>
              <a:rPr lang="zh-CN" altLang="en-US">
                <a:solidFill>
                  <a:srgbClr val="000000"/>
                </a:solidFill>
                <a:latin typeface="+mn-ea"/>
                <a:cs typeface="+mn-ea"/>
              </a:rPr>
              <a:t>无中生有：有些选项可能会引入文章中从未提及的信息或观点。</a:t>
            </a:r>
            <a:endParaRPr lang="zh-CN" altLang="en-US">
              <a:solidFill>
                <a:srgbClr val="000000"/>
              </a:solidFill>
              <a:latin typeface="+mn-ea"/>
              <a:cs typeface="+mn-ea"/>
            </a:endParaRPr>
          </a:p>
          <a:p>
            <a:pPr marL="33655" indent="0" algn="l" defTabSz="266700" eaLnBrk="0" fontAlgn="base">
              <a:lnSpc>
                <a:spcPct val="130000"/>
              </a:lnSpc>
              <a:spcBef>
                <a:spcPts val="700"/>
              </a:spcBef>
              <a:spcAft>
                <a:spcPct val="0"/>
              </a:spcAft>
            </a:pPr>
            <a:endParaRPr lang="zh-CN" altLang="en-US">
              <a:solidFill>
                <a:srgbClr val="000000"/>
              </a:solidFill>
              <a:latin typeface="+mn-ea"/>
              <a:cs typeface="+mn-ea"/>
            </a:endParaRPr>
          </a:p>
        </p:txBody>
      </p:sp>
    </p:spTree>
    <p:custDataLst>
      <p:tags r:id="rId2"/>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攻略解读</a:t>
            </a:r>
            <a:endParaRPr lang="zh-CN" altLang="en-US" sz="2400" dirty="0">
              <a:solidFill>
                <a:srgbClr val="FFFFFF"/>
              </a:solidFill>
            </a:endParaRPr>
          </a:p>
        </p:txBody>
      </p:sp>
      <p:sp>
        <p:nvSpPr>
          <p:cNvPr id="13" name="文本框 12"/>
          <p:cNvSpPr txBox="1"/>
          <p:nvPr/>
        </p:nvSpPr>
        <p:spPr>
          <a:xfrm>
            <a:off x="894715" y="1539875"/>
            <a:ext cx="10566400" cy="3778250"/>
          </a:xfrm>
          <a:prstGeom prst="rect">
            <a:avLst/>
          </a:prstGeom>
        </p:spPr>
        <p:txBody>
          <a:bodyPr wrap="square">
            <a:spAutoFit/>
          </a:bodyPr>
          <a:p>
            <a:pPr marL="33655" indent="0" algn="l" defTabSz="266700" eaLnBrk="0" fontAlgn="base">
              <a:lnSpc>
                <a:spcPct val="130000"/>
              </a:lnSpc>
              <a:spcBef>
                <a:spcPts val="700"/>
              </a:spcBef>
              <a:spcAft>
                <a:spcPct val="0"/>
              </a:spcAft>
            </a:pPr>
            <a:r>
              <a:rPr lang="zh-CN" altLang="en-US">
                <a:solidFill>
                  <a:srgbClr val="000000"/>
                </a:solidFill>
                <a:latin typeface="+mn-ea"/>
                <a:cs typeface="+mn-ea"/>
              </a:rPr>
              <a:t>以</a:t>
            </a:r>
            <a:r>
              <a:rPr lang="en-US" altLang="zh-CN">
                <a:solidFill>
                  <a:srgbClr val="000000"/>
                </a:solidFill>
                <a:latin typeface="+mn-ea"/>
                <a:cs typeface="+mn-ea"/>
              </a:rPr>
              <a:t>2023</a:t>
            </a:r>
            <a:r>
              <a:rPr lang="zh-CN" altLang="en-US">
                <a:solidFill>
                  <a:srgbClr val="000000"/>
                </a:solidFill>
                <a:latin typeface="+mn-ea"/>
                <a:cs typeface="+mn-ea"/>
              </a:rPr>
              <a:t>年全国乙卷的阅读理解</a:t>
            </a:r>
            <a:r>
              <a:rPr lang="en-US" altLang="zh-CN">
                <a:solidFill>
                  <a:srgbClr val="000000"/>
                </a:solidFill>
                <a:latin typeface="+mn-ea"/>
                <a:cs typeface="+mn-ea"/>
              </a:rPr>
              <a:t> B </a:t>
            </a:r>
            <a:r>
              <a:rPr lang="zh-CN" altLang="en-US">
                <a:solidFill>
                  <a:srgbClr val="000000"/>
                </a:solidFill>
                <a:latin typeface="+mn-ea"/>
                <a:cs typeface="+mn-ea"/>
              </a:rPr>
              <a:t>篇为例，来看看在推理判断题中如何应用</a:t>
            </a:r>
            <a:r>
              <a:rPr lang="en-US" altLang="zh-CN">
                <a:solidFill>
                  <a:srgbClr val="000000"/>
                </a:solidFill>
                <a:latin typeface="+mn-ea"/>
                <a:cs typeface="+mn-ea"/>
              </a:rPr>
              <a:t>“</a:t>
            </a:r>
            <a:r>
              <a:rPr lang="zh-CN" altLang="en-US">
                <a:solidFill>
                  <a:srgbClr val="000000"/>
                </a:solidFill>
                <a:latin typeface="+mn-ea"/>
                <a:cs typeface="+mn-ea"/>
              </a:rPr>
              <a:t>三板斧</a:t>
            </a:r>
            <a:r>
              <a:rPr lang="en-US" altLang="zh-CN">
                <a:solidFill>
                  <a:srgbClr val="000000"/>
                </a:solidFill>
                <a:latin typeface="+mn-ea"/>
                <a:cs typeface="+mn-ea"/>
              </a:rPr>
              <a:t>”</a:t>
            </a:r>
            <a:r>
              <a:rPr lang="zh-CN" altLang="en-US">
                <a:solidFill>
                  <a:srgbClr val="000000"/>
                </a:solidFill>
                <a:latin typeface="+mn-ea"/>
                <a:cs typeface="+mn-ea"/>
              </a:rPr>
              <a:t>解题法：</a:t>
            </a:r>
            <a:endParaRPr lang="zh-CN" altLang="en-US">
              <a:solidFill>
                <a:srgbClr val="000000"/>
              </a:solidFill>
              <a:latin typeface="+mn-ea"/>
              <a:cs typeface="+mn-ea"/>
            </a:endParaRPr>
          </a:p>
          <a:p>
            <a:pPr marL="33655" indent="0" algn="l" defTabSz="266700" eaLnBrk="0" fontAlgn="base">
              <a:lnSpc>
                <a:spcPct val="130000"/>
              </a:lnSpc>
              <a:spcBef>
                <a:spcPts val="700"/>
              </a:spcBef>
              <a:spcAft>
                <a:spcPct val="0"/>
              </a:spcAft>
            </a:pPr>
            <a:r>
              <a:rPr lang="en-US" altLang="zh-CN">
                <a:solidFill>
                  <a:srgbClr val="000000"/>
                </a:solidFill>
                <a:latin typeface="+mn-ea"/>
                <a:cs typeface="+mn-ea"/>
              </a:rPr>
              <a:t>      One time my friends and I drove three hours to Devil's Lake, Wisconsin, to climb the purple quartz (</a:t>
            </a:r>
            <a:r>
              <a:rPr lang="zh-CN" altLang="en-US">
                <a:solidFill>
                  <a:srgbClr val="000000"/>
                </a:solidFill>
                <a:latin typeface="+mn-ea"/>
                <a:cs typeface="+mn-ea"/>
              </a:rPr>
              <a:t>石英</a:t>
            </a:r>
            <a:r>
              <a:rPr lang="en-US" altLang="zh-CN">
                <a:solidFill>
                  <a:srgbClr val="000000"/>
                </a:solidFill>
                <a:latin typeface="+mn-ea"/>
                <a:cs typeface="+mn-ea"/>
              </a:rPr>
              <a:t>) rock around the lake. After we found a crazy-looking road that hung over a bunch of rocks, we decided to photograph the scene at sunset. The position enabled us to look over the lake with the sunset in the background. We managed to leave this spot to climb higher because of the spare time until sunset. However, we did not mark the route (</a:t>
            </a:r>
            <a:r>
              <a:rPr lang="zh-CN" altLang="en-US">
                <a:solidFill>
                  <a:srgbClr val="000000"/>
                </a:solidFill>
                <a:latin typeface="+mn-ea"/>
                <a:cs typeface="+mn-ea"/>
              </a:rPr>
              <a:t>路线</a:t>
            </a:r>
            <a:r>
              <a:rPr lang="en-US" altLang="zh-CN">
                <a:solidFill>
                  <a:srgbClr val="000000"/>
                </a:solidFill>
                <a:latin typeface="+mn-ea"/>
                <a:cs typeface="+mn-ea"/>
              </a:rPr>
              <a:t>) so we ended up almost missing the sunset entirely. Once we found the place, it was stressful getting lights and cameras set up in the limited time. S</a:t>
            </a:r>
            <a:r>
              <a:rPr lang="en-US" altLang="zh-CN">
                <a:solidFill>
                  <a:srgbClr val="000000"/>
                </a:solidFill>
                <a:latin typeface="+mn-ea"/>
                <a:cs typeface="+mn-ea"/>
              </a:rPr>
              <a:t>till, looking back on the photos, they are some of my best shots though they could have been so much better if I would have been prepared and managed my time wisely.</a:t>
            </a:r>
            <a:endParaRPr lang="en-US" altLang="zh-CN">
              <a:solidFill>
                <a:srgbClr val="000000"/>
              </a:solidFill>
              <a:latin typeface="+mn-ea"/>
              <a:cs typeface="+mn-ea"/>
            </a:endParaRPr>
          </a:p>
        </p:txBody>
      </p:sp>
    </p:spTree>
    <p:custDataLst>
      <p:tags r:id="rId2"/>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攻略解读</a:t>
            </a:r>
            <a:endParaRPr lang="zh-CN" altLang="en-US" sz="2400" dirty="0">
              <a:solidFill>
                <a:srgbClr val="FFFFFF"/>
              </a:solidFill>
            </a:endParaRPr>
          </a:p>
        </p:txBody>
      </p:sp>
      <p:sp>
        <p:nvSpPr>
          <p:cNvPr id="13" name="文本框 12"/>
          <p:cNvSpPr txBox="1"/>
          <p:nvPr/>
        </p:nvSpPr>
        <p:spPr>
          <a:xfrm>
            <a:off x="894715" y="1435100"/>
            <a:ext cx="10566400" cy="3597275"/>
          </a:xfrm>
          <a:prstGeom prst="rect">
            <a:avLst/>
          </a:prstGeom>
        </p:spPr>
        <p:txBody>
          <a:bodyPr wrap="square">
            <a:spAutoFit/>
          </a:bodyPr>
          <a:p>
            <a:pPr marL="33655" indent="0" algn="l" defTabSz="266700" eaLnBrk="0" fontAlgn="base">
              <a:lnSpc>
                <a:spcPct val="130000"/>
              </a:lnSpc>
              <a:spcBef>
                <a:spcPts val="700"/>
              </a:spcBef>
              <a:spcAft>
                <a:spcPct val="0"/>
              </a:spcAft>
            </a:pPr>
            <a:r>
              <a:rPr lang="en-US" altLang="zh-CN">
                <a:solidFill>
                  <a:srgbClr val="000000"/>
                </a:solidFill>
                <a:latin typeface="+mn-ea"/>
                <a:cs typeface="+mn-ea"/>
              </a:rPr>
              <a:t>1.What can we infer from the author's trip with friends to Devil's Lake?</a:t>
            </a:r>
            <a:endParaRPr lang="en-US" altLang="zh-CN">
              <a:solidFill>
                <a:srgbClr val="000000"/>
              </a:solidFill>
              <a:latin typeface="+mn-ea"/>
              <a:cs typeface="+mn-ea"/>
            </a:endParaRPr>
          </a:p>
          <a:p>
            <a:pPr marL="33655" indent="0" algn="l" defTabSz="266700" eaLnBrk="0" fontAlgn="base">
              <a:lnSpc>
                <a:spcPct val="130000"/>
              </a:lnSpc>
              <a:spcBef>
                <a:spcPts val="700"/>
              </a:spcBef>
              <a:spcAft>
                <a:spcPct val="0"/>
              </a:spcAft>
            </a:pPr>
            <a:r>
              <a:rPr lang="en-US" altLang="zh-CN">
                <a:solidFill>
                  <a:srgbClr val="000000"/>
                </a:solidFill>
                <a:latin typeface="+mn-ea"/>
                <a:cs typeface="+mn-ea"/>
              </a:rPr>
              <a:t>A. They went crazy with the purple quartz rock.  </a:t>
            </a:r>
            <a:endParaRPr lang="en-US" altLang="zh-CN">
              <a:solidFill>
                <a:srgbClr val="000000"/>
              </a:solidFill>
              <a:latin typeface="+mn-ea"/>
              <a:cs typeface="+mn-ea"/>
            </a:endParaRPr>
          </a:p>
          <a:p>
            <a:pPr marL="33655" indent="0" algn="l" defTabSz="266700" eaLnBrk="0" fontAlgn="base">
              <a:lnSpc>
                <a:spcPct val="130000"/>
              </a:lnSpc>
              <a:spcBef>
                <a:spcPts val="700"/>
              </a:spcBef>
              <a:spcAft>
                <a:spcPct val="0"/>
              </a:spcAft>
            </a:pPr>
            <a:r>
              <a:rPr lang="en-US" altLang="zh-CN">
                <a:solidFill>
                  <a:srgbClr val="000000"/>
                </a:solidFill>
                <a:latin typeface="+mn-ea"/>
                <a:cs typeface="+mn-ea"/>
              </a:rPr>
              <a:t>B. They felt stressed while waiting for the sunset.</a:t>
            </a:r>
            <a:endParaRPr lang="en-US" altLang="zh-CN">
              <a:solidFill>
                <a:srgbClr val="000000"/>
              </a:solidFill>
              <a:latin typeface="+mn-ea"/>
              <a:cs typeface="+mn-ea"/>
            </a:endParaRPr>
          </a:p>
          <a:p>
            <a:pPr marL="33655" indent="0" algn="l" defTabSz="266700" eaLnBrk="0" fontAlgn="base">
              <a:lnSpc>
                <a:spcPct val="130000"/>
              </a:lnSpc>
              <a:spcBef>
                <a:spcPts val="700"/>
              </a:spcBef>
              <a:spcAft>
                <a:spcPct val="0"/>
              </a:spcAft>
            </a:pPr>
            <a:r>
              <a:rPr lang="en-US" altLang="zh-CN">
                <a:solidFill>
                  <a:srgbClr val="000000"/>
                </a:solidFill>
                <a:latin typeface="+mn-ea"/>
                <a:cs typeface="+mn-ea"/>
              </a:rPr>
              <a:t>C. They reached the shooting spot later than expected.  </a:t>
            </a:r>
            <a:endParaRPr lang="en-US" altLang="zh-CN">
              <a:solidFill>
                <a:srgbClr val="000000"/>
              </a:solidFill>
              <a:latin typeface="+mn-ea"/>
              <a:cs typeface="+mn-ea"/>
            </a:endParaRPr>
          </a:p>
          <a:p>
            <a:pPr marL="33655" indent="0" algn="l" defTabSz="266700" eaLnBrk="0" fontAlgn="base">
              <a:lnSpc>
                <a:spcPct val="130000"/>
              </a:lnSpc>
              <a:spcBef>
                <a:spcPts val="700"/>
              </a:spcBef>
              <a:spcAft>
                <a:spcPct val="0"/>
              </a:spcAft>
            </a:pPr>
            <a:r>
              <a:rPr lang="en-US" altLang="zh-CN">
                <a:solidFill>
                  <a:srgbClr val="000000"/>
                </a:solidFill>
                <a:latin typeface="+mn-ea"/>
                <a:cs typeface="+mn-ea"/>
              </a:rPr>
              <a:t>D. They had problems with their equipment.</a:t>
            </a:r>
            <a:endParaRPr lang="en-US" altLang="zh-CN">
              <a:solidFill>
                <a:srgbClr val="000000"/>
              </a:solidFill>
              <a:latin typeface="+mn-ea"/>
              <a:cs typeface="+mn-ea"/>
            </a:endParaRPr>
          </a:p>
          <a:p>
            <a:pPr marL="33655" indent="0" algn="l" defTabSz="266700" eaLnBrk="0" fontAlgn="base">
              <a:lnSpc>
                <a:spcPct val="130000"/>
              </a:lnSpc>
              <a:spcBef>
                <a:spcPts val="700"/>
              </a:spcBef>
              <a:spcAft>
                <a:spcPct val="0"/>
              </a:spcAft>
            </a:pPr>
            <a:r>
              <a:rPr lang="en-US" altLang="zh-CN">
                <a:solidFill>
                  <a:srgbClr val="000000"/>
                </a:solidFill>
                <a:latin typeface="+mn-ea"/>
                <a:cs typeface="+mn-ea"/>
              </a:rPr>
              <a:t>2. How does the author find his photos taken at Devil's Lake?</a:t>
            </a:r>
            <a:endParaRPr lang="en-US" altLang="zh-CN">
              <a:solidFill>
                <a:srgbClr val="000000"/>
              </a:solidFill>
              <a:latin typeface="+mn-ea"/>
              <a:cs typeface="+mn-ea"/>
            </a:endParaRPr>
          </a:p>
          <a:p>
            <a:pPr marL="33655" indent="0" algn="l" defTabSz="266700" eaLnBrk="0" fontAlgn="base">
              <a:lnSpc>
                <a:spcPct val="130000"/>
              </a:lnSpc>
              <a:spcBef>
                <a:spcPts val="700"/>
              </a:spcBef>
              <a:spcAft>
                <a:spcPct val="0"/>
              </a:spcAft>
            </a:pPr>
            <a:r>
              <a:rPr lang="en-US" altLang="zh-CN">
                <a:solidFill>
                  <a:srgbClr val="000000"/>
                </a:solidFill>
                <a:latin typeface="+mn-ea"/>
                <a:cs typeface="+mn-ea"/>
              </a:rPr>
              <a:t>A. Amusing. B. Satisfying. C. Encouraging. D. Comforting.</a:t>
            </a:r>
            <a:endParaRPr lang="en-US" altLang="zh-CN">
              <a:solidFill>
                <a:srgbClr val="000000"/>
              </a:solidFill>
              <a:latin typeface="+mn-ea"/>
              <a:cs typeface="+mn-ea"/>
            </a:endParaRPr>
          </a:p>
          <a:p>
            <a:pPr marL="33655" indent="0" algn="l" defTabSz="266700" eaLnBrk="0" fontAlgn="base">
              <a:lnSpc>
                <a:spcPct val="130000"/>
              </a:lnSpc>
              <a:spcBef>
                <a:spcPts val="700"/>
              </a:spcBef>
              <a:spcAft>
                <a:spcPct val="0"/>
              </a:spcAft>
            </a:pPr>
            <a:endParaRPr lang="en-US" altLang="zh-CN">
              <a:solidFill>
                <a:srgbClr val="000000"/>
              </a:solidFill>
              <a:latin typeface="+mn-ea"/>
              <a:cs typeface="+mn-ea"/>
            </a:endParaRPr>
          </a:p>
        </p:txBody>
      </p:sp>
      <p:sp>
        <p:nvSpPr>
          <p:cNvPr id="4" name="文本框 3"/>
          <p:cNvSpPr txBox="1"/>
          <p:nvPr/>
        </p:nvSpPr>
        <p:spPr>
          <a:xfrm>
            <a:off x="635635" y="1531620"/>
            <a:ext cx="373380" cy="368300"/>
          </a:xfrm>
          <a:prstGeom prst="rect">
            <a:avLst/>
          </a:prstGeom>
          <a:noFill/>
        </p:spPr>
        <p:txBody>
          <a:bodyPr wrap="square" rtlCol="0">
            <a:spAutoFit/>
          </a:bodyPr>
          <a:p>
            <a:r>
              <a:rPr lang="en-US" altLang="zh-CN">
                <a:solidFill>
                  <a:srgbClr val="C00000"/>
                </a:solidFill>
              </a:rPr>
              <a:t>C</a:t>
            </a:r>
            <a:endParaRPr lang="en-US" altLang="zh-CN">
              <a:solidFill>
                <a:srgbClr val="C00000"/>
              </a:solidFill>
            </a:endParaRPr>
          </a:p>
        </p:txBody>
      </p:sp>
      <p:sp>
        <p:nvSpPr>
          <p:cNvPr id="5" name="文本框 4"/>
          <p:cNvSpPr txBox="1"/>
          <p:nvPr/>
        </p:nvSpPr>
        <p:spPr>
          <a:xfrm>
            <a:off x="635635" y="3708400"/>
            <a:ext cx="373380" cy="368300"/>
          </a:xfrm>
          <a:prstGeom prst="rect">
            <a:avLst/>
          </a:prstGeom>
          <a:noFill/>
        </p:spPr>
        <p:txBody>
          <a:bodyPr wrap="square" rtlCol="0">
            <a:spAutoFit/>
          </a:bodyPr>
          <a:p>
            <a:r>
              <a:rPr lang="en-US" altLang="zh-CN">
                <a:solidFill>
                  <a:srgbClr val="C00000"/>
                </a:solidFill>
              </a:rPr>
              <a:t>B</a:t>
            </a:r>
            <a:endParaRPr lang="en-US" altLang="zh-CN">
              <a:solidFill>
                <a:srgbClr val="C00000"/>
              </a:solidFill>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grpSp>
        <p:nvGrpSpPr>
          <p:cNvPr id="6" name="组合 5"/>
          <p:cNvGrpSpPr/>
          <p:nvPr/>
        </p:nvGrpSpPr>
        <p:grpSpPr>
          <a:xfrm>
            <a:off x="894715" y="1071880"/>
            <a:ext cx="826770" cy="449580"/>
            <a:chOff x="1409" y="1688"/>
            <a:chExt cx="1302" cy="708"/>
          </a:xfrm>
        </p:grpSpPr>
        <p:sp>
          <p:nvSpPr>
            <p:cNvPr id="4" name="圆角矩形 1"/>
            <p:cNvSpPr/>
            <p:nvPr/>
          </p:nvSpPr>
          <p:spPr>
            <a:xfrm>
              <a:off x="1409" y="1688"/>
              <a:ext cx="1302" cy="709"/>
            </a:xfrm>
            <a:prstGeom prst="roundRect">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 name="文本框 4"/>
            <p:cNvSpPr txBox="1"/>
            <p:nvPr/>
          </p:nvSpPr>
          <p:spPr>
            <a:xfrm>
              <a:off x="1509" y="1742"/>
              <a:ext cx="1101" cy="582"/>
            </a:xfrm>
            <a:prstGeom prst="rect">
              <a:avLst/>
            </a:prstGeom>
            <a:noFill/>
          </p:spPr>
          <p:txBody>
            <a:bodyPr wrap="square" rtlCol="0">
              <a:spAutoFit/>
            </a:bodyPr>
            <a:lstStyle/>
            <a:p>
              <a:r>
                <a:rPr lang="zh-CN" altLang="en-US" b="1" dirty="0">
                  <a:solidFill>
                    <a:srgbClr val="FFFFFF"/>
                  </a:solidFill>
                </a:rPr>
                <a:t>示例</a:t>
              </a:r>
              <a:endParaRPr lang="zh-CN" altLang="en-US" b="1" dirty="0">
                <a:solidFill>
                  <a:srgbClr val="FFFFFF"/>
                </a:solidFill>
              </a:endParaRPr>
            </a:p>
          </p:txBody>
        </p:sp>
      </p:grpSp>
      <p:sp>
        <p:nvSpPr>
          <p:cNvPr id="13" name="文本框 12"/>
          <p:cNvSpPr txBox="1"/>
          <p:nvPr/>
        </p:nvSpPr>
        <p:spPr>
          <a:xfrm>
            <a:off x="894715" y="1654175"/>
            <a:ext cx="10385425" cy="4246245"/>
          </a:xfrm>
          <a:prstGeom prst="rect">
            <a:avLst/>
          </a:prstGeom>
        </p:spPr>
        <p:txBody>
          <a:bodyPr wrap="square">
            <a:spAutoFit/>
          </a:bodyPr>
          <a:p>
            <a:pPr indent="457200" algn="l" defTabSz="266700" eaLnBrk="0" fontAlgn="base">
              <a:lnSpc>
                <a:spcPct val="150000"/>
              </a:lnSpc>
              <a:spcBef>
                <a:spcPct val="0"/>
              </a:spcBef>
              <a:spcAft>
                <a:spcPct val="0"/>
              </a:spcAft>
            </a:pPr>
            <a:r>
              <a:rPr lang="en-US" altLang="zh-CN">
                <a:solidFill>
                  <a:schemeClr val="tx1"/>
                </a:solidFill>
                <a:latin typeface="+mn-ea"/>
              </a:rPr>
              <a:t>When John Todd was a child, he loved to explore the woods around his house, observing how nature solved problems. A dirty stream, for example, often became clear after lowing through plants and along rocks where tiny creatures lived. When he got older, John started to wonder if this process could be used to clean up the messes people were making.</a:t>
            </a:r>
            <a:endParaRPr lang="en-US" altLang="zh-CN">
              <a:solidFill>
                <a:schemeClr val="tx1"/>
              </a:solidFill>
              <a:latin typeface="+mn-ea"/>
            </a:endParaRPr>
          </a:p>
          <a:p>
            <a:pPr indent="457200" algn="l" defTabSz="266700" eaLnBrk="0" fontAlgn="base">
              <a:lnSpc>
                <a:spcPct val="150000"/>
              </a:lnSpc>
              <a:spcBef>
                <a:spcPct val="0"/>
              </a:spcBef>
              <a:spcAft>
                <a:spcPct val="0"/>
              </a:spcAft>
            </a:pPr>
            <a:r>
              <a:rPr lang="en-US" altLang="zh-CN">
                <a:solidFill>
                  <a:schemeClr val="tx1"/>
                </a:solidFill>
                <a:latin typeface="+mn-ea"/>
              </a:rPr>
              <a:t>After studying agriculture, medicine, and fisheries in college, John went back to observing nature and asking questions. Why can certain plants trap harmful bacteria (</a:t>
            </a:r>
            <a:r>
              <a:rPr lang="zh-CN" altLang="en-US">
                <a:solidFill>
                  <a:schemeClr val="tx1"/>
                </a:solidFill>
                <a:latin typeface="+mn-ea"/>
              </a:rPr>
              <a:t>细菌</a:t>
            </a:r>
            <a:r>
              <a:rPr lang="en-US" altLang="zh-CN">
                <a:solidFill>
                  <a:schemeClr val="tx1"/>
                </a:solidFill>
                <a:latin typeface="+mn-ea"/>
              </a:rPr>
              <a:t>)? Which kinds of fish can eat cancer-causing chemicals? With the right combination of animals and plants, he figured, maybe he could clean up waste the way nature did. He decided to build what he would later call an eco-machine.</a:t>
            </a:r>
            <a:endParaRPr lang="en-US" altLang="zh-CN">
              <a:solidFill>
                <a:schemeClr val="tx1"/>
              </a:solidFill>
              <a:latin typeface="+mn-ea"/>
            </a:endParaRPr>
          </a:p>
          <a:p>
            <a:pPr indent="457200" algn="l" defTabSz="266700" eaLnBrk="0" fontAlgn="base">
              <a:lnSpc>
                <a:spcPct val="150000"/>
              </a:lnSpc>
              <a:spcBef>
                <a:spcPct val="0"/>
              </a:spcBef>
              <a:spcAft>
                <a:spcPct val="0"/>
              </a:spcAft>
            </a:pPr>
            <a:endParaRPr lang="en-US" altLang="zh-CN">
              <a:solidFill>
                <a:schemeClr val="tx1"/>
              </a:solidFill>
              <a:latin typeface="+mn-ea"/>
            </a:endParaRPr>
          </a:p>
        </p:txBody>
      </p:sp>
    </p:spTree>
    <p:custDataLst>
      <p:tags r:id="rId2"/>
    </p:custDataLst>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KSO_WM_BEAUTIFY_FLAG" val="#wm#"/>
  <p:tag name="KSO_WM_TEMPLATE_CATEGORY" val="custom"/>
  <p:tag name="KSO_WM_TEMPLATE_INDEX" val="20205081"/>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69.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205081"/>
</p:tagLst>
</file>

<file path=ppt/tags/tag71.xml><?xml version="1.0" encoding="utf-8"?>
<p:tagLst xmlns:p="http://schemas.openxmlformats.org/presentationml/2006/main">
  <p:tag name="KSO_WM_BEAUTIFY_FLAG" val="#wm#"/>
  <p:tag name="KSO_WM_TEMPLATE_CATEGORY" val="custom"/>
  <p:tag name="KSO_WM_TEMPLATE_INDEX" val="20205081"/>
</p:tagLst>
</file>

<file path=ppt/tags/tag72.xml><?xml version="1.0" encoding="utf-8"?>
<p:tagLst xmlns:p="http://schemas.openxmlformats.org/presentationml/2006/main">
  <p:tag name="KSO_WM_BEAUTIFY_FLAG" val="#wm#"/>
  <p:tag name="KSO_WM_TEMPLATE_CATEGORY" val="custom"/>
  <p:tag name="KSO_WM_TEMPLATE_INDEX" val="20205081"/>
</p:tagLst>
</file>

<file path=ppt/tags/tag73.xml><?xml version="1.0" encoding="utf-8"?>
<p:tagLst xmlns:p="http://schemas.openxmlformats.org/presentationml/2006/main">
  <p:tag name="KSO_WM_BEAUTIFY_FLAG" val="#wm#"/>
  <p:tag name="KSO_WM_TEMPLATE_CATEGORY" val="custom"/>
  <p:tag name="KSO_WM_TEMPLATE_INDEX" val="20205081"/>
</p:tagLst>
</file>

<file path=ppt/tags/tag74.xml><?xml version="1.0" encoding="utf-8"?>
<p:tagLst xmlns:p="http://schemas.openxmlformats.org/presentationml/2006/main">
  <p:tag name="KSO_WM_BEAUTIFY_FLAG" val="#wm#"/>
  <p:tag name="KSO_WM_TEMPLATE_CATEGORY" val="custom"/>
  <p:tag name="KSO_WM_TEMPLATE_INDEX" val="20205081"/>
</p:tagLst>
</file>

<file path=ppt/tags/tag75.xml><?xml version="1.0" encoding="utf-8"?>
<p:tagLst xmlns:p="http://schemas.openxmlformats.org/presentationml/2006/main">
  <p:tag name="COMMONDATA" val="eyJoZGlkIjoiMDkxZjZiMGUxZjVhNWRlODlmODBiNjlkN2UzMjcxZDEifQ=="/>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4193</Words>
  <Application>WPS 演示</Application>
  <PresentationFormat>宽屏</PresentationFormat>
  <Paragraphs>86</Paragraphs>
  <Slides>12</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12</vt:i4>
      </vt:variant>
    </vt:vector>
  </HeadingPairs>
  <TitlesOfParts>
    <vt:vector size="21" baseType="lpstr">
      <vt:lpstr>Arial</vt:lpstr>
      <vt:lpstr>宋体</vt:lpstr>
      <vt:lpstr>Wingdings</vt:lpstr>
      <vt:lpstr>Wingdings</vt:lpstr>
      <vt:lpstr>黑体</vt:lpstr>
      <vt:lpstr>微软雅黑</vt:lpstr>
      <vt:lpstr>Arial Unicode MS</vt:lpstr>
      <vt:lpstr>Calibri</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溦</cp:lastModifiedBy>
  <cp:revision>183</cp:revision>
  <dcterms:created xsi:type="dcterms:W3CDTF">2019-06-19T02:08:00Z</dcterms:created>
  <dcterms:modified xsi:type="dcterms:W3CDTF">2025-05-05T11:09:55Z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2052-12.1.0.20784</vt:lpwstr>
  </property>
  <property fmtid="{D5CDD505-2E9C-101B-9397-08002B2CF9AE}" pid="3" name="ICV">
    <vt:lpwstr>28F3C00312DB4966ACB993E2E2200221_13</vt:lpwstr>
  </property>
</Properties>
</file>