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66" r:id="rId4"/>
    <p:sldId id="257" r:id="rId5"/>
    <p:sldId id="262" r:id="rId6"/>
    <p:sldId id="271" r:id="rId7"/>
    <p:sldId id="265" r:id="rId8"/>
    <p:sldId id="27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58"/>
        <p:guide pos="385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2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69.xml"/><Relationship Id="rId4" Type="http://schemas.openxmlformats.org/officeDocument/2006/relationships/image" Target="../media/image6.png"/><Relationship Id="rId3" Type="http://schemas.openxmlformats.org/officeDocument/2006/relationships/tags" Target="../tags/tag68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拓展提升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——while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引导时间状语从句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0100" y="2863215"/>
            <a:ext cx="10712450" cy="12077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195" y="1209040"/>
            <a:ext cx="10681970" cy="1753235"/>
          </a:xfrm>
          <a:prstGeom prst="rect">
            <a:avLst/>
          </a:prstGeom>
        </p:spPr>
        <p:txBody>
          <a:bodyPr wrap="square">
            <a:sp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while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引导时间状语从句，表示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当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……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时；在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……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期间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，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从句谓语动词应为延续性动词或表示状态的词。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While she is cooking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 I am setting the table.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当她在做饭的时候，我正在摆餐具。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While/When he was in Paris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 he visited many museums.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他在巴黎期间参观了许多博物馆。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8195" y="2962275"/>
            <a:ext cx="826770" cy="450215"/>
            <a:chOff x="1409" y="1688"/>
            <a:chExt cx="1302" cy="709"/>
          </a:xfrm>
        </p:grpSpPr>
        <p:sp>
          <p:nvSpPr>
            <p:cNvPr id="8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拓展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755775" y="2895918"/>
            <a:ext cx="5080000" cy="506730"/>
          </a:xfrm>
          <a:prstGeom prst="rect">
            <a:avLst/>
          </a:prstGeom>
        </p:spPr>
        <p:txBody>
          <a:bodyPr>
            <a:sp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while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和</a:t>
            </a: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when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引导时间状语从句的区别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</p:txBody>
      </p:sp>
      <p:graphicFrame>
        <p:nvGraphicFramePr>
          <p:cNvPr id="14" name="表格 13"/>
          <p:cNvGraphicFramePr/>
          <p:nvPr>
            <p:custDataLst>
              <p:tags r:id="rId2"/>
            </p:custDataLst>
          </p:nvPr>
        </p:nvGraphicFramePr>
        <p:xfrm>
          <a:off x="894715" y="3669665"/>
          <a:ext cx="10586085" cy="1473200"/>
        </p:xfrm>
        <a:graphic>
          <a:graphicData uri="http://schemas.openxmlformats.org/drawingml/2006/table">
            <a:tbl>
              <a:tblPr/>
              <a:tblGrid>
                <a:gridCol w="1800860"/>
                <a:gridCol w="8785225"/>
              </a:tblGrid>
              <a:tr h="73660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while</a:t>
                      </a:r>
                      <a:endParaRPr lang="en-US" alt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一般只指一段时间，表示持续性的动作或状态，强调两个动作同时发生，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</a:rPr>
                        <a:t>后面一般跟延续性动词。</a:t>
                      </a:r>
                      <a:endParaRPr lang="zh-CN" sz="1400">
                        <a:solidFill>
                          <a:srgbClr val="00A0AF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3660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 b="1">
                          <a:solidFill>
                            <a:srgbClr val="000000"/>
                          </a:solidFill>
                          <a:latin typeface="+mn-ea"/>
                        </a:rPr>
                        <a:t>when</a:t>
                      </a:r>
                      <a:endParaRPr lang="en-US" altLang="zh-CN" sz="1400" b="1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表示在某个时间点或时间段，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</a:rPr>
                        <a:t>后面既可以跟延续性动词，也可以跟非延续性动词。</a:t>
                      </a:r>
                      <a:endParaRPr lang="zh-CN" sz="1400">
                        <a:solidFill>
                          <a:srgbClr val="00A0AF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4715" y="1235075"/>
            <a:ext cx="7260590" cy="2571115"/>
          </a:xfrm>
          <a:prstGeom prst="rect">
            <a:avLst/>
          </a:prstGeom>
        </p:spPr>
      </p:pic>
      <p:graphicFrame>
        <p:nvGraphicFramePr>
          <p:cNvPr id="6" name="表格 5"/>
          <p:cNvGraphicFramePr/>
          <p:nvPr>
            <p:custDataLst>
              <p:tags r:id="rId3"/>
            </p:custDataLst>
          </p:nvPr>
        </p:nvGraphicFramePr>
        <p:xfrm>
          <a:off x="962660" y="3970020"/>
          <a:ext cx="10601960" cy="1572260"/>
        </p:xfrm>
        <a:graphic>
          <a:graphicData uri="http://schemas.openxmlformats.org/drawingml/2006/table">
            <a:tbl>
              <a:tblPr/>
              <a:tblGrid>
                <a:gridCol w="10601960"/>
              </a:tblGrid>
              <a:tr h="1572260">
                <a:tc>
                  <a:txBody>
                    <a:bodyPr/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27940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while/when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引导的时间状语从句的省略：当从句主语与主句主语相同时，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可以连同作连系动词和助动词的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be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一同省去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。例如：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While 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you are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crossing the road, you must be careful.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过马路时，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你一定要小心。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marL="0" indent="0" algn="l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When 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（</a:t>
                      </a:r>
                      <a:r>
                        <a:rPr lang="en-US" alt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he was</a:t>
                      </a:r>
                      <a:r>
                        <a:rPr lang="zh-CN" sz="1400">
                          <a:solidFill>
                            <a:srgbClr val="00A0AF"/>
                          </a:solidFill>
                          <a:latin typeface="+mn-ea"/>
                          <a:cs typeface="+mn-ea"/>
                        </a:rPr>
                        <a:t>）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at college, he took part in various activities.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在大学期间，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他参加了各种活动。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7" name="图片 6"/>
          <p:cNvPicPr/>
          <p:nvPr/>
        </p:nvPicPr>
        <p:blipFill>
          <a:blip r:embed="rId4"/>
          <a:stretch>
            <a:fillRect/>
          </a:stretch>
        </p:blipFill>
        <p:spPr>
          <a:xfrm>
            <a:off x="3462655" y="2437130"/>
            <a:ext cx="99377" cy="137477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4"/>
          <a:stretch>
            <a:fillRect/>
          </a:stretch>
        </p:blipFill>
        <p:spPr>
          <a:xfrm>
            <a:off x="3462655" y="2437130"/>
            <a:ext cx="99377" cy="137477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1028065" y="4034790"/>
            <a:ext cx="836295" cy="384175"/>
            <a:chOff x="1409" y="1688"/>
            <a:chExt cx="1302" cy="709"/>
          </a:xfrm>
        </p:grpSpPr>
        <p:sp>
          <p:nvSpPr>
            <p:cNvPr id="15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54" y="1688"/>
              <a:ext cx="1101" cy="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注意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337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673735" y="1369695"/>
            <a:ext cx="10844530" cy="2277745"/>
          </a:xfrm>
          <a:prstGeom prst="rect">
            <a:avLst/>
          </a:prstGeom>
        </p:spPr>
        <p:txBody>
          <a:bodyPr>
            <a:noAutofit/>
          </a:bodyPr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翻译句子。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．我们在爬山时，他们在划船。（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while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_____________________________________________________________________________________________________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．我骑自行车时，失去平衡摔倒了。（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while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．我们到达时雨下得很大。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．他在等公共汽车时喜欢看报纸。</a:t>
            </a:r>
            <a:endParaRPr lang="en-US" altLang="zh-CN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5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．海伦完成一项困难的任务时，她取得了重大突破。（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while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_____________________________________________________________________________________________________</a:t>
            </a:r>
            <a:endParaRPr lang="en-US" altLang="zh-CN">
              <a:solidFill>
                <a:srgbClr val="000000"/>
              </a:solidFill>
              <a:latin typeface="+mn-ea"/>
              <a:cs typeface="+mn-ea"/>
              <a:sym typeface="+mn-ea"/>
            </a:endParaRPr>
          </a:p>
          <a:p>
            <a:pPr indent="279400" algn="l" defTabSz="266700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_____________________________________________________________________________________________________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76325" y="2125345"/>
            <a:ext cx="10095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They were rowing boats while we were climbing the hill/mountain.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79500" y="2807970"/>
            <a:ext cx="10095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While </a:t>
            </a:r>
            <a:r>
              <a:rPr lang="zh-CN" altLang="en-US">
                <a:solidFill>
                  <a:srgbClr val="FF0000"/>
                </a:solidFill>
              </a:rPr>
              <a:t>（</a:t>
            </a:r>
            <a:r>
              <a:rPr lang="en-US" altLang="zh-CN">
                <a:solidFill>
                  <a:srgbClr val="FF0000"/>
                </a:solidFill>
              </a:rPr>
              <a:t>I was</a:t>
            </a:r>
            <a:r>
              <a:rPr lang="zh-CN" altLang="en-US">
                <a:solidFill>
                  <a:srgbClr val="FF0000"/>
                </a:solidFill>
              </a:rPr>
              <a:t>）</a:t>
            </a:r>
            <a:r>
              <a:rPr lang="en-US" altLang="zh-CN">
                <a:solidFill>
                  <a:srgbClr val="FF0000"/>
                </a:solidFill>
              </a:rPr>
              <a:t> riding my bike, I lost my balance and fell down.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79500" y="3538220"/>
            <a:ext cx="10095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It was raining hard when we arrived.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79500" y="4258310"/>
            <a:ext cx="100952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He likes reading a newspaper while/when </a:t>
            </a:r>
            <a:r>
              <a:rPr lang="zh-CN" altLang="en-US">
                <a:solidFill>
                  <a:srgbClr val="FF0000"/>
                </a:solidFill>
              </a:rPr>
              <a:t>（</a:t>
            </a:r>
            <a:r>
              <a:rPr lang="en-US" altLang="zh-CN">
                <a:solidFill>
                  <a:srgbClr val="FF0000"/>
                </a:solidFill>
              </a:rPr>
              <a:t>he is</a:t>
            </a:r>
            <a:r>
              <a:rPr lang="zh-CN" altLang="en-US">
                <a:solidFill>
                  <a:srgbClr val="FF0000"/>
                </a:solidFill>
              </a:rPr>
              <a:t>）</a:t>
            </a:r>
            <a:r>
              <a:rPr lang="en-US" altLang="zh-CN">
                <a:solidFill>
                  <a:srgbClr val="FF0000"/>
                </a:solidFill>
              </a:rPr>
              <a:t> waiting for the bus.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79500" y="4911725"/>
            <a:ext cx="10095230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30000"/>
              </a:lnSpc>
            </a:pPr>
            <a:r>
              <a:rPr lang="en-US" altLang="zh-CN">
                <a:solidFill>
                  <a:srgbClr val="FF0000"/>
                </a:solidFill>
              </a:rPr>
              <a:t>While Helen was completing a difficult/tough/hard task, she made a major breakthrough.</a:t>
            </a:r>
            <a:r>
              <a:rPr lang="zh-CN" altLang="en-US">
                <a:solidFill>
                  <a:srgbClr val="FF0000"/>
                </a:solidFill>
              </a:rPr>
              <a:t>或</a:t>
            </a:r>
            <a:r>
              <a:rPr lang="en-US" altLang="zh-CN">
                <a:solidFill>
                  <a:srgbClr val="FF0000"/>
                </a:solidFill>
              </a:rPr>
              <a:t>While completing a difficult/tough/hard task, Helen made a major breakthrough.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" y="2067560"/>
            <a:ext cx="10688320" cy="32188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TABLE_ENDDRAG_ORIGIN_RECT" val="833*116"/>
  <p:tag name="TABLE_ENDDRAG_RECT" val="70*309*833*11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TABLE_ENDDRAG_ORIGIN_RECT" val="834*123"/>
  <p:tag name="TABLE_ENDDRAG_RECT" val="75*286*834*123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1659</Words>
  <Application>WPS 演示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溦</cp:lastModifiedBy>
  <cp:revision>186</cp:revision>
  <dcterms:created xsi:type="dcterms:W3CDTF">2019-06-19T02:08:00Z</dcterms:created>
  <dcterms:modified xsi:type="dcterms:W3CDTF">2025-05-26T01:15:17Z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378BBD2D2A764B3C8FEEE148B8BCB3A7_13</vt:lpwstr>
  </property>
</Properties>
</file>