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2" r:id="rId7"/>
    <p:sldId id="291" r:id="rId8"/>
    <p:sldId id="265" r:id="rId9"/>
    <p:sldId id="293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一册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篇攻略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完形填空之速读文章：跳读解题法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4715" y="2762250"/>
            <a:ext cx="10313035" cy="1252855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291465" algn="just" defTabSz="266700" eaLnBrk="0">
              <a:lnSpc>
                <a:spcPct val="140000"/>
              </a:lnSpc>
              <a:spcBef>
                <a:spcPts val="14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完形填空是很多同学的痛点。在做完形填空时，我们可以遵循先易后难的原则，先将简单题拿下，然后让其作为桥梁构建起整篇文章的脉络，再攻克难题。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语篇攻略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5”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为大家介绍了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首尾句，断走向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的解题方法，接下来介绍的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跳读解题法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可以帮助同学们准确迅速地完成题目。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083945"/>
            <a:ext cx="10508615" cy="4231640"/>
          </a:xfrm>
          <a:prstGeom prst="rect">
            <a:avLst/>
          </a:prstGeom>
        </p:spPr>
        <p:txBody>
          <a:bodyPr wrap="square">
            <a:spAutoFit/>
          </a:bodyPr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跳读解题法一般可分为三步：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173355" indent="0" defTabSz="266700" eaLnBrk="0" fontAlgn="auto">
              <a:lnSpc>
                <a:spcPct val="88000"/>
              </a:lnSpc>
              <a:spcBef>
                <a:spcPts val="800"/>
              </a:spcBef>
              <a:spcAft>
                <a:spcPts val="0"/>
              </a:spcAft>
            </a:pPr>
            <a:r>
              <a:rPr lang="zh-CN" b="1">
                <a:solidFill>
                  <a:srgbClr val="000000"/>
                </a:solidFill>
                <a:latin typeface="+mn-ea"/>
                <a:cs typeface="+mn-ea"/>
              </a:rPr>
              <a:t>第一步、跳读解题，从易入手</a:t>
            </a:r>
            <a:endParaRPr lang="zh-CN" b="1">
              <a:solidFill>
                <a:srgbClr val="000000"/>
              </a:solidFill>
              <a:latin typeface="+mn-ea"/>
              <a:cs typeface="+mn-ea"/>
            </a:endParaRPr>
          </a:p>
          <a:p>
            <a:pPr indent="291465" defTabSz="266700" eaLnBrk="0" fontAlgn="auto"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分析历年真题试卷可知，完形填空的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15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或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20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处设空，总有一些是相对简单的，我们可以先从这些题目入手，暂时跳过那些难度较大或深层理解文章才能选对的题目。</a:t>
            </a:r>
            <a:endParaRPr 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91465" defTabSz="266700" eaLnBrk="0" fontAlgn="auto"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2023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年全国新课标</a:t>
            </a: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Ⅱ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卷中完形填空的前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题为例：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91465" defTabSz="266700" eaLnBrk="0" fontAlgn="auto"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 April last year, I saw a post on the PNP ( Pilots N Paws) website from a family in Topeka. "They had tomove to Virginia but they were on a very tight 1.________. They could not afford to pay for 2.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fotheir dog, Tiffy, and 3.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wanted to take her with them. 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91465" defTabSz="266700" eaLnBrk="0" fontAlgn="auto">
              <a:lnSpc>
                <a:spcPct val="138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just 4.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that I was planning another PNP flight with another pilot, Karen, who 5.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take Tiffy from Kansas City to Virginia, What I was to do was fly to Topeka to 6.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Tiffy.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3105" y="1165860"/>
            <a:ext cx="10765790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对于第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题，我们无法根据第一段的语境信息就判断出答案，此时我们可以暂时跳过，先完成后面把握较大的题目，明确文章脉络后，再回过头来补选答案。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第二步、确定答案，梳理文章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当我们从易入手，完成较为简单的题目后，就可以将这些选项还原至文章中。这些增加的线索就像桥梁，帮助我们连通文章的逻辑。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回到上面的例题，通过联系上下文可得出，作者接下来的一次飞行正好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第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题答案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可以去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第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题答案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这只小狗。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第三步、逐步攻克，解决疑难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带着对文章内容更深入的理解，之前遗留的难题便可迎刃而解。比如示例中的第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题，在我们获得更多信息之后就可以推断，作者和同事为一个家庭解决了小狗的运送问题，由此可知答案为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项。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7540" y="1649730"/>
            <a:ext cx="10765790" cy="3992245"/>
          </a:xfrm>
          <a:prstGeom prst="rect">
            <a:avLst/>
          </a:prstGeom>
        </p:spPr>
        <p:txBody>
          <a:bodyPr wrap="square">
            <a:spAutoFit/>
          </a:bodyPr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1.A.turn                            B.budget                         C.schedule                       D.connection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 A.food                          B.shelter                          C.medicine                      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D.transportation</a:t>
            </a:r>
            <a:endParaRPr lang="en-US" altLang="zh-CN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 A.desperately               B.temporarily                   C.secretly                          D.originally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4. A.appeared                   B.proved                           C.happened                     D.showed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5. A.waited                       B.offered                          C.hurried                          D.failed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6. A.see off                       B.look for                         C.hand over                      D.pick up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 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462915" indent="0" defTabSz="266700" eaLnBrk="0">
              <a:lnSpc>
                <a:spcPct val="91000"/>
              </a:lnSpc>
              <a:spcBef>
                <a:spcPts val="1300"/>
              </a:spcBef>
              <a:spcAft>
                <a:spcPts val="800"/>
              </a:spcAft>
            </a:pP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2960" y="1648460"/>
            <a:ext cx="318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595" y="2143760"/>
            <a:ext cx="318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2960" y="2639060"/>
            <a:ext cx="318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2960" y="3134360"/>
            <a:ext cx="4216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3595" y="3629660"/>
            <a:ext cx="318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595" y="4217035"/>
            <a:ext cx="318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5" grpId="1"/>
      <p:bldP spid="6" grpId="1"/>
      <p:bldP spid="7" grpId="1"/>
      <p:bldP spid="8" grpId="1"/>
      <p:bldP spid="9" grpId="1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10" y="1742"/>
              <a:ext cx="110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4715" y="1501775"/>
            <a:ext cx="10467975" cy="4741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fontAlgn="auto">
              <a:lnSpc>
                <a:spcPct val="120000"/>
              </a:lnSpc>
            </a:pPr>
            <a:r>
              <a:rPr lang="en-US" altLang="zh-CN">
                <a:cs typeface="+mn-lt"/>
              </a:rPr>
              <a:t>When I decided to buy a house in Europe ten years ago, I didn't think too long. I liked traveling in France, but when it came to picking my favorite spot to 1.________, </a:t>
            </a:r>
            <a:r>
              <a:rPr lang="en-US" altLang="zh-CN">
                <a:cs typeface="+mn-lt"/>
                <a:sym typeface="+mn-ea"/>
              </a:rPr>
              <a:t>Italy was the clear </a:t>
            </a:r>
            <a:r>
              <a:rPr lang="en-US" altLang="zh-CN">
                <a:cs typeface="+mn-lt"/>
              </a:rPr>
              <a:t>winner.</a:t>
            </a:r>
            <a:endParaRPr lang="en-US" altLang="zh-CN">
              <a:cs typeface="+mn-lt"/>
            </a:endParaRPr>
          </a:p>
          <a:p>
            <a:pPr indent="457200" fontAlgn="auto">
              <a:lnSpc>
                <a:spcPct val="120000"/>
              </a:lnSpc>
            </a:pPr>
            <a:r>
              <a:rPr lang="en-US" altLang="zh-CN">
                <a:cs typeface="+mn-lt"/>
              </a:rPr>
              <a:t>During my first visit to ltaly, I 2.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to ask for directions or order in a restaurant. But every time ltried to 3.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a sentence of Italian together, the locals smiled at me and 4.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my languageskills. That encouragement helped me to get through the language 5.</a:t>
            </a:r>
            <a:r>
              <a:rPr lang="en-US" altLang="zh-CN">
                <a:cs typeface="+mn-lt"/>
                <a:sym typeface="+mn-ea"/>
              </a:rPr>
              <a:t>________</a:t>
            </a:r>
            <a:r>
              <a:rPr lang="en-US" altLang="zh-CN">
                <a:cs typeface="+mn-lt"/>
              </a:rPr>
              <a:t>. After I made ltaly my permanenthome, I discovered how 6.</a:t>
            </a:r>
            <a:r>
              <a:rPr lang="en-US" altLang="zh-CN">
                <a:cs typeface="+mn-lt"/>
                <a:sym typeface="+mn-ea"/>
              </a:rPr>
              <a:t>________</a:t>
            </a:r>
            <a:r>
              <a:rPr lang="en-US" altLang="zh-CN">
                <a:cs typeface="+mn-lt"/>
              </a:rPr>
              <a:t>  ltalians are. Neighbors will bring me freshly made cheese and will come tomy door to 7.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me to close the window in my car when rain is coming. It's these small 8.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of kindness that make a new country feel like home.</a:t>
            </a:r>
            <a:endParaRPr lang="en-US" altLang="zh-CN">
              <a:cs typeface="+mn-lt"/>
            </a:endParaRPr>
          </a:p>
          <a:p>
            <a:pPr indent="457200" fontAlgn="auto">
              <a:lnSpc>
                <a:spcPct val="120000"/>
              </a:lnSpc>
            </a:pPr>
            <a:r>
              <a:rPr lang="en-US" altLang="zh-CN">
                <a:cs typeface="+mn-lt"/>
              </a:rPr>
              <a:t>As a foodie, the way to my heart is through my stomach, and nowhere fuels my 9.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quite like Italy.Each town has its own traditional 10.</a:t>
            </a:r>
            <a:r>
              <a:rPr lang="en-US" altLang="zh-CN">
                <a:cs typeface="+mn-lt"/>
                <a:sym typeface="+mn-ea"/>
              </a:rPr>
              <a:t>________</a:t>
            </a:r>
            <a:r>
              <a:rPr lang="en-US" altLang="zh-CN" b="1">
                <a:cs typeface="+mn-lt"/>
              </a:rPr>
              <a:t> </a:t>
            </a:r>
            <a:r>
              <a:rPr lang="en-US" altLang="zh-CN">
                <a:cs typeface="+mn-lt"/>
              </a:rPr>
              <a:t>and every family keeps a recipe passed from onegeneration to another. Families 11.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for big meals on Sundays, birthdays, and whatever other excusesthey can 12.</a:t>
            </a:r>
            <a:r>
              <a:rPr lang="en-US" altLang="zh-CN">
                <a:cs typeface="+mn-lt"/>
                <a:sym typeface="+mn-ea"/>
              </a:rPr>
              <a:t>________</a:t>
            </a:r>
            <a:r>
              <a:rPr lang="en-US" altLang="zh-CN">
                <a:cs typeface="+mn-lt"/>
              </a:rPr>
              <a:t>. These meals are always 13.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life by laughter and joy. Whatever 14.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in Italy might have, the problems are 15.</a:t>
            </a:r>
            <a:r>
              <a:rPr lang="en-US" altLang="zh-CN">
                <a:cs typeface="+mn-lt"/>
                <a:sym typeface="+mn-ea"/>
              </a:rPr>
              <a:t>________ </a:t>
            </a:r>
            <a:r>
              <a:rPr lang="en-US" altLang="zh-CN">
                <a:cs typeface="+mn-lt"/>
              </a:rPr>
              <a:t>once you sit down to a big meal with friends and family.</a:t>
            </a:r>
            <a:endParaRPr lang="en-US" altLang="zh-CN">
              <a:cs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4715" y="1349375"/>
            <a:ext cx="11057890" cy="51695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ea typeface="Times New Roman" panose="02020603050405020304"/>
              </a:rPr>
              <a:t>1. A.study 	 B.rent  	C.visit 	 	D.settle</a:t>
            </a:r>
            <a:endParaRPr lang="en-US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2. A.planned  		 B.struggled   	 C.refused   	  D.happened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3. A.string  	 	B.hang 	  	C.mix  	 	 D.match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4. A.improved  	  B.assessed  	  C.admired  	 D.praised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5. A.course 		 B.barrier 	  C.area  	 	D.test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6. A.open-minded 		B.strong-willed  		C.warm-hearted	 D.well-informed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7. A. remind 		B.allow  		C.persuade   	 D.order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8. A. tricks 	B.promises 		C.acts 		D.duties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9. A. ambition		B.success 		C.appetite			 D.growth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10. A. costume 		B.dish 		C.symbol 			D.tale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11. A. gather 		B.cheer 		C.leave 		D.wait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12. A. put up with 		B.stand up for 		C.come up with 		D.make up for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13. A. signaled 		B.confirmed 		C.represented 		D.accompanied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14. A. disadvantages 		B.meanings 		C.surprises 		D.opportunities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ea typeface="Times New Roman" panose="02020603050405020304"/>
              </a:rPr>
              <a:t>15. A. created 		B.forgotten 		C.understood 		D.identified</a:t>
            </a: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  <a:p>
            <a:pPr marL="0" indent="0" defTabSz="266700" eaLnBrk="0">
              <a:lnSpc>
                <a:spcPct val="80000"/>
              </a:lnSpc>
              <a:spcBef>
                <a:spcPct val="0"/>
              </a:spcBef>
              <a:spcAft>
                <a:spcPts val="800"/>
              </a:spcAft>
            </a:pPr>
            <a:endParaRPr lang="en-US" altLang="zh-CN">
              <a:solidFill>
                <a:srgbClr val="000000"/>
              </a:solidFill>
              <a:ea typeface="Times New Roman" panose="020206030504050203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20" y="1257300"/>
            <a:ext cx="360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220" y="2587625"/>
            <a:ext cx="360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220" y="1565910"/>
            <a:ext cx="318135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8330" y="3193415"/>
            <a:ext cx="318135" cy="3063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D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A</a:t>
            </a:r>
            <a:endParaRPr lang="en-US" altLang="zh-CN">
              <a:solidFill>
                <a:srgbClr val="FF0000"/>
              </a:solidFill>
            </a:endParaRPr>
          </a:p>
          <a:p>
            <a:pPr indent="0" fontAlgn="auto">
              <a:lnSpc>
                <a:spcPct val="120000"/>
              </a:lnSpc>
            </a:pPr>
            <a:r>
              <a:rPr lang="en-US" altLang="zh-CN">
                <a:solidFill>
                  <a:srgbClr val="FF0000"/>
                </a:solidFill>
              </a:rPr>
              <a:t>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7220" y="2894965"/>
            <a:ext cx="3600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9" grpId="1"/>
      <p:bldP spid="10" grpId="1"/>
      <p:bldP spid="4" grpId="0"/>
      <p:bldP spid="4" grpId="1"/>
      <p:bldP spid="8" grpId="0"/>
      <p:bldP spid="8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955" y="2038350"/>
            <a:ext cx="10687050" cy="31038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3863</Words>
  <Application>WPS 演示</Application>
  <PresentationFormat>宽屏</PresentationFormat>
  <Paragraphs>103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182</cp:revision>
  <dcterms:created xsi:type="dcterms:W3CDTF">2019-06-19T02:08:00Z</dcterms:created>
  <dcterms:modified xsi:type="dcterms:W3CDTF">2025-05-05T03:26:43Z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74DBDC8F4A424DFB9FCC4A0269B99176_13</vt:lpwstr>
  </property>
</Properties>
</file>