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1" r:id="rId7"/>
    <p:sldId id="271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4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语法填空之积累上分：高频词性转换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5350" y="2220595"/>
            <a:ext cx="10364470" cy="1337945"/>
          </a:xfrm>
          <a:prstGeom prst="rect">
            <a:avLst/>
          </a:prstGeom>
        </p:spPr>
        <p:txBody>
          <a:bodyPr wrap="square">
            <a:spAutoFit/>
          </a:bodyPr>
          <a:p>
            <a:pPr marL="50800" indent="279400" algn="just" defTabSz="266700" eaLnBrk="0" fontAlgn="auto">
              <a:lnSpc>
                <a:spcPct val="150000"/>
              </a:lnSpc>
              <a:spcBef>
                <a:spcPts val="12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在题目给出的提示词上加词缀，构成符合语篇语境要求的词是语法填空的必考考点之一。大家现在做这个题可能还不能保证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100%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的正确率，但这个考点并不难。大家多记常见的词缀，掌握它们的用法，就能多拿分。下面我们总结一下本单元重点单词中出现的词缀及其用法。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名词词缀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706880"/>
            <a:ext cx="1068197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本单元出现的常考的名词词缀有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-ness (fitness)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-ing (boxing)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-ship (championship)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-ation (determination)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-ure (failure)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-y (injury)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171575" y="2726690"/>
          <a:ext cx="9559290" cy="3424555"/>
        </p:xfrm>
        <a:graphic>
          <a:graphicData uri="http://schemas.openxmlformats.org/drawingml/2006/table">
            <a:tbl>
              <a:tblPr/>
              <a:tblGrid>
                <a:gridCol w="1118235"/>
                <a:gridCol w="4672330"/>
                <a:gridCol w="3768725"/>
              </a:tblGrid>
              <a:tr h="339090">
                <a:tc>
                  <a:txBody>
                    <a:bodyPr/>
                    <a:p>
                      <a:pPr marL="220345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缀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266190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含义及用法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015365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高频转换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</a:tr>
              <a:tr h="1033145">
                <a:tc>
                  <a:txBody>
                    <a:bodyPr/>
                    <a:p>
                      <a:pPr marL="177800" indent="0" algn="l" eaLnBrk="0">
                        <a:lnSpc>
                          <a:spcPct val="19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18440" indent="0" algn="l" eaLnBrk="0">
                        <a:lnSpc>
                          <a:spcPts val="735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-ness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0485" indent="-12700" algn="l" eaLnBrk="0">
                        <a:lnSpc>
                          <a:spcPct val="143000"/>
                        </a:lnSpc>
                        <a:spcBef>
                          <a:spcPts val="13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的性质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或状态、特点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)”,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用于将形容词转换为抽象名词。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3180" indent="0" algn="l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kind→kindness善良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3180" indent="0" algn="l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aware→awareness知道；意识 loud→loudness响度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9340">
                <a:tc>
                  <a:txBody>
                    <a:bodyPr/>
                    <a:p>
                      <a:pPr marL="177800" indent="0" algn="l" eaLnBrk="0">
                        <a:lnSpc>
                          <a:spcPct val="15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50825" indent="0" algn="l" eaLnBrk="0">
                        <a:lnSpc>
                          <a:spcPct val="89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-ing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1120" indent="0" algn="l" eaLnBrk="0">
                        <a:lnSpc>
                          <a:spcPct val="135000"/>
                        </a:lnSpc>
                        <a:spcBef>
                          <a:spcPts val="14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通常表示动作、动作的结果、事件等抽象概念，常用在动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词后构成名词。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1910" indent="0" algn="l" eaLnBrk="0" fontAlgn="auto">
                        <a:lnSpc>
                          <a:spcPct val="13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end→ending结尾；结局 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algn="l" eaLnBrk="0">
                        <a:lnSpc>
                          <a:spcPct val="137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mean→meaning意义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algn="l" eaLnBrk="0">
                        <a:lnSpc>
                          <a:spcPct val="88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shop→shopping购物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2980">
                <a:tc>
                  <a:txBody>
                    <a:bodyPr/>
                    <a:p>
                      <a:pPr marL="177800" indent="0" eaLnBrk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18440" indent="0" eaLnBrk="0">
                        <a:lnSpc>
                          <a:spcPct val="89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-ship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0485" indent="-12700" eaLnBrk="0">
                        <a:lnSpc>
                          <a:spcPct val="138000"/>
                        </a:lnSpc>
                        <a:spcBef>
                          <a:spcPts val="13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通常用于构成抽象名词，表示某种状态、性质、职位、技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能或资格等。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friend→friendship友谊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member→membership会员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relation→relationship关系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2"/>
            </p:custDataLst>
          </p:nvPr>
        </p:nvGraphicFramePr>
        <p:xfrm>
          <a:off x="1267460" y="1510030"/>
          <a:ext cx="9559290" cy="3424555"/>
        </p:xfrm>
        <a:graphic>
          <a:graphicData uri="http://schemas.openxmlformats.org/drawingml/2006/table">
            <a:tbl>
              <a:tblPr/>
              <a:tblGrid>
                <a:gridCol w="1118235"/>
                <a:gridCol w="4672330"/>
                <a:gridCol w="3768725"/>
              </a:tblGrid>
              <a:tr h="339090">
                <a:tc>
                  <a:txBody>
                    <a:bodyPr/>
                    <a:p>
                      <a:pPr marL="220345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缀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266190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含义及用法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015365" indent="0" algn="ctr" eaLnBrk="0">
                        <a:lnSpc>
                          <a:spcPct val="91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高频转换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</a:tr>
              <a:tr h="1033145">
                <a:tc>
                  <a:txBody>
                    <a:bodyPr/>
                    <a:p>
                      <a:pPr marL="177800" indent="0" eaLnBrk="0">
                        <a:lnSpc>
                          <a:spcPct val="165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193675" indent="0" eaLnBrk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-ation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70485" indent="-12700" eaLnBrk="0">
                        <a:lnSpc>
                          <a:spcPct val="147000"/>
                        </a:lnSpc>
                        <a:spcBef>
                          <a:spcPts val="13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表示动作、过程、状态或结果等含义，常用在动词后构成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名词。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educate→education教育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imagine→imagination想象力 graduate→graduation毕业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9340">
                <a:tc>
                  <a:txBody>
                    <a:bodyPr/>
                    <a:p>
                      <a:pPr marL="177800" indent="0" eaLnBrk="0">
                        <a:lnSpc>
                          <a:spcPct val="196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50825" indent="0" eaLnBrk="0">
                        <a:lnSpc>
                          <a:spcPts val="74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-ure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77800" indent="0" eaLnBrk="0">
                        <a:lnSpc>
                          <a:spcPct val="158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71120" indent="0" eaLnBrk="0">
                        <a:lnSpc>
                          <a:spcPct val="91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通常构成与动作、过程或结果等含义的名词。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depart→departure离开；出发 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fail→failure压力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close→closure关闭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2980">
                <a:tc>
                  <a:txBody>
                    <a:bodyPr/>
                    <a:p>
                      <a:pPr marL="177800" indent="0" eaLnBrk="0">
                        <a:lnSpc>
                          <a:spcPct val="19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314325" indent="0" eaLnBrk="0">
                        <a:lnSpc>
                          <a:spcPts val="71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-y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177800" indent="0" eaLnBrk="0">
                        <a:lnSpc>
                          <a:spcPct val="16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71120" indent="0" eaLnBrk="0">
                        <a:lnSpc>
                          <a:spcPct val="91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通常构成表示状态、性质、结果等含义的名词。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jealous→jealousy妒忌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difficult→difficulty困难 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191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honest→honesty诚实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形容词词缀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566400" cy="4508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本单元出现的常考的形容词词缀有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-ed (injured)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-ful (graceful)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-ive (positive)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894715" y="2106295"/>
          <a:ext cx="10323195" cy="3817620"/>
        </p:xfrm>
        <a:graphic>
          <a:graphicData uri="http://schemas.openxmlformats.org/drawingml/2006/table">
            <a:tbl>
              <a:tblPr/>
              <a:tblGrid>
                <a:gridCol w="1206500"/>
                <a:gridCol w="5040630"/>
                <a:gridCol w="4076065"/>
              </a:tblGrid>
              <a:tr h="404495">
                <a:tc>
                  <a:txBody>
                    <a:bodyPr/>
                    <a:p>
                      <a:pPr marL="220345" indent="0" algn="l" eaLnBrk="0">
                        <a:lnSpc>
                          <a:spcPct val="91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词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缀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278890" indent="0" algn="l" eaLnBrk="0">
                        <a:lnSpc>
                          <a:spcPct val="91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含义及用法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1021715" indent="0" algn="l" eaLnBrk="0">
                        <a:lnSpc>
                          <a:spcPct val="91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</a:rPr>
                        <a:t>高频转换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</a:tr>
              <a:tr h="1195070">
                <a:tc>
                  <a:txBody>
                    <a:bodyPr/>
                    <a:p>
                      <a:pPr marL="177800" indent="0" eaLnBrk="0">
                        <a:lnSpc>
                          <a:spcPct val="17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83845" indent="0" eaLnBrk="0">
                        <a:lnSpc>
                          <a:spcPct val="99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</a:rPr>
                        <a:t>-ed</a:t>
                      </a:r>
                      <a:endParaRPr lang="en-US" sz="1400" b="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3340" indent="44450" eaLnBrk="0">
                        <a:lnSpc>
                          <a:spcPct val="147000"/>
                        </a:lnSpc>
                        <a:spcBef>
                          <a:spcPts val="1300"/>
                        </a:spcBef>
                        <a:spcAft>
                          <a:spcPts val="80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的；以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为特征的</a:t>
                      </a: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”, 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多是已经形容词化的过去分词。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165" indent="0" eaLnBrk="0" fontAlgn="auto">
                        <a:lnSpc>
                          <a:spcPct val="15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excite→excited兴奋的</a:t>
                      </a:r>
                      <a:endParaRPr 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0165" indent="0" eaLnBrk="0" fontAlgn="auto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interest→interested感兴趣的 </a:t>
                      </a:r>
                      <a:endParaRPr 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0165" indent="0" eaLnBrk="0" fontAlgn="auto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shock→shocked震惊的</a:t>
                      </a:r>
                      <a:endParaRPr 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61085">
                <a:tc>
                  <a:txBody>
                    <a:bodyPr/>
                    <a:p>
                      <a:pPr marL="12700" indent="0" eaLnBrk="0">
                        <a:lnSpc>
                          <a:spcPct val="171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43840" indent="0" eaLnBrk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-ful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0800" indent="-31115" eaLnBrk="0">
                        <a:lnSpc>
                          <a:spcPct val="137000"/>
                        </a:lnSpc>
                        <a:spcBef>
                          <a:spcPts val="14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充满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的；有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性质的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”,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常用在名词后构成形容词。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wonder→wonderful精彩的 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harm→harmful有害的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care→careful小心的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56970">
                <a:tc>
                  <a:txBody>
                    <a:bodyPr/>
                    <a:p>
                      <a:pPr marL="12700" indent="0" eaLnBrk="0">
                        <a:lnSpc>
                          <a:spcPct val="188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 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  <a:p>
                      <a:pPr marL="269240" indent="0" eaLnBrk="0">
                        <a:lnSpc>
                          <a:spcPct val="115000"/>
                        </a:lnSpc>
                        <a:spcBef>
                          <a:spcPts val="20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</a:rPr>
                        <a:t>-ive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51435" indent="31750" eaLnBrk="0">
                        <a:lnSpc>
                          <a:spcPct val="137000"/>
                        </a:lnSpc>
                        <a:spcBef>
                          <a:spcPts val="1500"/>
                        </a:spcBef>
                        <a:spcAft>
                          <a:spcPts val="80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具有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性质的；有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倾向的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”, 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用于构成形容词。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7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create→creative创造性的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product→productive多产的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48260" indent="0" eaLnBrk="0" fontAlgn="auto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impress→impressive给人深刻印象的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31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507746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True friends are those who can share __________________ (happy) and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(sad) with you.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Under Qian's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(leader), China developed the Dongfeng missiles, followed by the first generation of Long March rockets.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Luckily, there are many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(help) techniques to control our emotions, such as meditation, yoga, and breathing exercises.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The writer describes education as a process of“perception, analysis and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(discover)”.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Most of the students may perform poorly under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(press).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The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(attract) competition appealed to over 500 contestants.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It is an independent, non-profit 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(organise) whose mission is to provide medical care to those affected by disasters or the lack of access to health care.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97195" y="162750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happiness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56650" y="1598295"/>
            <a:ext cx="11785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sadness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80055" y="199580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leadership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5895" y="283654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helpful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69425" y="363156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discovery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7510" y="449643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pressure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12620" y="4893310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attractive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38065" y="5309235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organisation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7" grpId="1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555" y="1619885"/>
            <a:ext cx="10564495" cy="3977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638*223"/>
  <p:tag name="TABLE_ENDDRAG_RECT" val="96*203*638*223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638*223"/>
  <p:tag name="TABLE_ENDDRAG_RECT" val="96*203*638*223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812*134"/>
  <p:tag name="TABLE_ENDDRAG_RECT" val="83*196*812*135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2089</Words>
  <Application>WPS 演示</Application>
  <PresentationFormat>宽屏</PresentationFormat>
  <Paragraphs>160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zhao wenjie</cp:lastModifiedBy>
  <cp:revision>183</cp:revision>
  <dcterms:created xsi:type="dcterms:W3CDTF">2019-06-19T02:08:00Z</dcterms:created>
  <dcterms:modified xsi:type="dcterms:W3CDTF">2025-05-06T09:35:20Z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3D8C98CB300141A29C1786DFE73D9C6B_13</vt:lpwstr>
  </property>
</Properties>
</file>