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65" r:id="rId7"/>
    <p:sldId id="278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42"/>
        <p:guide pos="383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9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8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</a:t>
            </a:r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29230" y="2868930"/>
            <a:ext cx="673354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句式突破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——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同级比较的用法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3775" y="3057525"/>
            <a:ext cx="10491470" cy="8521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5300" y="1086485"/>
            <a:ext cx="11200765" cy="5492750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1.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基本用法：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as+</a:t>
            </a:r>
            <a:r>
              <a:rPr lang="en-US" altLang="zh-CN" b="0" i="1">
                <a:solidFill>
                  <a:srgbClr val="404040"/>
                </a:solidFill>
                <a:latin typeface="+mn-ea"/>
                <a:cs typeface="+mn-ea"/>
              </a:rPr>
              <a:t>adj./adv.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(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原级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)+as…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表示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“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和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……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一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样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……”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His handwriting is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as neat as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mine.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他的笔迹和我的一样工整。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I can speak English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as fluently as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a native speaker.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我英语讲得和母语是英语的人一样流利。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2.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否定形式：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not as/so+</a:t>
            </a:r>
            <a:r>
              <a:rPr lang="en-US" altLang="zh-CN" b="0" i="1">
                <a:solidFill>
                  <a:srgbClr val="404040"/>
                </a:solidFill>
                <a:latin typeface="+mn-ea"/>
                <a:cs typeface="+mn-ea"/>
              </a:rPr>
              <a:t>adj./adv.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(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原级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)+as…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表示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“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前者不如后者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……”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I am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not as/so busy as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I used to be.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我没有过去那么忙了。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3.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若有修饰成分，如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twice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three times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half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a quarter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等，则其必须置于第一个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as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之前。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She isn't going to marry a man who is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twice as old as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she.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她不打算和一个比她年纪大一倍的人结婚。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New drivers have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three times as many accidents as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experienced drivers.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新驾驶员出的事故是有经验的驾驶员的三倍。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4.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当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as…as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中间有名词时，其结构为：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as+</a:t>
            </a:r>
            <a:r>
              <a:rPr lang="en-US" altLang="zh-CN" b="0" i="1">
                <a:solidFill>
                  <a:srgbClr val="404040"/>
                </a:solidFill>
                <a:latin typeface="+mn-ea"/>
                <a:cs typeface="+mn-ea"/>
              </a:rPr>
              <a:t>adj.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(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原级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)(+a/an)+n.+as…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We have produced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as many cars as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we did last year.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我们生产的汽车和去年一样多。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The mobile phone is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as useful a tool as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the computer.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手机是和电脑一样有用的工具。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718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894715" y="1529715"/>
            <a:ext cx="10385425" cy="3415030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根据汉语意思完成句子。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1.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他篮球打得和我一样好。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He plays basketball _____________________________. 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2.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他的建议不如我的有价值。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His suggestion is not </a:t>
            </a:r>
            <a:r>
              <a:rPr lang="en-US" altLang="zh-CN">
                <a:latin typeface="+mn-ea"/>
                <a:sym typeface="+mn-ea"/>
              </a:rPr>
              <a:t>_____________________________.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3.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这本书和我上周读的那本一样有趣。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This is </a:t>
            </a:r>
            <a:r>
              <a:rPr lang="en-US" altLang="zh-CN">
                <a:latin typeface="+mn-ea"/>
                <a:sym typeface="+mn-ea"/>
              </a:rPr>
              <a:t>_____________________________</a:t>
            </a:r>
            <a:r>
              <a:rPr lang="en-US" altLang="zh-CN">
                <a:latin typeface="+mn-ea"/>
                <a:sym typeface="+mn-ea"/>
              </a:rPr>
              <a:t>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I read last week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48380" y="2379345"/>
            <a:ext cx="17494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as well as me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61690" y="3246120"/>
            <a:ext cx="29070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as/so valuable as mine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53565" y="4069715"/>
            <a:ext cx="43065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as interesting a book as the one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11" grpId="0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715" y="1765935"/>
            <a:ext cx="10579735" cy="38055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COMMONDATA" val="eyJoZGlkIjoiMDkxZjZiMGUxZjVhNWRlODlmODBiNjlkN2UzMjcxZDE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992</Words>
  <Application>WPS 演示</Application>
  <PresentationFormat>宽屏</PresentationFormat>
  <Paragraphs>46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184</cp:revision>
  <dcterms:created xsi:type="dcterms:W3CDTF">2019-06-19T02:08:00Z</dcterms:created>
  <dcterms:modified xsi:type="dcterms:W3CDTF">2025-05-12T13:43:23Z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BBEB2B995A5B468C8E538DDDD79ECDFB_13</vt:lpwstr>
  </property>
</Properties>
</file>