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271" r:id="rId7"/>
    <p:sldId id="291" r:id="rId8"/>
    <p:sldId id="265" r:id="rId9"/>
    <p:sldId id="292" r:id="rId10"/>
    <p:sldId id="293" r:id="rId11"/>
    <p:sldId id="295" r:id="rId12"/>
    <p:sldId id="278" r:id="rId13"/>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2" userDrawn="1">
          <p15:clr>
            <a:srgbClr val="A4A3A4"/>
          </p15:clr>
        </p15:guide>
        <p15:guide id="2" pos="383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72"/>
        <p:guide pos="383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7" Type="http://schemas.openxmlformats.org/officeDocument/2006/relationships/tags" Target="tags/tag74.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3.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4246245"/>
          </a:xfrm>
          <a:prstGeom prst="rect">
            <a:avLst/>
          </a:prstGeom>
        </p:spPr>
        <p:txBody>
          <a:bodyPr wrap="square">
            <a:spAutoFit/>
          </a:bodyPr>
          <a:p>
            <a:pPr indent="0" algn="l" defTabSz="266700" eaLnBrk="0" fontAlgn="base">
              <a:lnSpc>
                <a:spcPct val="150000"/>
              </a:lnSpc>
              <a:spcBef>
                <a:spcPct val="0"/>
              </a:spcBef>
              <a:spcAft>
                <a:spcPct val="0"/>
              </a:spcAft>
            </a:pPr>
            <a:r>
              <a:rPr lang="zh-CN" altLang="en-US">
                <a:solidFill>
                  <a:schemeClr val="tx1"/>
                </a:solidFill>
                <a:latin typeface="+mn-ea"/>
              </a:rPr>
              <a:t>四、连句成篇</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Dear Leslie,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 </a:t>
            </a:r>
            <a:r>
              <a:rPr lang="en-US" altLang="zh-CN">
                <a:solidFill>
                  <a:srgbClr val="00A0AF"/>
                </a:solidFill>
                <a:latin typeface="+mn-ea"/>
              </a:rPr>
              <a:t>am delighted to</a:t>
            </a:r>
            <a:r>
              <a:rPr lang="en-US" altLang="zh-CN">
                <a:solidFill>
                  <a:schemeClr val="tx1"/>
                </a:solidFill>
                <a:latin typeface="+mn-ea"/>
              </a:rPr>
              <a:t> know you are interested in Tang poems. Now I'm writing to tell you the plan for the next class.</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 think it will be great fun to learn the poems written in the Tang Dynasty with you. We are to meet on Sunday morning in the People's Park. Besides, it is important that you should go to the library to borrow a history book and learn the history of the Tang Dynasty in advance.</a:t>
            </a:r>
            <a:endParaRPr lang="en-US" altLang="zh-CN">
              <a:solidFill>
                <a:schemeClr val="tx1"/>
              </a:solidFill>
              <a:latin typeface="+mn-ea"/>
            </a:endParaRPr>
          </a:p>
          <a:p>
            <a:pPr indent="457200" algn="l" defTabSz="266700" eaLnBrk="0" fontAlgn="base">
              <a:lnSpc>
                <a:spcPct val="150000"/>
              </a:lnSpc>
              <a:spcBef>
                <a:spcPct val="0"/>
              </a:spcBef>
              <a:spcAft>
                <a:spcPct val="0"/>
              </a:spcAft>
            </a:pPr>
            <a:r>
              <a:rPr lang="en-US" altLang="zh-CN">
                <a:solidFill>
                  <a:schemeClr val="tx1"/>
                </a:solidFill>
                <a:latin typeface="+mn-ea"/>
              </a:rPr>
              <a:t>If you have questions, please let me know. </a:t>
            </a:r>
            <a:r>
              <a:rPr lang="en-US" altLang="zh-CN">
                <a:solidFill>
                  <a:srgbClr val="00A0AF"/>
                </a:solidFill>
                <a:latin typeface="+mn-ea"/>
              </a:rPr>
              <a:t>Looking forward to your early reply.</a:t>
            </a:r>
            <a:endParaRPr lang="en-US" altLang="zh-CN">
              <a:solidFill>
                <a:schemeClr val="tx1"/>
              </a:solidFill>
              <a:latin typeface="+mn-ea"/>
            </a:endParaRPr>
          </a:p>
          <a:p>
            <a:pPr indent="0" algn="r" defTabSz="266700" eaLnBrk="0" fontAlgn="base">
              <a:lnSpc>
                <a:spcPct val="150000"/>
              </a:lnSpc>
              <a:spcBef>
                <a:spcPct val="0"/>
              </a:spcBef>
              <a:spcAft>
                <a:spcPct val="0"/>
              </a:spcAft>
            </a:pPr>
            <a:r>
              <a:rPr lang="en-US" altLang="zh-CN">
                <a:solidFill>
                  <a:schemeClr val="tx1"/>
                </a:solidFill>
                <a:latin typeface="+mn-ea"/>
              </a:rPr>
              <a:t>Yours,</a:t>
            </a:r>
            <a:endParaRPr lang="en-US" altLang="zh-CN">
              <a:solidFill>
                <a:schemeClr val="tx1"/>
              </a:solidFill>
              <a:latin typeface="+mn-ea"/>
            </a:endParaRPr>
          </a:p>
          <a:p>
            <a:pPr indent="0" algn="r" defTabSz="266700" eaLnBrk="0" fontAlgn="base">
              <a:lnSpc>
                <a:spcPct val="150000"/>
              </a:lnSpc>
              <a:spcBef>
                <a:spcPct val="0"/>
              </a:spcBef>
              <a:spcAft>
                <a:spcPct val="0"/>
              </a:spcAft>
            </a:pPr>
            <a:r>
              <a:rPr lang="en-US" altLang="zh-CN">
                <a:solidFill>
                  <a:schemeClr val="tx1"/>
                </a:solidFill>
                <a:latin typeface="+mn-ea"/>
              </a:rPr>
              <a:t>Li Hua</a:t>
            </a: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6" name="图片 5"/>
          <p:cNvPicPr>
            <a:picLocks noChangeAspect="1"/>
          </p:cNvPicPr>
          <p:nvPr/>
        </p:nvPicPr>
        <p:blipFill>
          <a:blip r:embed="rId2"/>
          <a:stretch>
            <a:fillRect/>
          </a:stretch>
        </p:blipFill>
        <p:spPr>
          <a:xfrm>
            <a:off x="711200" y="2199005"/>
            <a:ext cx="10936605" cy="298513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小作文之有来有回：如何写邮件</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4" name="文本框 3"/>
          <p:cNvSpPr txBox="1"/>
          <p:nvPr/>
        </p:nvSpPr>
        <p:spPr>
          <a:xfrm>
            <a:off x="894715" y="2459990"/>
            <a:ext cx="10508615" cy="922020"/>
          </a:xfrm>
          <a:prstGeom prst="rect">
            <a:avLst/>
          </a:prstGeom>
        </p:spPr>
        <p:txBody>
          <a:bodyPr wrap="square">
            <a:spAutoFit/>
          </a:bodyPr>
          <a:p>
            <a:pPr indent="457200" defTabSz="266700" fontAlgn="auto">
              <a:lnSpc>
                <a:spcPct val="150000"/>
              </a:lnSpc>
              <a:spcBef>
                <a:spcPct val="0"/>
              </a:spcBef>
              <a:spcAft>
                <a:spcPct val="0"/>
              </a:spcAft>
            </a:pPr>
            <a:r>
              <a:rPr lang="zh-CN" altLang="en-US">
                <a:solidFill>
                  <a:srgbClr val="000000"/>
                </a:solidFill>
                <a:latin typeface="+mn-ea"/>
                <a:cs typeface="+mn-ea"/>
              </a:rPr>
              <a:t>邮件是一种常见的英语写作文体。</a:t>
            </a:r>
            <a:r>
              <a:rPr lang="en-US" altLang="zh-CN">
                <a:solidFill>
                  <a:srgbClr val="000000"/>
                </a:solidFill>
                <a:latin typeface="+mn-ea"/>
                <a:cs typeface="+mn-ea"/>
              </a:rPr>
              <a:t>2023</a:t>
            </a:r>
            <a:r>
              <a:rPr lang="zh-CN" altLang="en-US">
                <a:solidFill>
                  <a:srgbClr val="000000"/>
                </a:solidFill>
                <a:latin typeface="+mn-ea"/>
                <a:cs typeface="+mn-ea"/>
              </a:rPr>
              <a:t>年全国新课标</a:t>
            </a:r>
            <a:r>
              <a:rPr lang="en-US" altLang="en-US">
                <a:solidFill>
                  <a:srgbClr val="000000"/>
                </a:solidFill>
                <a:latin typeface="+mn-ea"/>
                <a:cs typeface="+mn-ea"/>
              </a:rPr>
              <a:t>Ⅰ</a:t>
            </a:r>
            <a:r>
              <a:rPr lang="zh-CN" altLang="en-US">
                <a:solidFill>
                  <a:srgbClr val="000000"/>
                </a:solidFill>
                <a:latin typeface="+mn-ea"/>
                <a:cs typeface="+mn-ea"/>
              </a:rPr>
              <a:t>卷中曾经考过给外教写一封邮件。写邮件时要注意措辞礼貌、内容简明、目的明确。</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788670" y="122555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401445" y="1196340"/>
            <a:ext cx="4118610" cy="460375"/>
          </a:xfrm>
          <a:prstGeom prst="rect">
            <a:avLst/>
          </a:prstGeom>
          <a:noFill/>
        </p:spPr>
        <p:txBody>
          <a:bodyPr wrap="square" rtlCol="0">
            <a:spAutoFit/>
          </a:bodyPr>
          <a:p>
            <a:r>
              <a:rPr lang="zh-CN" altLang="en-US" sz="2400" b="1"/>
              <a:t>审题定调</a:t>
            </a:r>
            <a:endParaRPr lang="zh-CN" altLang="en-US" sz="2400" b="1"/>
          </a:p>
        </p:txBody>
      </p:sp>
      <p:sp>
        <p:nvSpPr>
          <p:cNvPr id="4" name="文本框 3"/>
          <p:cNvSpPr txBox="1"/>
          <p:nvPr/>
        </p:nvSpPr>
        <p:spPr>
          <a:xfrm>
            <a:off x="712470" y="1707515"/>
            <a:ext cx="11035665" cy="1337945"/>
          </a:xfrm>
          <a:prstGeom prst="rect">
            <a:avLst/>
          </a:prstGeom>
        </p:spPr>
        <p:txBody>
          <a:bodyPr wrap="square">
            <a:spAutoFit/>
          </a:bodyPr>
          <a:p>
            <a:pPr indent="457200" fontAlgn="auto">
              <a:lnSpc>
                <a:spcPct val="150000"/>
              </a:lnSpc>
            </a:pPr>
            <a:r>
              <a:rPr lang="zh-CN" altLang="en-US" b="0" i="0">
                <a:solidFill>
                  <a:srgbClr val="404040"/>
                </a:solidFill>
                <a:latin typeface="+mn-ea"/>
                <a:cs typeface="+mn-ea"/>
              </a:rPr>
              <a:t>体裁：应用文</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人称：以第一、二人称为主</a:t>
            </a:r>
            <a:endParaRPr lang="zh-CN" altLang="en-US"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时态：以一般现在时为主</a:t>
            </a:r>
            <a:endParaRPr lang="zh-CN" altLang="en-US" b="0" i="0">
              <a:solidFill>
                <a:srgbClr val="404040"/>
              </a:solidFill>
              <a:latin typeface="+mn-ea"/>
              <a:cs typeface="+mn-ea"/>
            </a:endParaRPr>
          </a:p>
        </p:txBody>
      </p:sp>
      <p:grpSp>
        <p:nvGrpSpPr>
          <p:cNvPr id="5" name="组合 4"/>
          <p:cNvGrpSpPr/>
          <p:nvPr/>
        </p:nvGrpSpPr>
        <p:grpSpPr>
          <a:xfrm>
            <a:off x="734060" y="3160395"/>
            <a:ext cx="431165" cy="431165"/>
            <a:chOff x="1393" y="1839"/>
            <a:chExt cx="679" cy="679"/>
          </a:xfrm>
        </p:grpSpPr>
        <p:sp>
          <p:nvSpPr>
            <p:cNvPr id="7" name="椭圆 6"/>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9" name="文本框 8"/>
          <p:cNvSpPr txBox="1"/>
          <p:nvPr/>
        </p:nvSpPr>
        <p:spPr>
          <a:xfrm>
            <a:off x="1346835" y="3131185"/>
            <a:ext cx="4118610" cy="460375"/>
          </a:xfrm>
          <a:prstGeom prst="rect">
            <a:avLst/>
          </a:prstGeom>
          <a:noFill/>
        </p:spPr>
        <p:txBody>
          <a:bodyPr wrap="square" rtlCol="0">
            <a:spAutoFit/>
          </a:bodyPr>
          <a:p>
            <a:r>
              <a:rPr lang="zh-CN" altLang="en-US" sz="2400" b="1"/>
              <a:t>谋篇布局</a:t>
            </a:r>
            <a:endParaRPr lang="zh-CN" altLang="en-US" sz="2400" b="1"/>
          </a:p>
        </p:txBody>
      </p:sp>
      <p:sp>
        <p:nvSpPr>
          <p:cNvPr id="13" name="文本框 12"/>
          <p:cNvSpPr txBox="1"/>
          <p:nvPr/>
        </p:nvSpPr>
        <p:spPr>
          <a:xfrm>
            <a:off x="1219835" y="3629660"/>
            <a:ext cx="5080000" cy="1753235"/>
          </a:xfrm>
          <a:prstGeom prst="rect">
            <a:avLst/>
          </a:prstGeom>
        </p:spPr>
        <p:txBody>
          <a:bodyPr>
            <a:spAutoFit/>
          </a:bodyPr>
          <a:p>
            <a:pPr marL="0" indent="0" defTabSz="266700">
              <a:lnSpc>
                <a:spcPct val="150000"/>
              </a:lnSpc>
              <a:spcBef>
                <a:spcPct val="0"/>
              </a:spcBef>
              <a:spcAft>
                <a:spcPct val="0"/>
              </a:spcAft>
            </a:pPr>
            <a:r>
              <a:rPr lang="zh-CN" altLang="en-US">
                <a:solidFill>
                  <a:srgbClr val="000000"/>
                </a:solidFill>
                <a:latin typeface="+mn-ea"/>
                <a:cs typeface="+mn-ea"/>
              </a:rPr>
              <a:t>文章结构分为三部分：</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第一部分</a:t>
            </a:r>
            <a:r>
              <a:rPr lang="en-US" altLang="zh-CN">
                <a:solidFill>
                  <a:srgbClr val="000000"/>
                </a:solidFill>
                <a:latin typeface="+mn-ea"/>
                <a:cs typeface="+mn-ea"/>
              </a:rPr>
              <a:t>——</a:t>
            </a:r>
            <a:r>
              <a:rPr lang="zh-CN" altLang="en-US">
                <a:solidFill>
                  <a:srgbClr val="000000"/>
                </a:solidFill>
                <a:latin typeface="+mn-ea"/>
                <a:cs typeface="+mn-ea"/>
              </a:rPr>
              <a:t>表明写信目的。</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第二部分</a:t>
            </a:r>
            <a:r>
              <a:rPr lang="en-US" altLang="zh-CN">
                <a:solidFill>
                  <a:srgbClr val="000000"/>
                </a:solidFill>
                <a:latin typeface="+mn-ea"/>
                <a:cs typeface="+mn-ea"/>
              </a:rPr>
              <a:t>——</a:t>
            </a:r>
            <a:r>
              <a:rPr lang="zh-CN" altLang="en-US">
                <a:solidFill>
                  <a:srgbClr val="000000"/>
                </a:solidFill>
                <a:latin typeface="+mn-ea"/>
                <a:cs typeface="+mn-ea"/>
              </a:rPr>
              <a:t>提供具体信息。</a:t>
            </a:r>
            <a:endParaRPr lang="zh-CN" altLang="en-US">
              <a:solidFill>
                <a:srgbClr val="000000"/>
              </a:solidFill>
              <a:latin typeface="+mn-ea"/>
              <a:cs typeface="+mn-ea"/>
            </a:endParaRPr>
          </a:p>
          <a:p>
            <a:pPr marL="0" indent="0" defTabSz="266700">
              <a:lnSpc>
                <a:spcPct val="150000"/>
              </a:lnSpc>
              <a:spcBef>
                <a:spcPct val="0"/>
              </a:spcBef>
              <a:spcAft>
                <a:spcPct val="0"/>
              </a:spcAft>
            </a:pPr>
            <a:r>
              <a:rPr lang="zh-CN" altLang="en-US">
                <a:solidFill>
                  <a:srgbClr val="000000"/>
                </a:solidFill>
                <a:latin typeface="+mn-ea"/>
                <a:cs typeface="+mn-ea"/>
              </a:rPr>
              <a:t>第三部分</a:t>
            </a:r>
            <a:r>
              <a:rPr lang="en-US" altLang="zh-CN">
                <a:solidFill>
                  <a:srgbClr val="000000"/>
                </a:solidFill>
                <a:latin typeface="+mn-ea"/>
                <a:cs typeface="+mn-ea"/>
              </a:rPr>
              <a:t>——</a:t>
            </a:r>
            <a:r>
              <a:rPr lang="zh-CN" altLang="en-US">
                <a:solidFill>
                  <a:srgbClr val="000000"/>
                </a:solidFill>
                <a:latin typeface="+mn-ea"/>
                <a:cs typeface="+mn-ea"/>
              </a:rPr>
              <a:t>期待回复。</a:t>
            </a:r>
            <a:endParaRPr lang="zh-CN" altLang="en-US">
              <a:solidFill>
                <a:srgbClr val="00000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三</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词句升级</a:t>
            </a:r>
            <a:endParaRPr lang="zh-CN" altLang="en-US" sz="2400" b="1"/>
          </a:p>
        </p:txBody>
      </p:sp>
      <p:sp>
        <p:nvSpPr>
          <p:cNvPr id="13" name="文本框 12"/>
          <p:cNvSpPr txBox="1"/>
          <p:nvPr/>
        </p:nvSpPr>
        <p:spPr>
          <a:xfrm>
            <a:off x="884555" y="1655445"/>
            <a:ext cx="10781665" cy="4227195"/>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1.I am writing this letter for the purpose of giving you some suggestions.</a:t>
            </a:r>
            <a:r>
              <a:rPr lang="zh-CN" altLang="en-US">
                <a:solidFill>
                  <a:srgbClr val="000000"/>
                </a:solidFill>
                <a:latin typeface="+mn-ea"/>
                <a:cs typeface="+mn-ea"/>
              </a:rPr>
              <a:t>（给出建议）</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2.I am writing to enquire about the application process for your internship programme.</a:t>
            </a:r>
            <a:r>
              <a:rPr lang="zh-CN" altLang="en-US">
                <a:solidFill>
                  <a:srgbClr val="000000"/>
                </a:solidFill>
                <a:latin typeface="+mn-ea"/>
                <a:cs typeface="+mn-ea"/>
              </a:rPr>
              <a:t>（询问信息）</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3.I am very glad to have received the letter you sent me two weeks ago. So I write this letter to… </a:t>
            </a:r>
            <a:r>
              <a:rPr lang="zh-CN" altLang="en-US">
                <a:solidFill>
                  <a:srgbClr val="000000"/>
                </a:solidFill>
                <a:latin typeface="+mn-ea"/>
                <a:cs typeface="+mn-ea"/>
              </a:rPr>
              <a:t>（写回信）</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4.How are you getting along with…?</a:t>
            </a:r>
            <a:r>
              <a:rPr lang="zh-CN" altLang="en-US">
                <a:solidFill>
                  <a:srgbClr val="000000"/>
                </a:solidFill>
                <a:latin typeface="+mn-ea"/>
                <a:cs typeface="+mn-ea"/>
              </a:rPr>
              <a:t>（询问近况）</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5.Thank you for your time and assistance. I look forward to hearing from you soon./I appreciate your help and hope to receive your response soon.</a:t>
            </a:r>
            <a:r>
              <a:rPr lang="zh-CN" altLang="en-US">
                <a:solidFill>
                  <a:srgbClr val="000000"/>
                </a:solidFill>
                <a:latin typeface="+mn-ea"/>
                <a:cs typeface="+mn-ea"/>
              </a:rPr>
              <a:t>（表达感谢，期待回复）</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6.With you on the team, we have every hope of beating them. Let's try hard together!</a:t>
            </a:r>
            <a:r>
              <a:rPr lang="zh-CN" altLang="en-US">
                <a:solidFill>
                  <a:srgbClr val="000000"/>
                </a:solidFill>
                <a:latin typeface="+mn-ea"/>
                <a:cs typeface="+mn-ea"/>
              </a:rPr>
              <a:t>（表达鼓励）</a:t>
            </a:r>
            <a:endParaRPr lang="zh-CN" altLang="en-US">
              <a:solidFill>
                <a:srgbClr val="000000"/>
              </a:solidFill>
              <a:latin typeface="+mn-ea"/>
              <a:cs typeface="+mn-ea"/>
            </a:endParaRPr>
          </a:p>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7.You can ask me whenever you have questions.</a:t>
            </a:r>
            <a:r>
              <a:rPr lang="zh-CN" altLang="en-US">
                <a:solidFill>
                  <a:srgbClr val="000000"/>
                </a:solidFill>
                <a:latin typeface="+mn-ea"/>
                <a:cs typeface="+mn-ea"/>
              </a:rPr>
              <a:t>（提供帮助）</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四</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连句成篇</a:t>
            </a:r>
            <a:endParaRPr lang="zh-CN" altLang="en-US" sz="2400" b="1"/>
          </a:p>
        </p:txBody>
      </p:sp>
      <p:sp>
        <p:nvSpPr>
          <p:cNvPr id="13" name="文本框 12"/>
          <p:cNvSpPr txBox="1"/>
          <p:nvPr/>
        </p:nvSpPr>
        <p:spPr>
          <a:xfrm>
            <a:off x="1123950" y="1774190"/>
            <a:ext cx="10815320" cy="450850"/>
          </a:xfrm>
          <a:prstGeom prst="rect">
            <a:avLst/>
          </a:prstGeom>
        </p:spPr>
        <p:txBody>
          <a:bodyPr wrap="square">
            <a:spAutoFit/>
          </a:bodyPr>
          <a:p>
            <a:pPr marL="33655" indent="0" algn="l" defTabSz="266700" eaLnBrk="0" fontAlgn="base">
              <a:lnSpc>
                <a:spcPct val="130000"/>
              </a:lnSpc>
              <a:spcBef>
                <a:spcPts val="700"/>
              </a:spcBef>
              <a:spcAft>
                <a:spcPct val="0"/>
              </a:spcAft>
            </a:pPr>
            <a:r>
              <a:rPr lang="en-US" altLang="zh-CN">
                <a:solidFill>
                  <a:srgbClr val="000000"/>
                </a:solidFill>
                <a:latin typeface="+mn-ea"/>
                <a:cs typeface="+mn-ea"/>
              </a:rPr>
              <a:t>    </a:t>
            </a:r>
            <a:r>
              <a:rPr lang="zh-CN" altLang="en-US">
                <a:solidFill>
                  <a:srgbClr val="000000"/>
                </a:solidFill>
                <a:latin typeface="+mn-ea"/>
                <a:cs typeface="+mn-ea"/>
              </a:rPr>
              <a:t>根据上面提供的思路和亮点表达，梳理文章思路，丰富情节内容，完成写作。</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37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3" name="文本框 12"/>
          <p:cNvSpPr txBox="1"/>
          <p:nvPr/>
        </p:nvSpPr>
        <p:spPr>
          <a:xfrm>
            <a:off x="894715" y="1483995"/>
            <a:ext cx="10739755" cy="5077460"/>
          </a:xfrm>
          <a:prstGeom prst="rect">
            <a:avLst/>
          </a:prstGeom>
        </p:spPr>
        <p:txBody>
          <a:bodyPr wrap="square">
            <a:spAutoFit/>
          </a:bodyPr>
          <a:p>
            <a:pPr indent="0" algn="l" defTabSz="266700" eaLnBrk="0" fontAlgn="base">
              <a:lnSpc>
                <a:spcPct val="150000"/>
              </a:lnSpc>
              <a:spcBef>
                <a:spcPct val="0"/>
              </a:spcBef>
              <a:spcAft>
                <a:spcPct val="0"/>
              </a:spcAft>
            </a:pPr>
            <a:r>
              <a:rPr lang="en-US" altLang="zh-CN">
                <a:solidFill>
                  <a:schemeClr val="tx1"/>
                </a:solidFill>
                <a:latin typeface="+mn-ea"/>
              </a:rPr>
              <a:t>      </a:t>
            </a:r>
            <a:r>
              <a:rPr lang="zh-CN" altLang="en-US">
                <a:solidFill>
                  <a:schemeClr val="tx1"/>
                </a:solidFill>
                <a:latin typeface="+mn-ea"/>
              </a:rPr>
              <a:t>假定你是李华，正在教你的英国朋友</a:t>
            </a:r>
            <a:r>
              <a:rPr lang="en-US" altLang="zh-CN">
                <a:solidFill>
                  <a:schemeClr val="tx1"/>
                </a:solidFill>
                <a:latin typeface="+mn-ea"/>
              </a:rPr>
              <a:t>Leslie</a:t>
            </a:r>
            <a:r>
              <a:rPr lang="zh-CN" altLang="en-US">
                <a:solidFill>
                  <a:schemeClr val="tx1"/>
                </a:solidFill>
                <a:latin typeface="+mn-ea"/>
              </a:rPr>
              <a:t>学习汉语。请你写封邮件告知他下次上课的计划。内容包括：</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时间和地点；</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内容：学习唐诗；</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3.</a:t>
            </a:r>
            <a:r>
              <a:rPr lang="zh-CN" altLang="en-US">
                <a:solidFill>
                  <a:schemeClr val="tx1"/>
                </a:solidFill>
                <a:latin typeface="+mn-ea"/>
              </a:rPr>
              <a:t>课前准备：简要了解唐朝的历史。</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注意：</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1.</a:t>
            </a:r>
            <a:r>
              <a:rPr lang="zh-CN" altLang="en-US">
                <a:solidFill>
                  <a:schemeClr val="tx1"/>
                </a:solidFill>
                <a:latin typeface="+mn-ea"/>
              </a:rPr>
              <a:t>写作词数应为</a:t>
            </a:r>
            <a:r>
              <a:rPr lang="en-US" altLang="zh-CN">
                <a:solidFill>
                  <a:schemeClr val="tx1"/>
                </a:solidFill>
                <a:latin typeface="+mn-ea"/>
              </a:rPr>
              <a:t>80</a:t>
            </a:r>
            <a:r>
              <a:rPr lang="zh-CN" altLang="en-US">
                <a:solidFill>
                  <a:schemeClr val="tx1"/>
                </a:solidFill>
                <a:latin typeface="+mn-ea"/>
              </a:rPr>
              <a:t>个左右；</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2.</a:t>
            </a:r>
            <a:r>
              <a:rPr lang="zh-CN" altLang="en-US">
                <a:solidFill>
                  <a:schemeClr val="tx1"/>
                </a:solidFill>
                <a:latin typeface="+mn-ea"/>
              </a:rPr>
              <a:t>可以适当增加细节，以使行文连贯。</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a:t>
            </a:r>
            <a:endParaRPr lang="en-US" altLang="zh-CN">
              <a:solidFill>
                <a:schemeClr val="tx1"/>
              </a:solidFill>
              <a:latin typeface="+mn-ea"/>
            </a:endParaRPr>
          </a:p>
          <a:p>
            <a:pPr indent="0" algn="l" defTabSz="266700" eaLnBrk="0" fontAlgn="base">
              <a:lnSpc>
                <a:spcPct val="150000"/>
              </a:lnSpc>
              <a:spcBef>
                <a:spcPct val="0"/>
              </a:spcBef>
              <a:spcAft>
                <a:spcPct val="0"/>
              </a:spcAft>
            </a:pPr>
            <a:r>
              <a:rPr lang="en-US" altLang="zh-CN">
                <a:latin typeface="+mn-ea"/>
                <a:sym typeface="+mn-ea"/>
              </a:rPr>
              <a:t>——————————————————————————————————————————</a:t>
            </a:r>
            <a:r>
              <a:rPr lang="en-US" altLang="zh-CN">
                <a:solidFill>
                  <a:schemeClr val="tx1"/>
                </a:solidFill>
                <a:latin typeface="+mn-ea"/>
              </a:rPr>
              <a:t>                                                                                                                                                                     </a:t>
            </a:r>
            <a:r>
              <a:rPr lang="en-US" altLang="zh-CN">
                <a:latin typeface="+mn-ea"/>
                <a:sym typeface="+mn-ea"/>
              </a:rPr>
              <a:t>——————————————————————————————————————————</a:t>
            </a:r>
            <a:endParaRPr lang="en-US" altLang="en-US">
              <a:solidFill>
                <a:schemeClr val="tx1"/>
              </a:solidFill>
              <a:latin typeface="+mn-ea"/>
            </a:endParaRPr>
          </a:p>
          <a:p>
            <a:pPr indent="0" algn="r" defTabSz="266700" eaLnBrk="0" fontAlgn="base">
              <a:lnSpc>
                <a:spcPct val="150000"/>
              </a:lnSpc>
              <a:spcBef>
                <a:spcPct val="0"/>
              </a:spcBef>
              <a:spcAft>
                <a:spcPct val="0"/>
              </a:spcAft>
            </a:pPr>
            <a:endParaRPr lang="en-US" altLang="zh-CN">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3830955"/>
          </a:xfrm>
          <a:prstGeom prst="rect">
            <a:avLst/>
          </a:prstGeom>
        </p:spPr>
        <p:txBody>
          <a:bodyPr wrap="square">
            <a:spAutoFit/>
          </a:bodyPr>
          <a:p>
            <a:pPr indent="0" algn="l" defTabSz="266700" eaLnBrk="0" fontAlgn="base">
              <a:lnSpc>
                <a:spcPct val="150000"/>
              </a:lnSpc>
              <a:spcBef>
                <a:spcPct val="0"/>
              </a:spcBef>
              <a:spcAft>
                <a:spcPct val="0"/>
              </a:spcAft>
            </a:pPr>
            <a:r>
              <a:rPr lang="zh-CN" altLang="en-US" b="1">
                <a:solidFill>
                  <a:schemeClr val="tx1"/>
                </a:solidFill>
                <a:latin typeface="+mn-ea"/>
              </a:rPr>
              <a:t>一、审题定调</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体裁：应用文</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人称：以第一、二人称为主</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时态：以一般现在时为主</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二、谋篇布局</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文章结构分为三部分：</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第一部分</a:t>
            </a:r>
            <a:r>
              <a:rPr lang="en-US" altLang="zh-CN">
                <a:solidFill>
                  <a:schemeClr val="tx1"/>
                </a:solidFill>
                <a:latin typeface="+mn-ea"/>
              </a:rPr>
              <a:t>——</a:t>
            </a:r>
            <a:r>
              <a:rPr lang="zh-CN" altLang="en-US">
                <a:solidFill>
                  <a:schemeClr val="tx1"/>
                </a:solidFill>
                <a:latin typeface="+mn-ea"/>
              </a:rPr>
              <a:t>表明写信目的：通知上课计划。</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第二部分</a:t>
            </a:r>
            <a:r>
              <a:rPr lang="en-US" altLang="zh-CN">
                <a:solidFill>
                  <a:schemeClr val="tx1"/>
                </a:solidFill>
                <a:latin typeface="+mn-ea"/>
              </a:rPr>
              <a:t>——</a:t>
            </a:r>
            <a:r>
              <a:rPr lang="zh-CN" altLang="en-US">
                <a:solidFill>
                  <a:schemeClr val="tx1"/>
                </a:solidFill>
                <a:latin typeface="+mn-ea"/>
              </a:rPr>
              <a:t>交代上课的时间、地点和内容，给出课前准备建议。</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a:solidFill>
                  <a:schemeClr val="tx1"/>
                </a:solidFill>
                <a:latin typeface="+mn-ea"/>
              </a:rPr>
              <a:t>第三部分</a:t>
            </a:r>
            <a:r>
              <a:rPr lang="en-US" altLang="zh-CN">
                <a:solidFill>
                  <a:schemeClr val="tx1"/>
                </a:solidFill>
                <a:latin typeface="+mn-ea"/>
              </a:rPr>
              <a:t>——</a:t>
            </a:r>
            <a:r>
              <a:rPr lang="zh-CN" altLang="en-US">
                <a:solidFill>
                  <a:schemeClr val="tx1"/>
                </a:solidFill>
                <a:latin typeface="+mn-ea"/>
              </a:rPr>
              <a:t>表达期望。</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3" name="文本框 12"/>
          <p:cNvSpPr txBox="1"/>
          <p:nvPr/>
        </p:nvSpPr>
        <p:spPr>
          <a:xfrm>
            <a:off x="808990" y="1033780"/>
            <a:ext cx="10739755" cy="4246245"/>
          </a:xfrm>
          <a:prstGeom prst="rect">
            <a:avLst/>
          </a:prstGeom>
        </p:spPr>
        <p:txBody>
          <a:bodyPr wrap="square">
            <a:spAutoFit/>
          </a:bodyPr>
          <a:p>
            <a:pPr indent="0" algn="l" defTabSz="266700" eaLnBrk="0" fontAlgn="base">
              <a:lnSpc>
                <a:spcPct val="150000"/>
              </a:lnSpc>
              <a:spcBef>
                <a:spcPct val="0"/>
              </a:spcBef>
              <a:spcAft>
                <a:spcPct val="0"/>
              </a:spcAft>
            </a:pPr>
            <a:r>
              <a:rPr lang="zh-CN" altLang="en-US" b="1">
                <a:solidFill>
                  <a:schemeClr val="tx1"/>
                </a:solidFill>
                <a:latin typeface="+mn-ea"/>
              </a:rPr>
              <a:t>三、词句升级</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第一部分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I'm writing to tell you the plan for the next class.</a:t>
            </a:r>
            <a:r>
              <a:rPr lang="zh-CN" altLang="en-US">
                <a:solidFill>
                  <a:schemeClr val="tx1"/>
                </a:solidFill>
                <a:latin typeface="+mn-ea"/>
              </a:rPr>
              <a:t>（写信目的）</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第二部分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We are to meet on… </a:t>
            </a:r>
            <a:r>
              <a:rPr lang="zh-CN" altLang="en-US">
                <a:solidFill>
                  <a:schemeClr val="tx1"/>
                </a:solidFill>
                <a:latin typeface="+mn-ea"/>
              </a:rPr>
              <a:t>（时间）</a:t>
            </a:r>
            <a:r>
              <a:rPr lang="en-US" altLang="zh-CN">
                <a:solidFill>
                  <a:schemeClr val="tx1"/>
                </a:solidFill>
                <a:latin typeface="+mn-ea"/>
              </a:rPr>
              <a:t> in… </a:t>
            </a:r>
            <a:r>
              <a:rPr lang="zh-CN" altLang="en-US">
                <a:solidFill>
                  <a:schemeClr val="tx1"/>
                </a:solidFill>
                <a:latin typeface="+mn-ea"/>
              </a:rPr>
              <a:t>（地点）</a:t>
            </a:r>
            <a:r>
              <a:rPr lang="en-US" altLang="zh-CN">
                <a:solidFill>
                  <a:schemeClr val="tx1"/>
                </a:solidFill>
                <a:latin typeface="+mn-ea"/>
              </a:rPr>
              <a:t>.</a:t>
            </a:r>
            <a:r>
              <a:rPr lang="zh-CN" altLang="en-US">
                <a:solidFill>
                  <a:schemeClr val="tx1"/>
                </a:solidFill>
                <a:latin typeface="+mn-ea"/>
              </a:rPr>
              <a:t>（交代时间和地点）</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 advise you to… /It is important that you should… </a:t>
            </a:r>
            <a:r>
              <a:rPr lang="zh-CN" altLang="en-US">
                <a:solidFill>
                  <a:schemeClr val="tx1"/>
                </a:solidFill>
                <a:latin typeface="+mn-ea"/>
              </a:rPr>
              <a:t>（给出课前准备建议）</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zh-CN" altLang="en-US" b="1">
                <a:solidFill>
                  <a:schemeClr val="tx1"/>
                </a:solidFill>
                <a:latin typeface="+mn-ea"/>
              </a:rPr>
              <a:t>第三部分</a:t>
            </a:r>
            <a:endParaRPr lang="zh-CN" altLang="en-US" b="1">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If you have questions, please let me know./You can ask me whenever you have questions.</a:t>
            </a:r>
            <a:r>
              <a:rPr lang="zh-CN" altLang="en-US">
                <a:solidFill>
                  <a:schemeClr val="tx1"/>
                </a:solidFill>
                <a:latin typeface="+mn-ea"/>
              </a:rPr>
              <a:t>（提供帮助）</a:t>
            </a:r>
            <a:endParaRPr lang="zh-CN" altLang="en-US">
              <a:solidFill>
                <a:schemeClr val="tx1"/>
              </a:solidFill>
              <a:latin typeface="+mn-ea"/>
            </a:endParaRPr>
          </a:p>
          <a:p>
            <a:pPr indent="0" algn="l" defTabSz="266700" eaLnBrk="0" fontAlgn="base">
              <a:lnSpc>
                <a:spcPct val="150000"/>
              </a:lnSpc>
              <a:spcBef>
                <a:spcPct val="0"/>
              </a:spcBef>
              <a:spcAft>
                <a:spcPct val="0"/>
              </a:spcAft>
            </a:pPr>
            <a:r>
              <a:rPr lang="en-US" altLang="zh-CN">
                <a:solidFill>
                  <a:schemeClr val="tx1"/>
                </a:solidFill>
                <a:latin typeface="+mn-ea"/>
              </a:rPr>
              <a:t>I hope to receive your response soon./Looking forward to your early reply.</a:t>
            </a:r>
            <a:r>
              <a:rPr lang="zh-CN" altLang="en-US">
                <a:solidFill>
                  <a:schemeClr val="tx1"/>
                </a:solidFill>
                <a:latin typeface="+mn-ea"/>
              </a:rPr>
              <a:t>（期待回复）</a:t>
            </a:r>
            <a:endParaRPr lang="zh-CN" altLang="en-US">
              <a:solidFill>
                <a:schemeClr val="tx1"/>
              </a:solidFill>
              <a:latin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2250</Words>
  <Application>WPS 演示</Application>
  <PresentationFormat>宽屏</PresentationFormat>
  <Paragraphs>104</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188</cp:revision>
  <dcterms:created xsi:type="dcterms:W3CDTF">2019-06-19T02:08:00Z</dcterms:created>
  <dcterms:modified xsi:type="dcterms:W3CDTF">2025-05-27T13:00:51Z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0A7985AAB1104ACB918D92F18F723459_13</vt:lpwstr>
  </property>
</Properties>
</file>