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1" r:id="rId7"/>
    <p:sldId id="271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易错警示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动词后接动名词与不定式的区别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15" y="2757805"/>
            <a:ext cx="10532745" cy="11741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1365" y="864235"/>
            <a:ext cx="10795635" cy="590804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有些动词后既可接动词不定式，也可接动名词，但二者在意思上有差别。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1.remember</a:t>
            </a:r>
            <a:endParaRPr lang="en-US" altLang="zh-CN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remember to do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记住要做某事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remember doing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记得做过某事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You must remember to tell me a story tomorrow.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你一定要记得明天给我讲个故事。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要讲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Do you remember telling me the story last year?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你记得去年给我讲过这个故事吗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?(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讲过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2.forget</a:t>
            </a:r>
            <a:endParaRPr lang="en-US" altLang="zh-CN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forget to do sth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忘记要做某事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forget doing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忘记做过某事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Don't forget to turn off all the lights when you leave the room.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当你离开房间时，别忘了关闭所有的灯。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还没关灯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must have forgotten turning off the lights since he went back to check them.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他一定是忘记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自己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关过灯了，因为他回去检查了一下。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灯已经关了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209040"/>
            <a:ext cx="10770870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3. regret</a:t>
            </a:r>
            <a:endParaRPr lang="en-US" altLang="zh-CN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regret to do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遗憾地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做某事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不定式中常用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say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tell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inform 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等动词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regret doing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后悔做过某事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 regret to inform you that you didn’t pass the exam.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我很遗憾地通知你，你没有通过考试。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regretted buying the book from the bookstore.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他后悔从书店买了那本书。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       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4. mean</a:t>
            </a:r>
            <a:endParaRPr lang="en-US" altLang="zh-CN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mean to do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打算做某事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mean doing sth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意味着做某事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means to go abroad for further study.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他打算出国深造。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This new order will mean working overtime.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这个新订单一来，就意味着加班加点。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4715" y="1005205"/>
            <a:ext cx="10566400" cy="61150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5. try</a:t>
            </a:r>
            <a:endParaRPr lang="en-US" altLang="zh-CN" b="1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try to do sth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努力做某事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try doing sth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尝试做某事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try to do my job to the best of my ability.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我尽全力做好我的工作。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Try doing your job in another way if this one doesn't work.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如果这种办法行不通，试着换种方式来做你的工作。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6. can't help</a:t>
            </a:r>
            <a:endParaRPr lang="en-US" altLang="zh-CN" b="1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can't help (to) do sth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不能帮忙做某事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can't help doing sth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情不自禁或忍不住做某事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can't help to clean the room because I am busy doing my homework.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我不能帮忙收拾屋子，因为我在忙着写作业。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couldn't help laughing when I heard the joke.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当我听到这个笑话时，我忍不住笑了。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759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16890" y="1487805"/>
            <a:ext cx="11151235" cy="476758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 b="1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1.—Don't forget _____________ (post) the letter, will you?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+mn-ea"/>
                <a:sym typeface="+mn-ea"/>
              </a:rPr>
              <a:t>  —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I've already posted it.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Lydia really regrets ______________ (drop) out of school. She has to struggle to make a living because of that decision.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Do you remember </a:t>
            </a:r>
            <a:r>
              <a:rPr lang="en-US" altLang="zh-CN">
                <a:latin typeface="+mn-ea"/>
                <a:sym typeface="+mn-ea"/>
              </a:rPr>
              <a:t>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(see) me at the party last year?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I can't help </a:t>
            </a:r>
            <a:r>
              <a:rPr lang="en-US" altLang="zh-CN">
                <a:latin typeface="+mn-ea"/>
                <a:sym typeface="+mn-ea"/>
              </a:rPr>
              <a:t>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(cry) whenever I see someone being treated unfairly.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Remember </a:t>
            </a:r>
            <a:r>
              <a:rPr lang="en-US" altLang="zh-CN">
                <a:latin typeface="+mn-ea"/>
                <a:sym typeface="+mn-ea"/>
              </a:rPr>
              <a:t>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(put) back the book when you finish it.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6. Tom didn't mean </a:t>
            </a:r>
            <a:r>
              <a:rPr lang="en-US" altLang="zh-CN">
                <a:latin typeface="+mn-ea"/>
                <a:sym typeface="+mn-ea"/>
              </a:rPr>
              <a:t>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(interrupt) the lecture by the professor but he really needed to go to the bathroom.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7. You didn't hear us come back last night. That's good. We tried not </a:t>
            </a:r>
            <a:r>
              <a:rPr lang="en-US" altLang="zh-CN">
                <a:latin typeface="+mn-ea"/>
                <a:sym typeface="+mn-ea"/>
              </a:rPr>
              <a:t>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(be) noisy.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8. His injury could mean </a:t>
            </a:r>
            <a:r>
              <a:rPr lang="en-US" altLang="zh-CN">
                <a:latin typeface="+mn-ea"/>
                <a:sym typeface="+mn-ea"/>
              </a:rPr>
              <a:t>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(miss) the next week's game.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0850" y="187642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to post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68065" y="256857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dropping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74720" y="326072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seeing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11450" y="365188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crying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11450" y="402018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to put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01720" y="4388485"/>
            <a:ext cx="14935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to interrupt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5220" y="5092700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to be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47160" y="5438775"/>
            <a:ext cx="12357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missing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515" y="2149475"/>
            <a:ext cx="10737215" cy="30740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2117</Words>
  <Application>WPS 演示</Application>
  <PresentationFormat>宽屏</PresentationFormat>
  <Paragraphs>88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zhao wenjie</cp:lastModifiedBy>
  <cp:revision>185</cp:revision>
  <dcterms:created xsi:type="dcterms:W3CDTF">2019-06-19T02:08:00Z</dcterms:created>
  <dcterms:modified xsi:type="dcterms:W3CDTF">2025-05-06T09:35:24Z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42735A6F992F45478D2CEA7EB783F6CD_13</vt:lpwstr>
  </property>
</Properties>
</file>