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57" r:id="rId5"/>
    <p:sldId id="262" r:id="rId6"/>
    <p:sldId id="271" r:id="rId7"/>
    <p:sldId id="292" r:id="rId8"/>
    <p:sldId id="265" r:id="rId9"/>
    <p:sldId id="293" r:id="rId10"/>
    <p:sldId id="294" r:id="rId11"/>
    <p:sldId id="295" r:id="rId12"/>
    <p:sldId id="296" r:id="rId13"/>
    <p:sldId id="278" r:id="rId14"/>
  </p:sldIdLst>
  <p:sldSz cx="12192000" cy="6858000"/>
  <p:notesSz cx="6858000" cy="9144000"/>
  <p:custDataLst>
    <p:tags r:id="rId1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0AF"/>
    <a:srgbClr val="FFFFFF"/>
    <a:srgbClr val="A54A97"/>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85" d="100"/>
          <a:sy n="85" d="100"/>
        </p:scale>
        <p:origin x="451" y="58"/>
      </p:cViewPr>
      <p:guideLst>
        <p:guide orient="horz" pos="2160"/>
        <p:guide pos="386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gs" Target="tags/tag75.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4.xml"/><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234940"/>
            <a:ext cx="6063615" cy="645160"/>
          </a:xfrm>
          <a:prstGeom prst="rect">
            <a:avLst/>
          </a:prstGeom>
          <a:noFill/>
        </p:spPr>
        <p:txBody>
          <a:bodyPr wrap="square" rtlCol="0">
            <a:spAutoFit/>
          </a:bodyPr>
          <a:lstStyle/>
          <a:p>
            <a:pPr indent="0" algn="ctr" fontAlgn="auto">
              <a:lnSpc>
                <a:spcPct val="150000"/>
              </a:lnSpc>
            </a:pPr>
            <a:r>
              <a:rPr lang="zh-CN" altLang="en-US" sz="2400" b="1" dirty="0">
                <a:solidFill>
                  <a:schemeClr val="bg1"/>
                </a:solidFill>
                <a:latin typeface="黑体" panose="02010609060101010101" charset="-122"/>
                <a:ea typeface="黑体" panose="02010609060101010101" charset="-122"/>
                <a:cs typeface="黑体" panose="02010609060101010101" charset="-122"/>
              </a:rPr>
              <a:t>高中英语</a:t>
            </a:r>
            <a:endParaRPr lang="zh-CN" altLang="en-US" sz="2400" b="1" dirty="0">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26" name="文本框 25"/>
          <p:cNvSpPr txBox="1"/>
          <p:nvPr/>
        </p:nvSpPr>
        <p:spPr>
          <a:xfrm>
            <a:off x="894715" y="1369695"/>
            <a:ext cx="10641965" cy="2584450"/>
          </a:xfrm>
          <a:prstGeom prst="rect">
            <a:avLst/>
          </a:prstGeom>
        </p:spPr>
        <p:txBody>
          <a:bodyPr wrap="square">
            <a:spAutoFit/>
          </a:bodyPr>
          <a:p>
            <a:pPr marL="0" indent="279400" algn="l" defTabSz="266700">
              <a:lnSpc>
                <a:spcPct val="150000"/>
              </a:lnSpc>
              <a:spcBef>
                <a:spcPct val="0"/>
              </a:spcBef>
              <a:spcAft>
                <a:spcPct val="0"/>
              </a:spcAft>
            </a:pPr>
            <a:r>
              <a:rPr lang="zh-CN" altLang="en-US" b="1">
                <a:solidFill>
                  <a:srgbClr val="000000"/>
                </a:solidFill>
                <a:latin typeface="+mn-ea"/>
                <a:cs typeface="+mn-ea"/>
              </a:rPr>
              <a:t>三、词句升级</a:t>
            </a:r>
            <a:endParaRPr lang="zh-CN" altLang="en-US" b="1">
              <a:solidFill>
                <a:srgbClr val="000000"/>
              </a:solidFill>
              <a:latin typeface="+mn-ea"/>
              <a:cs typeface="+mn-ea"/>
            </a:endParaRPr>
          </a:p>
          <a:p>
            <a:pPr marL="0" indent="279400" algn="l" defTabSz="266700">
              <a:lnSpc>
                <a:spcPct val="150000"/>
              </a:lnSpc>
              <a:spcBef>
                <a:spcPct val="0"/>
              </a:spcBef>
              <a:spcAft>
                <a:spcPct val="0"/>
              </a:spcAft>
            </a:pPr>
            <a:r>
              <a:rPr lang="en-US" altLang="zh-CN">
                <a:solidFill>
                  <a:srgbClr val="000000"/>
                </a:solidFill>
                <a:latin typeface="+mn-ea"/>
                <a:cs typeface="+mn-ea"/>
              </a:rPr>
              <a:t>1.It is nice to deliver a speech, and its title is “Be Smart Online Learners”.</a:t>
            </a:r>
            <a:endParaRPr lang="en-US" altLang="zh-CN">
              <a:solidFill>
                <a:srgbClr val="000000"/>
              </a:solidFill>
              <a:latin typeface="+mn-ea"/>
              <a:cs typeface="+mn-ea"/>
            </a:endParaRPr>
          </a:p>
          <a:p>
            <a:pPr marL="0" indent="279400" algn="l" defTabSz="266700">
              <a:lnSpc>
                <a:spcPct val="150000"/>
              </a:lnSpc>
              <a:spcBef>
                <a:spcPct val="0"/>
              </a:spcBef>
              <a:spcAft>
                <a:spcPct val="0"/>
              </a:spcAft>
            </a:pPr>
            <a:r>
              <a:rPr lang="en-US" altLang="en-US">
                <a:solidFill>
                  <a:srgbClr val="000000"/>
                </a:solidFill>
                <a:latin typeface="+mn-ea"/>
                <a:cs typeface="+mn-ea"/>
              </a:rPr>
              <a:t>→</a:t>
            </a:r>
            <a:r>
              <a:rPr lang="en-US" altLang="zh-CN">
                <a:solidFill>
                  <a:srgbClr val="000000"/>
                </a:solidFill>
                <a:latin typeface="+mn-ea"/>
                <a:cs typeface="+mn-ea"/>
              </a:rPr>
              <a:t>It is nice to deliver a speech </a:t>
            </a:r>
            <a:r>
              <a:rPr lang="en-US" altLang="zh-CN">
                <a:solidFill>
                  <a:srgbClr val="00A0AF"/>
                </a:solidFill>
                <a:latin typeface="+mn-ea"/>
                <a:cs typeface="+mn-ea"/>
              </a:rPr>
              <a:t>titled</a:t>
            </a:r>
            <a:r>
              <a:rPr lang="en-US" altLang="zh-CN">
                <a:solidFill>
                  <a:srgbClr val="000000"/>
                </a:solidFill>
                <a:latin typeface="+mn-ea"/>
                <a:cs typeface="+mn-ea"/>
              </a:rPr>
              <a:t> “Be Smart Online Learners”.</a:t>
            </a:r>
            <a:r>
              <a:rPr lang="zh-CN" altLang="en-US">
                <a:solidFill>
                  <a:srgbClr val="000000"/>
                </a:solidFill>
                <a:latin typeface="+mn-ea"/>
                <a:cs typeface="+mn-ea"/>
              </a:rPr>
              <a:t>（过去分词作后置定语）</a:t>
            </a:r>
            <a:endParaRPr lang="zh-CN" altLang="en-US">
              <a:solidFill>
                <a:srgbClr val="000000"/>
              </a:solidFill>
              <a:latin typeface="+mn-ea"/>
              <a:cs typeface="+mn-ea"/>
            </a:endParaRPr>
          </a:p>
          <a:p>
            <a:pPr marL="0" indent="279400" algn="l" defTabSz="266700">
              <a:lnSpc>
                <a:spcPct val="150000"/>
              </a:lnSpc>
              <a:spcBef>
                <a:spcPct val="0"/>
              </a:spcBef>
              <a:spcAft>
                <a:spcPct val="0"/>
              </a:spcAft>
            </a:pPr>
            <a:r>
              <a:rPr lang="en-US" altLang="zh-CN">
                <a:solidFill>
                  <a:srgbClr val="000000"/>
                </a:solidFill>
                <a:latin typeface="+mn-ea"/>
                <a:cs typeface="+mn-ea"/>
              </a:rPr>
              <a:t>2.Advance planning and time management will also bring productivity.</a:t>
            </a:r>
            <a:endParaRPr lang="en-US" altLang="zh-CN">
              <a:solidFill>
                <a:srgbClr val="000000"/>
              </a:solidFill>
              <a:latin typeface="+mn-ea"/>
              <a:cs typeface="+mn-ea"/>
            </a:endParaRPr>
          </a:p>
          <a:p>
            <a:pPr marL="0" indent="279400" algn="l" defTabSz="266700">
              <a:lnSpc>
                <a:spcPct val="150000"/>
              </a:lnSpc>
              <a:spcBef>
                <a:spcPct val="0"/>
              </a:spcBef>
              <a:spcAft>
                <a:spcPct val="0"/>
              </a:spcAft>
            </a:pPr>
            <a:r>
              <a:rPr lang="en-US" altLang="en-US">
                <a:solidFill>
                  <a:srgbClr val="000000"/>
                </a:solidFill>
                <a:latin typeface="+mn-ea"/>
                <a:cs typeface="+mn-ea"/>
              </a:rPr>
              <a:t>→</a:t>
            </a:r>
            <a:r>
              <a:rPr lang="en-US" altLang="zh-CN">
                <a:solidFill>
                  <a:srgbClr val="000000"/>
                </a:solidFill>
                <a:latin typeface="+mn-ea"/>
                <a:cs typeface="+mn-ea"/>
              </a:rPr>
              <a:t>Advance planning and time management will also </a:t>
            </a:r>
            <a:r>
              <a:rPr lang="en-US" altLang="zh-CN">
                <a:solidFill>
                  <a:srgbClr val="00A0AF"/>
                </a:solidFill>
                <a:latin typeface="+mn-ea"/>
                <a:cs typeface="+mn-ea"/>
              </a:rPr>
              <a:t>contribute to</a:t>
            </a:r>
            <a:r>
              <a:rPr lang="en-US" altLang="zh-CN">
                <a:solidFill>
                  <a:srgbClr val="000000"/>
                </a:solidFill>
                <a:latin typeface="+mn-ea"/>
                <a:cs typeface="+mn-ea"/>
              </a:rPr>
              <a:t> productivity.</a:t>
            </a:r>
            <a:r>
              <a:rPr lang="zh-CN" altLang="en-US">
                <a:solidFill>
                  <a:srgbClr val="000000"/>
                </a:solidFill>
                <a:latin typeface="+mn-ea"/>
                <a:cs typeface="+mn-ea"/>
              </a:rPr>
              <a:t>（</a:t>
            </a:r>
            <a:r>
              <a:rPr lang="en-US" altLang="zh-CN">
                <a:solidFill>
                  <a:srgbClr val="000000"/>
                </a:solidFill>
                <a:latin typeface="+mn-ea"/>
                <a:cs typeface="+mn-ea"/>
              </a:rPr>
              <a:t>contribute to</a:t>
            </a:r>
            <a:r>
              <a:rPr lang="zh-CN" altLang="en-US">
                <a:solidFill>
                  <a:srgbClr val="000000"/>
                </a:solidFill>
                <a:latin typeface="+mn-ea"/>
                <a:cs typeface="+mn-ea"/>
              </a:rPr>
              <a:t>替换</a:t>
            </a:r>
            <a:r>
              <a:rPr lang="en-US" altLang="zh-CN">
                <a:solidFill>
                  <a:srgbClr val="000000"/>
                </a:solidFill>
                <a:latin typeface="+mn-ea"/>
                <a:cs typeface="+mn-ea"/>
              </a:rPr>
              <a:t>bring</a:t>
            </a:r>
            <a:r>
              <a:rPr lang="zh-CN" altLang="en-US">
                <a:solidFill>
                  <a:srgbClr val="000000"/>
                </a:solidFill>
                <a:latin typeface="+mn-ea"/>
                <a:cs typeface="+mn-ea"/>
              </a:rPr>
              <a:t>）</a:t>
            </a:r>
            <a:endParaRPr lang="zh-CN" altLang="en-US">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26" name="文本框 25"/>
          <p:cNvSpPr txBox="1"/>
          <p:nvPr/>
        </p:nvSpPr>
        <p:spPr>
          <a:xfrm>
            <a:off x="894715" y="1305560"/>
            <a:ext cx="10641965" cy="4246245"/>
          </a:xfrm>
          <a:prstGeom prst="rect">
            <a:avLst/>
          </a:prstGeom>
        </p:spPr>
        <p:txBody>
          <a:bodyPr wrap="square">
            <a:spAutoFit/>
          </a:bodyPr>
          <a:p>
            <a:pPr marL="0" indent="279400" algn="l" defTabSz="266700">
              <a:lnSpc>
                <a:spcPct val="150000"/>
              </a:lnSpc>
              <a:spcBef>
                <a:spcPct val="0"/>
              </a:spcBef>
              <a:spcAft>
                <a:spcPct val="0"/>
              </a:spcAft>
            </a:pPr>
            <a:r>
              <a:rPr lang="zh-CN" altLang="en-US" b="1">
                <a:solidFill>
                  <a:srgbClr val="000000"/>
                </a:solidFill>
                <a:latin typeface="+mn-ea"/>
                <a:cs typeface="+mn-ea"/>
              </a:rPr>
              <a:t>四、连句成篇</a:t>
            </a:r>
            <a:endParaRPr lang="zh-CN" altLang="en-US" b="1">
              <a:solidFill>
                <a:srgbClr val="000000"/>
              </a:solidFill>
              <a:latin typeface="+mn-ea"/>
              <a:cs typeface="+mn-ea"/>
            </a:endParaRPr>
          </a:p>
          <a:p>
            <a:pPr indent="0" algn="ctr" defTabSz="266700" fontAlgn="auto">
              <a:lnSpc>
                <a:spcPct val="150000"/>
              </a:lnSpc>
              <a:spcBef>
                <a:spcPct val="0"/>
              </a:spcBef>
              <a:spcAft>
                <a:spcPct val="0"/>
              </a:spcAft>
            </a:pPr>
            <a:r>
              <a:rPr lang="en-US" altLang="zh-CN" b="1">
                <a:solidFill>
                  <a:srgbClr val="000000"/>
                </a:solidFill>
                <a:latin typeface="+mn-ea"/>
                <a:cs typeface="+mn-ea"/>
              </a:rPr>
              <a:t>Be Smart Online Learners</a:t>
            </a:r>
            <a:endParaRPr lang="en-US" altLang="zh-CN" b="1">
              <a:solidFill>
                <a:srgbClr val="000000"/>
              </a:solidFill>
              <a:latin typeface="+mn-ea"/>
              <a:cs typeface="+mn-ea"/>
            </a:endParaRPr>
          </a:p>
          <a:p>
            <a:pPr marL="0" indent="279400" algn="l" defTabSz="266700">
              <a:lnSpc>
                <a:spcPct val="150000"/>
              </a:lnSpc>
              <a:spcBef>
                <a:spcPct val="0"/>
              </a:spcBef>
              <a:spcAft>
                <a:spcPct val="0"/>
              </a:spcAft>
            </a:pPr>
            <a:r>
              <a:rPr lang="en-US" altLang="zh-CN">
                <a:solidFill>
                  <a:srgbClr val="000000"/>
                </a:solidFill>
                <a:latin typeface="+mn-ea"/>
                <a:cs typeface="+mn-ea"/>
              </a:rPr>
              <a:t>Good morning, everyone. It is nice to deliver a speech titled “Be Smart Online Learners”.</a:t>
            </a:r>
            <a:endParaRPr lang="en-US" altLang="zh-CN">
              <a:solidFill>
                <a:srgbClr val="000000"/>
              </a:solidFill>
              <a:latin typeface="+mn-ea"/>
              <a:cs typeface="+mn-ea"/>
            </a:endParaRPr>
          </a:p>
          <a:p>
            <a:pPr marL="0" indent="279400" algn="l" defTabSz="266700">
              <a:lnSpc>
                <a:spcPct val="150000"/>
              </a:lnSpc>
              <a:spcBef>
                <a:spcPct val="0"/>
              </a:spcBef>
              <a:spcAft>
                <a:spcPct val="0"/>
              </a:spcAft>
            </a:pPr>
            <a:r>
              <a:rPr lang="en-US" altLang="zh-CN">
                <a:solidFill>
                  <a:srgbClr val="000000"/>
                </a:solidFill>
                <a:latin typeface="+mn-ea"/>
                <a:cs typeface="+mn-ea"/>
              </a:rPr>
              <a:t>Nowadays, online learning brings us significant advantages. For instance, its flexibility enables us to learn at our own pace and learn repeatedly until we master what we are learning. However, online learning presents challenges, the biggest of which is low efficiency caused by a lack of self-discipline. Therefore, I would like to recommend ways to be smart online learners. Closing distractions such as social media comes first. Advance planning and good time management will also contribute to our productivity.</a:t>
            </a:r>
            <a:endParaRPr lang="en-US" altLang="zh-CN">
              <a:solidFill>
                <a:srgbClr val="000000"/>
              </a:solidFill>
              <a:latin typeface="+mn-ea"/>
              <a:cs typeface="+mn-ea"/>
            </a:endParaRPr>
          </a:p>
          <a:p>
            <a:pPr marL="0" indent="279400" algn="l" defTabSz="266700">
              <a:lnSpc>
                <a:spcPct val="150000"/>
              </a:lnSpc>
              <a:spcBef>
                <a:spcPct val="0"/>
              </a:spcBef>
              <a:spcAft>
                <a:spcPct val="0"/>
              </a:spcAft>
            </a:pPr>
            <a:r>
              <a:rPr lang="en-US" altLang="zh-CN">
                <a:solidFill>
                  <a:srgbClr val="000000"/>
                </a:solidFill>
                <a:latin typeface="+mn-ea"/>
                <a:cs typeface="+mn-ea"/>
              </a:rPr>
              <a:t>At last, I hope all of us can be smart online learners. Thank you for listening!</a:t>
            </a:r>
            <a:endParaRPr lang="en-US" altLang="zh-CN">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pic>
        <p:nvPicPr>
          <p:cNvPr id="6" name="图片 5"/>
          <p:cNvPicPr>
            <a:picLocks noChangeAspect="1"/>
          </p:cNvPicPr>
          <p:nvPr/>
        </p:nvPicPr>
        <p:blipFill>
          <a:blip r:embed="rId2"/>
          <a:stretch>
            <a:fillRect/>
          </a:stretch>
        </p:blipFill>
        <p:spPr>
          <a:xfrm>
            <a:off x="833755" y="2245995"/>
            <a:ext cx="10704830" cy="2892425"/>
          </a:xfrm>
          <a:prstGeom prst="rect">
            <a:avLst/>
          </a:prstGeom>
        </p:spPr>
      </p:pic>
    </p:spTree>
    <p:custDataLst>
      <p:tags r:id="rId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545106" y="1407459"/>
            <a:ext cx="3101788" cy="922020"/>
          </a:xfrm>
          <a:prstGeom prst="rect">
            <a:avLst/>
          </a:prstGeom>
          <a:noFill/>
        </p:spPr>
        <p:txBody>
          <a:bodyPr wrap="square" rtlCol="0">
            <a:spAutoFit/>
          </a:bodyPr>
          <a:lstStyle/>
          <a:p>
            <a:r>
              <a:rPr lang="zh-CN" altLang="en-US" sz="5400" b="1" dirty="0">
                <a:solidFill>
                  <a:srgbClr val="A54A97"/>
                </a:solidFill>
                <a:latin typeface="+mn-ea"/>
              </a:rPr>
              <a:t>写作攻略</a:t>
            </a:r>
            <a:endParaRPr lang="zh-CN" altLang="en-US" sz="5400" b="1" dirty="0">
              <a:solidFill>
                <a:srgbClr val="A54A97"/>
              </a:solidFill>
              <a:latin typeface="+mn-ea"/>
            </a:endParaRPr>
          </a:p>
        </p:txBody>
      </p:sp>
      <p:sp>
        <p:nvSpPr>
          <p:cNvPr id="3" name="文本框 2"/>
          <p:cNvSpPr txBox="1"/>
          <p:nvPr/>
        </p:nvSpPr>
        <p:spPr>
          <a:xfrm>
            <a:off x="2465294" y="2868706"/>
            <a:ext cx="7261411" cy="1445260"/>
          </a:xfrm>
          <a:prstGeom prst="rect">
            <a:avLst/>
          </a:prstGeom>
          <a:noFill/>
        </p:spPr>
        <p:txBody>
          <a:bodyPr wrap="square" rtlCol="0">
            <a:spAutoFit/>
          </a:bodyPr>
          <a:lstStyle/>
          <a:p>
            <a:pPr algn="ctr"/>
            <a:r>
              <a:rPr lang="zh-CN" altLang="en-US" sz="4400" b="1" dirty="0">
                <a:solidFill>
                  <a:srgbClr val="FFFFFF"/>
                </a:solidFill>
                <a:latin typeface="+mn-ea"/>
              </a:rPr>
              <a:t>小作文之各抒己见：对网络安全发表观点</a:t>
            </a:r>
            <a:endParaRPr lang="zh-CN" altLang="en-US" sz="4400" b="1" dirty="0">
              <a:solidFill>
                <a:srgbClr val="FFFFFF"/>
              </a:solidFill>
              <a:latin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攻略识别</a:t>
            </a:r>
            <a:endParaRPr lang="zh-CN" altLang="en-US" sz="2400" dirty="0">
              <a:solidFill>
                <a:srgbClr val="FFFFFF"/>
              </a:solidFill>
            </a:endParaRPr>
          </a:p>
        </p:txBody>
      </p:sp>
      <p:sp>
        <p:nvSpPr>
          <p:cNvPr id="5" name="文本框 4"/>
          <p:cNvSpPr txBox="1"/>
          <p:nvPr/>
        </p:nvSpPr>
        <p:spPr>
          <a:xfrm>
            <a:off x="895350" y="2220595"/>
            <a:ext cx="10364470" cy="1337945"/>
          </a:xfrm>
          <a:prstGeom prst="rect">
            <a:avLst/>
          </a:prstGeom>
        </p:spPr>
        <p:txBody>
          <a:bodyPr wrap="square">
            <a:spAutoFit/>
          </a:bodyPr>
          <a:p>
            <a:pPr marL="50800" indent="279400" algn="just" defTabSz="266700" eaLnBrk="0" fontAlgn="auto">
              <a:lnSpc>
                <a:spcPct val="150000"/>
              </a:lnSpc>
              <a:spcBef>
                <a:spcPts val="1200"/>
              </a:spcBef>
              <a:spcAft>
                <a:spcPts val="800"/>
              </a:spcAft>
            </a:pPr>
            <a:r>
              <a:rPr lang="zh-CN" altLang="en-US">
                <a:solidFill>
                  <a:srgbClr val="000000"/>
                </a:solidFill>
                <a:latin typeface="+mn-ea"/>
                <a:cs typeface="+mn-ea"/>
              </a:rPr>
              <a:t>二十一世纪是信息时代，越来越多的人接触并使用互联网，网络安全逐渐成为热门话题。有关网络安全的内容较为广泛，包括网上购物、在线教育、网上社交等，我们可以从多角度对此发表自己的观点。</a:t>
            </a:r>
            <a:endParaRPr lang="zh-CN" altLang="en-US">
              <a:solidFill>
                <a:srgbClr val="000000"/>
              </a:solidFill>
              <a:latin typeface="+mn-ea"/>
              <a:cs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6" name="组合 5"/>
          <p:cNvGrpSpPr/>
          <p:nvPr/>
        </p:nvGrpSpPr>
        <p:grpSpPr>
          <a:xfrm>
            <a:off x="894080" y="120650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一</a:t>
              </a:r>
              <a:endParaRPr lang="zh-CN" altLang="en-US" b="1">
                <a:solidFill>
                  <a:schemeClr val="bg1"/>
                </a:solidFill>
              </a:endParaRPr>
            </a:p>
          </p:txBody>
        </p:sp>
      </p:grpSp>
      <p:sp>
        <p:nvSpPr>
          <p:cNvPr id="12" name="文本框 11"/>
          <p:cNvSpPr txBox="1"/>
          <p:nvPr/>
        </p:nvSpPr>
        <p:spPr>
          <a:xfrm>
            <a:off x="1506855" y="1177290"/>
            <a:ext cx="4118610" cy="460375"/>
          </a:xfrm>
          <a:prstGeom prst="rect">
            <a:avLst/>
          </a:prstGeom>
          <a:noFill/>
        </p:spPr>
        <p:txBody>
          <a:bodyPr wrap="square" rtlCol="0">
            <a:spAutoFit/>
          </a:bodyPr>
          <a:p>
            <a:r>
              <a:rPr lang="zh-CN" altLang="en-US" sz="2400" b="1"/>
              <a:t>审题定调</a:t>
            </a:r>
            <a:endParaRPr lang="zh-CN" altLang="en-US" sz="2400" b="1"/>
          </a:p>
        </p:txBody>
      </p:sp>
      <p:sp>
        <p:nvSpPr>
          <p:cNvPr id="4" name="文本框 3"/>
          <p:cNvSpPr txBox="1"/>
          <p:nvPr/>
        </p:nvSpPr>
        <p:spPr>
          <a:xfrm>
            <a:off x="798195" y="1706880"/>
            <a:ext cx="10681970" cy="1753235"/>
          </a:xfrm>
          <a:prstGeom prst="rect">
            <a:avLst/>
          </a:prstGeom>
        </p:spPr>
        <p:txBody>
          <a:bodyPr wrap="square">
            <a:spAutoFit/>
          </a:bodyPr>
          <a:p>
            <a:pPr indent="457200" fontAlgn="auto">
              <a:lnSpc>
                <a:spcPct val="150000"/>
              </a:lnSpc>
            </a:pPr>
            <a:r>
              <a:rPr lang="en-US" altLang="zh-CN" b="1" i="0">
                <a:solidFill>
                  <a:srgbClr val="404040"/>
                </a:solidFill>
                <a:latin typeface="+mn-ea"/>
                <a:cs typeface="+mn-ea"/>
              </a:rPr>
              <a:t>1.</a:t>
            </a:r>
            <a:r>
              <a:rPr lang="zh-CN" altLang="en-US" b="1" i="0">
                <a:solidFill>
                  <a:srgbClr val="404040"/>
                </a:solidFill>
                <a:latin typeface="+mn-ea"/>
                <a:cs typeface="+mn-ea"/>
              </a:rPr>
              <a:t>博客</a:t>
            </a:r>
            <a:r>
              <a:rPr lang="zh-CN" altLang="en-US" b="0" i="0">
                <a:solidFill>
                  <a:srgbClr val="404040"/>
                </a:solidFill>
                <a:latin typeface="+mn-ea"/>
                <a:cs typeface="+mn-ea"/>
              </a:rPr>
              <a:t>：该写作文体属于新媒体文本，但因其特殊的格式，目前在考试中涉及较少。</a:t>
            </a:r>
            <a:endParaRPr lang="zh-CN" altLang="en-US" b="0" i="0">
              <a:solidFill>
                <a:srgbClr val="404040"/>
              </a:solidFill>
              <a:latin typeface="+mn-ea"/>
              <a:cs typeface="+mn-ea"/>
            </a:endParaRPr>
          </a:p>
          <a:p>
            <a:pPr indent="457200" fontAlgn="auto">
              <a:lnSpc>
                <a:spcPct val="150000"/>
              </a:lnSpc>
            </a:pPr>
            <a:r>
              <a:rPr lang="en-US" altLang="zh-CN" b="1" i="0">
                <a:solidFill>
                  <a:srgbClr val="404040"/>
                </a:solidFill>
                <a:latin typeface="+mn-ea"/>
                <a:cs typeface="+mn-ea"/>
              </a:rPr>
              <a:t>2.</a:t>
            </a:r>
            <a:r>
              <a:rPr lang="zh-CN" altLang="en-US" b="1" i="0">
                <a:solidFill>
                  <a:srgbClr val="404040"/>
                </a:solidFill>
                <a:latin typeface="+mn-ea"/>
                <a:cs typeface="+mn-ea"/>
              </a:rPr>
              <a:t>演讲</a:t>
            </a:r>
            <a:r>
              <a:rPr lang="zh-CN" altLang="en-US" b="0" i="0">
                <a:solidFill>
                  <a:srgbClr val="404040"/>
                </a:solidFill>
                <a:latin typeface="+mn-ea"/>
                <a:cs typeface="+mn-ea"/>
              </a:rPr>
              <a:t>：</a:t>
            </a:r>
            <a:r>
              <a:rPr lang="zh-CN" altLang="en-US" b="0" i="0">
                <a:solidFill>
                  <a:srgbClr val="00A0AF"/>
                </a:solidFill>
                <a:latin typeface="+mn-ea"/>
                <a:cs typeface="+mn-ea"/>
              </a:rPr>
              <a:t>网络安全话题与演讲稿结合的考查方式较为常见</a:t>
            </a:r>
            <a:r>
              <a:rPr lang="zh-CN" altLang="en-US" b="0" i="0">
                <a:solidFill>
                  <a:srgbClr val="404040"/>
                </a:solidFill>
                <a:latin typeface="+mn-ea"/>
                <a:cs typeface="+mn-ea"/>
              </a:rPr>
              <a:t>，我们可就某一方面发表自己的观点。</a:t>
            </a:r>
            <a:endParaRPr lang="zh-CN" altLang="en-US" b="0" i="0">
              <a:solidFill>
                <a:srgbClr val="404040"/>
              </a:solidFill>
              <a:latin typeface="+mn-ea"/>
              <a:cs typeface="+mn-ea"/>
            </a:endParaRPr>
          </a:p>
          <a:p>
            <a:pPr indent="457200" fontAlgn="auto">
              <a:lnSpc>
                <a:spcPct val="150000"/>
              </a:lnSpc>
            </a:pPr>
            <a:r>
              <a:rPr lang="en-US" altLang="zh-CN" b="1" i="0">
                <a:solidFill>
                  <a:srgbClr val="404040"/>
                </a:solidFill>
                <a:latin typeface="+mn-ea"/>
                <a:cs typeface="+mn-ea"/>
              </a:rPr>
              <a:t>3.</a:t>
            </a:r>
            <a:r>
              <a:rPr lang="zh-CN" altLang="en-US" b="1" i="0">
                <a:solidFill>
                  <a:srgbClr val="404040"/>
                </a:solidFill>
                <a:latin typeface="+mn-ea"/>
                <a:cs typeface="+mn-ea"/>
              </a:rPr>
              <a:t>建议信：</a:t>
            </a:r>
            <a:r>
              <a:rPr lang="zh-CN" altLang="en-US" b="0" i="0">
                <a:solidFill>
                  <a:srgbClr val="00A0AF"/>
                </a:solidFill>
                <a:latin typeface="+mn-ea"/>
                <a:cs typeface="+mn-ea"/>
              </a:rPr>
              <a:t>该文体的写作要求多为针对来信人遇到的网络安全问题提出建议。</a:t>
            </a:r>
            <a:r>
              <a:rPr lang="zh-CN" altLang="en-US" b="0" i="0">
                <a:solidFill>
                  <a:srgbClr val="404040"/>
                </a:solidFill>
                <a:latin typeface="+mn-ea"/>
                <a:cs typeface="+mn-ea"/>
              </a:rPr>
              <a:t>建议信的写作方式已在前面的内容中讲解过。在此基础上，我们需要掌握有关网络安全的相关表达。</a:t>
            </a:r>
            <a:endParaRPr lang="zh-CN" altLang="en-US" b="0" i="0">
              <a:solidFill>
                <a:srgbClr val="404040"/>
              </a:solidFill>
              <a:latin typeface="+mn-ea"/>
              <a:cs typeface="+mn-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9" name="组合 8"/>
          <p:cNvGrpSpPr/>
          <p:nvPr/>
        </p:nvGrpSpPr>
        <p:grpSpPr>
          <a:xfrm>
            <a:off x="884555" y="102997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二</a:t>
              </a:r>
              <a:endParaRPr lang="zh-CN" altLang="en-US" b="1">
                <a:solidFill>
                  <a:schemeClr val="bg1"/>
                </a:solidFill>
              </a:endParaRPr>
            </a:p>
          </p:txBody>
        </p:sp>
      </p:grpSp>
      <p:sp>
        <p:nvSpPr>
          <p:cNvPr id="12" name="文本框 11"/>
          <p:cNvSpPr txBox="1"/>
          <p:nvPr/>
        </p:nvSpPr>
        <p:spPr>
          <a:xfrm>
            <a:off x="1497330" y="1000760"/>
            <a:ext cx="4118610" cy="460375"/>
          </a:xfrm>
          <a:prstGeom prst="rect">
            <a:avLst/>
          </a:prstGeom>
          <a:noFill/>
        </p:spPr>
        <p:txBody>
          <a:bodyPr wrap="square" rtlCol="0">
            <a:spAutoFit/>
          </a:bodyPr>
          <a:p>
            <a:r>
              <a:rPr lang="zh-CN" altLang="en-US" sz="2400" b="1"/>
              <a:t>谋篇布局</a:t>
            </a:r>
            <a:endParaRPr lang="zh-CN" altLang="en-US" sz="2400" b="1"/>
          </a:p>
        </p:txBody>
      </p:sp>
      <p:sp>
        <p:nvSpPr>
          <p:cNvPr id="13" name="文本框 12"/>
          <p:cNvSpPr txBox="1"/>
          <p:nvPr/>
        </p:nvSpPr>
        <p:spPr>
          <a:xfrm>
            <a:off x="884555" y="1508125"/>
            <a:ext cx="10566400" cy="1350010"/>
          </a:xfrm>
          <a:prstGeom prst="rect">
            <a:avLst/>
          </a:prstGeom>
        </p:spPr>
        <p:txBody>
          <a:bodyPr wrap="square">
            <a:spAutoFit/>
          </a:bodyPr>
          <a:p>
            <a:pPr marL="33655" indent="0" algn="l" defTabSz="266700" eaLnBrk="0" fontAlgn="base">
              <a:lnSpc>
                <a:spcPct val="130000"/>
              </a:lnSpc>
              <a:spcBef>
                <a:spcPts val="700"/>
              </a:spcBef>
              <a:spcAft>
                <a:spcPct val="0"/>
              </a:spcAft>
            </a:pPr>
            <a:r>
              <a:rPr lang="zh-CN" altLang="en-US">
                <a:solidFill>
                  <a:srgbClr val="000000"/>
                </a:solidFill>
                <a:latin typeface="+mn-ea"/>
                <a:cs typeface="+mn-ea"/>
              </a:rPr>
              <a:t>开头：引出话题</a:t>
            </a:r>
            <a:r>
              <a:rPr lang="en-US" altLang="zh-CN">
                <a:solidFill>
                  <a:srgbClr val="000000"/>
                </a:solidFill>
                <a:latin typeface="+mn-ea"/>
                <a:cs typeface="+mn-ea"/>
              </a:rPr>
              <a:t>——</a:t>
            </a:r>
            <a:r>
              <a:rPr lang="zh-CN" altLang="en-US">
                <a:solidFill>
                  <a:srgbClr val="000000"/>
                </a:solidFill>
                <a:latin typeface="+mn-ea"/>
                <a:cs typeface="+mn-ea"/>
              </a:rPr>
              <a:t>网络安全</a:t>
            </a:r>
            <a:endParaRPr lang="zh-CN" altLang="en-US">
              <a:solidFill>
                <a:srgbClr val="000000"/>
              </a:solidFill>
              <a:latin typeface="+mn-ea"/>
              <a:cs typeface="+mn-ea"/>
            </a:endParaRPr>
          </a:p>
          <a:p>
            <a:pPr marL="33655" indent="0" algn="l" defTabSz="266700" eaLnBrk="0" fontAlgn="base">
              <a:lnSpc>
                <a:spcPct val="130000"/>
              </a:lnSpc>
              <a:spcBef>
                <a:spcPts val="700"/>
              </a:spcBef>
              <a:spcAft>
                <a:spcPct val="0"/>
              </a:spcAft>
            </a:pPr>
            <a:r>
              <a:rPr lang="zh-CN" altLang="en-US">
                <a:solidFill>
                  <a:srgbClr val="000000"/>
                </a:solidFill>
                <a:latin typeface="+mn-ea"/>
                <a:cs typeface="+mn-ea"/>
              </a:rPr>
              <a:t>主体：给出安全上网的建议</a:t>
            </a:r>
            <a:endParaRPr lang="zh-CN" altLang="en-US">
              <a:solidFill>
                <a:srgbClr val="000000"/>
              </a:solidFill>
              <a:latin typeface="+mn-ea"/>
              <a:cs typeface="+mn-ea"/>
            </a:endParaRPr>
          </a:p>
          <a:p>
            <a:pPr marL="33655" indent="0" algn="l" defTabSz="266700" eaLnBrk="0" fontAlgn="base">
              <a:lnSpc>
                <a:spcPct val="130000"/>
              </a:lnSpc>
              <a:spcBef>
                <a:spcPts val="700"/>
              </a:spcBef>
              <a:spcAft>
                <a:spcPct val="0"/>
              </a:spcAft>
            </a:pPr>
            <a:r>
              <a:rPr lang="zh-CN" altLang="en-US">
                <a:solidFill>
                  <a:srgbClr val="000000"/>
                </a:solidFill>
                <a:latin typeface="+mn-ea"/>
                <a:cs typeface="+mn-ea"/>
              </a:rPr>
              <a:t>结尾：重申网络安全的重要性，或者发出倡议</a:t>
            </a:r>
            <a:endParaRPr lang="zh-CN" altLang="en-US">
              <a:solidFill>
                <a:srgbClr val="000000"/>
              </a:solidFill>
              <a:latin typeface="+mn-ea"/>
              <a:cs typeface="+mn-ea"/>
            </a:endParaRPr>
          </a:p>
        </p:txBody>
      </p:sp>
      <p:grpSp>
        <p:nvGrpSpPr>
          <p:cNvPr id="5" name="组合 4"/>
          <p:cNvGrpSpPr/>
          <p:nvPr/>
        </p:nvGrpSpPr>
        <p:grpSpPr>
          <a:xfrm>
            <a:off x="870585" y="2883535"/>
            <a:ext cx="431165" cy="431165"/>
            <a:chOff x="1393" y="1839"/>
            <a:chExt cx="679" cy="679"/>
          </a:xfrm>
        </p:grpSpPr>
        <p:sp>
          <p:nvSpPr>
            <p:cNvPr id="6" name="椭圆 5"/>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1393" y="1893"/>
              <a:ext cx="528" cy="580"/>
            </a:xfrm>
            <a:prstGeom prst="rect">
              <a:avLst/>
            </a:prstGeom>
            <a:noFill/>
          </p:spPr>
          <p:txBody>
            <a:bodyPr wrap="square" rtlCol="0">
              <a:spAutoFit/>
            </a:bodyPr>
            <a:p>
              <a:r>
                <a:rPr lang="zh-CN" altLang="en-US" b="1">
                  <a:solidFill>
                    <a:schemeClr val="bg1"/>
                  </a:solidFill>
                </a:rPr>
                <a:t>三</a:t>
              </a:r>
              <a:endParaRPr lang="zh-CN" altLang="en-US" b="1">
                <a:solidFill>
                  <a:schemeClr val="bg1"/>
                </a:solidFill>
              </a:endParaRPr>
            </a:p>
          </p:txBody>
        </p:sp>
      </p:grpSp>
      <p:sp>
        <p:nvSpPr>
          <p:cNvPr id="8" name="文本框 7"/>
          <p:cNvSpPr txBox="1"/>
          <p:nvPr/>
        </p:nvSpPr>
        <p:spPr>
          <a:xfrm>
            <a:off x="1483360" y="2854325"/>
            <a:ext cx="5558155" cy="460375"/>
          </a:xfrm>
          <a:prstGeom prst="rect">
            <a:avLst/>
          </a:prstGeom>
          <a:noFill/>
        </p:spPr>
        <p:txBody>
          <a:bodyPr wrap="square" rtlCol="0">
            <a:spAutoFit/>
          </a:bodyPr>
          <a:p>
            <a:r>
              <a:rPr lang="zh-CN" altLang="en-US" sz="2400" b="1"/>
              <a:t>词句升级</a:t>
            </a:r>
            <a:r>
              <a:rPr lang="en-US" altLang="zh-CN" sz="2400" b="1"/>
              <a:t>——</a:t>
            </a:r>
            <a:r>
              <a:rPr lang="zh-CN" altLang="en-US" sz="2400" b="1"/>
              <a:t>关于网络安全建议的素材</a:t>
            </a:r>
            <a:endParaRPr lang="zh-CN" altLang="en-US" sz="2400" b="1"/>
          </a:p>
        </p:txBody>
      </p:sp>
      <p:sp>
        <p:nvSpPr>
          <p:cNvPr id="14" name="文本框 13"/>
          <p:cNvSpPr txBox="1"/>
          <p:nvPr/>
        </p:nvSpPr>
        <p:spPr>
          <a:xfrm>
            <a:off x="894715" y="3234055"/>
            <a:ext cx="10766425" cy="2999740"/>
          </a:xfrm>
          <a:prstGeom prst="rect">
            <a:avLst/>
          </a:prstGeom>
        </p:spPr>
        <p:txBody>
          <a:bodyPr wrap="square">
            <a:spAutoFit/>
          </a:bodyPr>
          <a:p>
            <a:pPr marL="0" indent="279400" defTabSz="266700">
              <a:lnSpc>
                <a:spcPct val="150000"/>
              </a:lnSpc>
              <a:spcBef>
                <a:spcPct val="0"/>
              </a:spcBef>
              <a:spcAft>
                <a:spcPct val="0"/>
              </a:spcAft>
            </a:pPr>
            <a:r>
              <a:rPr lang="en-US" altLang="zh-CN" b="1">
                <a:solidFill>
                  <a:srgbClr val="000000"/>
                </a:solidFill>
                <a:latin typeface="+mn-ea"/>
                <a:cs typeface="+mn-ea"/>
              </a:rPr>
              <a:t>1.Online shopping</a:t>
            </a:r>
            <a:r>
              <a:rPr lang="zh-CN" altLang="en-US" b="1">
                <a:solidFill>
                  <a:srgbClr val="000000"/>
                </a:solidFill>
                <a:latin typeface="+mn-ea"/>
                <a:cs typeface="+mn-ea"/>
              </a:rPr>
              <a:t>网络购物</a:t>
            </a:r>
            <a:endParaRPr lang="zh-CN" altLang="en-US" b="1">
              <a:solidFill>
                <a:srgbClr val="000000"/>
              </a:solidFill>
              <a:latin typeface="+mn-ea"/>
              <a:cs typeface="+mn-ea"/>
            </a:endParaRPr>
          </a:p>
          <a:p>
            <a:pPr marL="0" indent="0" defTabSz="266700">
              <a:lnSpc>
                <a:spcPct val="150000"/>
              </a:lnSpc>
              <a:spcBef>
                <a:spcPct val="0"/>
              </a:spcBef>
              <a:spcAft>
                <a:spcPct val="0"/>
              </a:spcAft>
            </a:pPr>
            <a:r>
              <a:rPr lang="en-US" altLang="zh-CN">
                <a:solidFill>
                  <a:srgbClr val="000000"/>
                </a:solidFill>
                <a:latin typeface="+mn-ea"/>
                <a:cs typeface="+mn-ea"/>
              </a:rPr>
              <a:t>Use a website you are familiar with.</a:t>
            </a:r>
            <a:r>
              <a:rPr lang="zh-CN" altLang="en-US">
                <a:solidFill>
                  <a:srgbClr val="000000"/>
                </a:solidFill>
                <a:latin typeface="+mn-ea"/>
                <a:cs typeface="+mn-ea"/>
              </a:rPr>
              <a:t>使用你熟悉的网站。</a:t>
            </a:r>
            <a:endParaRPr lang="zh-CN" altLang="en-US">
              <a:solidFill>
                <a:srgbClr val="000000"/>
              </a:solidFill>
              <a:latin typeface="+mn-ea"/>
              <a:cs typeface="+mn-ea"/>
            </a:endParaRPr>
          </a:p>
          <a:p>
            <a:pPr marL="0" indent="0" defTabSz="266700">
              <a:lnSpc>
                <a:spcPct val="150000"/>
              </a:lnSpc>
              <a:spcBef>
                <a:spcPct val="0"/>
              </a:spcBef>
              <a:spcAft>
                <a:spcPct val="0"/>
              </a:spcAft>
            </a:pPr>
            <a:r>
              <a:rPr lang="en-US" altLang="zh-CN">
                <a:solidFill>
                  <a:srgbClr val="000000"/>
                </a:solidFill>
                <a:latin typeface="+mn-ea"/>
                <a:cs typeface="+mn-ea"/>
              </a:rPr>
              <a:t>Don't click any strange web links to pay for goods.</a:t>
            </a:r>
            <a:r>
              <a:rPr lang="zh-CN" altLang="en-US">
                <a:solidFill>
                  <a:srgbClr val="000000"/>
                </a:solidFill>
                <a:latin typeface="+mn-ea"/>
                <a:cs typeface="+mn-ea"/>
              </a:rPr>
              <a:t>不要点击任何陌生的网络链接去为商品付款。</a:t>
            </a:r>
            <a:endParaRPr lang="zh-CN" altLang="en-US">
              <a:solidFill>
                <a:srgbClr val="000000"/>
              </a:solidFill>
              <a:latin typeface="+mn-ea"/>
              <a:cs typeface="+mn-ea"/>
            </a:endParaRPr>
          </a:p>
          <a:p>
            <a:pPr marL="0" indent="0" defTabSz="266700">
              <a:lnSpc>
                <a:spcPct val="150000"/>
              </a:lnSpc>
              <a:spcBef>
                <a:spcPct val="0"/>
              </a:spcBef>
              <a:spcAft>
                <a:spcPct val="0"/>
              </a:spcAft>
            </a:pPr>
            <a:r>
              <a:rPr lang="en-US" altLang="zh-CN">
                <a:solidFill>
                  <a:srgbClr val="000000"/>
                </a:solidFill>
                <a:latin typeface="+mn-ea"/>
                <a:cs typeface="+mn-ea"/>
              </a:rPr>
              <a:t>Make sure that you're keeping your information and devices secure.</a:t>
            </a:r>
            <a:r>
              <a:rPr lang="zh-CN" altLang="en-US">
                <a:solidFill>
                  <a:srgbClr val="000000"/>
                </a:solidFill>
                <a:latin typeface="+mn-ea"/>
                <a:cs typeface="+mn-ea"/>
              </a:rPr>
              <a:t>确保你的信息和设备安全。</a:t>
            </a:r>
            <a:endParaRPr lang="zh-CN" altLang="en-US">
              <a:solidFill>
                <a:srgbClr val="000000"/>
              </a:solidFill>
              <a:latin typeface="+mn-ea"/>
              <a:cs typeface="+mn-ea"/>
            </a:endParaRPr>
          </a:p>
          <a:p>
            <a:pPr marL="0" indent="0" defTabSz="266700">
              <a:lnSpc>
                <a:spcPct val="150000"/>
              </a:lnSpc>
              <a:spcBef>
                <a:spcPct val="0"/>
              </a:spcBef>
              <a:spcAft>
                <a:spcPct val="0"/>
              </a:spcAft>
            </a:pPr>
            <a:r>
              <a:rPr lang="en-US" altLang="zh-CN">
                <a:solidFill>
                  <a:srgbClr val="000000"/>
                </a:solidFill>
                <a:latin typeface="+mn-ea"/>
                <a:cs typeface="+mn-ea"/>
              </a:rPr>
              <a:t>Never give away your passwords.</a:t>
            </a:r>
            <a:r>
              <a:rPr lang="zh-CN" altLang="en-US">
                <a:solidFill>
                  <a:srgbClr val="000000"/>
                </a:solidFill>
                <a:latin typeface="+mn-ea"/>
                <a:cs typeface="+mn-ea"/>
              </a:rPr>
              <a:t>决不泄露你的密码。</a:t>
            </a:r>
            <a:endParaRPr lang="zh-CN" altLang="en-US">
              <a:solidFill>
                <a:srgbClr val="000000"/>
              </a:solidFill>
              <a:latin typeface="+mn-ea"/>
              <a:cs typeface="+mn-ea"/>
            </a:endParaRPr>
          </a:p>
          <a:p>
            <a:pPr marL="0" indent="0" defTabSz="266700">
              <a:lnSpc>
                <a:spcPct val="150000"/>
              </a:lnSpc>
              <a:spcBef>
                <a:spcPct val="0"/>
              </a:spcBef>
              <a:spcAft>
                <a:spcPct val="0"/>
              </a:spcAft>
            </a:pPr>
            <a:r>
              <a:rPr lang="en-US" altLang="zh-CN">
                <a:solidFill>
                  <a:srgbClr val="000000"/>
                </a:solidFill>
                <a:latin typeface="+mn-ea"/>
                <a:cs typeface="+mn-ea"/>
              </a:rPr>
              <a:t>Make sure you pick the passwords which are strong and easy to remember.</a:t>
            </a:r>
            <a:r>
              <a:rPr lang="zh-CN" altLang="en-US">
                <a:solidFill>
                  <a:srgbClr val="000000"/>
                </a:solidFill>
                <a:latin typeface="+mn-ea"/>
                <a:cs typeface="+mn-ea"/>
              </a:rPr>
              <a:t>确保你选择的密码强度高且易于记忆。</a:t>
            </a:r>
            <a:endParaRPr lang="zh-CN" altLang="en-US">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14" name="文本框 13"/>
          <p:cNvSpPr txBox="1"/>
          <p:nvPr/>
        </p:nvSpPr>
        <p:spPr>
          <a:xfrm>
            <a:off x="812165" y="1320165"/>
            <a:ext cx="10766425" cy="3415030"/>
          </a:xfrm>
          <a:prstGeom prst="rect">
            <a:avLst/>
          </a:prstGeom>
        </p:spPr>
        <p:txBody>
          <a:bodyPr wrap="square">
            <a:spAutoFit/>
          </a:bodyPr>
          <a:p>
            <a:pPr marL="0" indent="279400" defTabSz="266700">
              <a:lnSpc>
                <a:spcPct val="150000"/>
              </a:lnSpc>
              <a:spcBef>
                <a:spcPct val="0"/>
              </a:spcBef>
              <a:spcAft>
                <a:spcPct val="0"/>
              </a:spcAft>
            </a:pPr>
            <a:r>
              <a:rPr lang="en-US" altLang="zh-CN" b="1">
                <a:solidFill>
                  <a:srgbClr val="000000"/>
                </a:solidFill>
                <a:latin typeface="+mn-ea"/>
                <a:cs typeface="+mn-ea"/>
              </a:rPr>
              <a:t>2.Social networking apps</a:t>
            </a:r>
            <a:r>
              <a:rPr lang="zh-CN" altLang="en-US" b="1">
                <a:solidFill>
                  <a:srgbClr val="000000"/>
                </a:solidFill>
                <a:latin typeface="+mn-ea"/>
                <a:cs typeface="+mn-ea"/>
              </a:rPr>
              <a:t>社交网络应用程序</a:t>
            </a:r>
            <a:endParaRPr lang="zh-CN" altLang="en-US" b="1">
              <a:solidFill>
                <a:srgbClr val="000000"/>
              </a:solidFill>
              <a:latin typeface="+mn-ea"/>
              <a:cs typeface="+mn-ea"/>
            </a:endParaRPr>
          </a:p>
          <a:p>
            <a:pPr marL="0" indent="279400" defTabSz="266700">
              <a:lnSpc>
                <a:spcPct val="150000"/>
              </a:lnSpc>
              <a:spcBef>
                <a:spcPct val="0"/>
              </a:spcBef>
              <a:spcAft>
                <a:spcPct val="0"/>
              </a:spcAft>
            </a:pPr>
            <a:r>
              <a:rPr lang="en-US" altLang="zh-CN">
                <a:solidFill>
                  <a:srgbClr val="000000"/>
                </a:solidFill>
                <a:latin typeface="+mn-ea"/>
                <a:cs typeface="+mn-ea"/>
              </a:rPr>
              <a:t>Don't believe what a stranger said easily.</a:t>
            </a:r>
            <a:r>
              <a:rPr lang="zh-CN" altLang="en-US">
                <a:solidFill>
                  <a:srgbClr val="000000"/>
                </a:solidFill>
                <a:latin typeface="+mn-ea"/>
                <a:cs typeface="+mn-ea"/>
              </a:rPr>
              <a:t>不要轻易相信陌生人所说的话。</a:t>
            </a:r>
            <a:endParaRPr lang="zh-CN" altLang="en-US">
              <a:solidFill>
                <a:srgbClr val="000000"/>
              </a:solidFill>
              <a:latin typeface="+mn-ea"/>
              <a:cs typeface="+mn-ea"/>
            </a:endParaRPr>
          </a:p>
          <a:p>
            <a:pPr marL="0" indent="279400" defTabSz="266700">
              <a:lnSpc>
                <a:spcPct val="150000"/>
              </a:lnSpc>
              <a:spcBef>
                <a:spcPct val="0"/>
              </a:spcBef>
              <a:spcAft>
                <a:spcPct val="0"/>
              </a:spcAft>
            </a:pPr>
            <a:r>
              <a:rPr lang="en-US" altLang="zh-CN">
                <a:solidFill>
                  <a:srgbClr val="000000"/>
                </a:solidFill>
                <a:latin typeface="+mn-ea"/>
                <a:cs typeface="+mn-ea"/>
              </a:rPr>
              <a:t>Don't share personal details.</a:t>
            </a:r>
            <a:r>
              <a:rPr lang="zh-CN" altLang="en-US">
                <a:solidFill>
                  <a:srgbClr val="000000"/>
                </a:solidFill>
                <a:latin typeface="+mn-ea"/>
                <a:cs typeface="+mn-ea"/>
              </a:rPr>
              <a:t>不要分享个人的具体情况。</a:t>
            </a:r>
            <a:endParaRPr lang="zh-CN" altLang="en-US">
              <a:solidFill>
                <a:srgbClr val="000000"/>
              </a:solidFill>
              <a:latin typeface="+mn-ea"/>
              <a:cs typeface="+mn-ea"/>
            </a:endParaRPr>
          </a:p>
          <a:p>
            <a:pPr marL="0" indent="279400" defTabSz="266700">
              <a:lnSpc>
                <a:spcPct val="150000"/>
              </a:lnSpc>
              <a:spcBef>
                <a:spcPct val="0"/>
              </a:spcBef>
              <a:spcAft>
                <a:spcPct val="0"/>
              </a:spcAft>
            </a:pPr>
            <a:r>
              <a:rPr lang="en-US" altLang="zh-CN">
                <a:solidFill>
                  <a:srgbClr val="000000"/>
                </a:solidFill>
                <a:latin typeface="+mn-ea"/>
                <a:cs typeface="+mn-ea"/>
              </a:rPr>
              <a:t>Keep information like your address, full name, phone number, school and date of birth private.</a:t>
            </a:r>
            <a:r>
              <a:rPr lang="zh-CN" altLang="en-US">
                <a:solidFill>
                  <a:srgbClr val="000000"/>
                </a:solidFill>
                <a:latin typeface="+mn-ea"/>
                <a:cs typeface="+mn-ea"/>
              </a:rPr>
              <a:t>保证你的地址、全名、电话号码、学校和生日等信息私密。</a:t>
            </a:r>
            <a:endParaRPr lang="zh-CN" altLang="en-US">
              <a:solidFill>
                <a:srgbClr val="000000"/>
              </a:solidFill>
              <a:latin typeface="+mn-ea"/>
              <a:cs typeface="+mn-ea"/>
            </a:endParaRPr>
          </a:p>
          <a:p>
            <a:pPr marL="0" indent="279400" defTabSz="266700">
              <a:lnSpc>
                <a:spcPct val="150000"/>
              </a:lnSpc>
              <a:spcBef>
                <a:spcPct val="0"/>
              </a:spcBef>
              <a:spcAft>
                <a:spcPct val="0"/>
              </a:spcAft>
            </a:pPr>
            <a:r>
              <a:rPr lang="en-US" altLang="zh-CN" b="1">
                <a:solidFill>
                  <a:srgbClr val="000000"/>
                </a:solidFill>
                <a:latin typeface="+mn-ea"/>
                <a:cs typeface="+mn-ea"/>
              </a:rPr>
              <a:t>3.Online chat</a:t>
            </a:r>
            <a:r>
              <a:rPr lang="zh-CN" altLang="en-US" b="1">
                <a:solidFill>
                  <a:srgbClr val="000000"/>
                </a:solidFill>
                <a:latin typeface="+mn-ea"/>
                <a:cs typeface="+mn-ea"/>
              </a:rPr>
              <a:t>网上聊天</a:t>
            </a:r>
            <a:endParaRPr lang="zh-CN" altLang="en-US" b="1">
              <a:solidFill>
                <a:srgbClr val="000000"/>
              </a:solidFill>
              <a:latin typeface="+mn-ea"/>
              <a:cs typeface="+mn-ea"/>
            </a:endParaRPr>
          </a:p>
          <a:p>
            <a:pPr marL="0" indent="279400" defTabSz="266700">
              <a:lnSpc>
                <a:spcPct val="150000"/>
              </a:lnSpc>
              <a:spcBef>
                <a:spcPct val="0"/>
              </a:spcBef>
              <a:spcAft>
                <a:spcPct val="0"/>
              </a:spcAft>
            </a:pPr>
            <a:r>
              <a:rPr lang="en-US" altLang="zh-CN">
                <a:solidFill>
                  <a:srgbClr val="000000"/>
                </a:solidFill>
                <a:latin typeface="+mn-ea"/>
                <a:cs typeface="+mn-ea"/>
              </a:rPr>
              <a:t>Don't give away personal information.</a:t>
            </a:r>
            <a:r>
              <a:rPr lang="zh-CN" altLang="en-US">
                <a:solidFill>
                  <a:srgbClr val="000000"/>
                </a:solidFill>
                <a:latin typeface="+mn-ea"/>
                <a:cs typeface="+mn-ea"/>
              </a:rPr>
              <a:t>不要透露个人信息。</a:t>
            </a:r>
            <a:endParaRPr lang="zh-CN" altLang="en-US">
              <a:solidFill>
                <a:srgbClr val="000000"/>
              </a:solidFill>
              <a:latin typeface="+mn-ea"/>
              <a:cs typeface="+mn-ea"/>
            </a:endParaRPr>
          </a:p>
          <a:p>
            <a:pPr marL="0" indent="279400" defTabSz="266700">
              <a:lnSpc>
                <a:spcPct val="150000"/>
              </a:lnSpc>
              <a:spcBef>
                <a:spcPct val="0"/>
              </a:spcBef>
              <a:spcAft>
                <a:spcPct val="0"/>
              </a:spcAft>
            </a:pPr>
            <a:r>
              <a:rPr lang="en-US" altLang="zh-CN">
                <a:solidFill>
                  <a:srgbClr val="000000"/>
                </a:solidFill>
                <a:latin typeface="+mn-ea"/>
                <a:cs typeface="+mn-ea"/>
              </a:rPr>
              <a:t>Never meet a net pal in real life alone.</a:t>
            </a:r>
            <a:r>
              <a:rPr lang="zh-CN" altLang="en-US">
                <a:solidFill>
                  <a:srgbClr val="000000"/>
                </a:solidFill>
                <a:latin typeface="+mn-ea"/>
                <a:cs typeface="+mn-ea"/>
              </a:rPr>
              <a:t>不要在现实生活中单独见网友。</a:t>
            </a:r>
            <a:endParaRPr lang="zh-CN" altLang="en-US">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grpSp>
        <p:nvGrpSpPr>
          <p:cNvPr id="6" name="组合 5"/>
          <p:cNvGrpSpPr/>
          <p:nvPr/>
        </p:nvGrpSpPr>
        <p:grpSpPr>
          <a:xfrm>
            <a:off x="894715" y="1071880"/>
            <a:ext cx="826770" cy="449580"/>
            <a:chOff x="1409" y="1688"/>
            <a:chExt cx="1302" cy="708"/>
          </a:xfrm>
        </p:grpSpPr>
        <p:sp>
          <p:nvSpPr>
            <p:cNvPr id="4" name="圆角矩形 1"/>
            <p:cNvSpPr/>
            <p:nvPr/>
          </p:nvSpPr>
          <p:spPr>
            <a:xfrm>
              <a:off x="1409" y="1688"/>
              <a:ext cx="1302" cy="709"/>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1509" y="1742"/>
              <a:ext cx="1101" cy="58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grpSp>
      <p:sp>
        <p:nvSpPr>
          <p:cNvPr id="26" name="文本框 25"/>
          <p:cNvSpPr txBox="1"/>
          <p:nvPr/>
        </p:nvSpPr>
        <p:spPr>
          <a:xfrm>
            <a:off x="895350" y="1482725"/>
            <a:ext cx="10641965" cy="4246245"/>
          </a:xfrm>
          <a:prstGeom prst="rect">
            <a:avLst/>
          </a:prstGeom>
        </p:spPr>
        <p:txBody>
          <a:bodyPr wrap="square">
            <a:spAutoFit/>
          </a:bodyPr>
          <a:p>
            <a:pPr marL="0" indent="279400" algn="l" defTabSz="266700">
              <a:lnSpc>
                <a:spcPct val="150000"/>
              </a:lnSpc>
              <a:spcBef>
                <a:spcPct val="0"/>
              </a:spcBef>
              <a:spcAft>
                <a:spcPct val="0"/>
              </a:spcAft>
            </a:pPr>
            <a:r>
              <a:rPr lang="zh-CN" altLang="en-US">
                <a:solidFill>
                  <a:srgbClr val="000000"/>
                </a:solidFill>
                <a:latin typeface="+mn-ea"/>
                <a:cs typeface="+mn-ea"/>
              </a:rPr>
              <a:t>你校将举办英语演讲比赛。请你以</a:t>
            </a:r>
            <a:r>
              <a:rPr lang="en-US" altLang="zh-CN">
                <a:solidFill>
                  <a:srgbClr val="000000"/>
                </a:solidFill>
                <a:latin typeface="+mn-ea"/>
                <a:cs typeface="+mn-ea"/>
              </a:rPr>
              <a:t>Be Smart Online Learners</a:t>
            </a:r>
            <a:r>
              <a:rPr lang="zh-CN" altLang="en-US">
                <a:solidFill>
                  <a:srgbClr val="000000"/>
                </a:solidFill>
                <a:latin typeface="+mn-ea"/>
                <a:cs typeface="+mn-ea"/>
              </a:rPr>
              <a:t>为题写一篇发言稿参赛</a:t>
            </a:r>
            <a:r>
              <a:rPr lang="en-US" altLang="zh-CN">
                <a:solidFill>
                  <a:srgbClr val="000000"/>
                </a:solidFill>
                <a:latin typeface="+mn-ea"/>
                <a:cs typeface="+mn-ea"/>
              </a:rPr>
              <a:t>,</a:t>
            </a:r>
            <a:r>
              <a:rPr lang="zh-CN" altLang="en-US">
                <a:solidFill>
                  <a:srgbClr val="000000"/>
                </a:solidFill>
                <a:latin typeface="+mn-ea"/>
                <a:cs typeface="+mn-ea"/>
              </a:rPr>
              <a:t>内容包括</a:t>
            </a:r>
            <a:r>
              <a:rPr lang="en-US" altLang="zh-CN">
                <a:solidFill>
                  <a:srgbClr val="000000"/>
                </a:solidFill>
                <a:latin typeface="+mn-ea"/>
                <a:cs typeface="+mn-ea"/>
              </a:rPr>
              <a:t>:</a:t>
            </a:r>
            <a:endParaRPr lang="en-US" altLang="zh-CN">
              <a:solidFill>
                <a:srgbClr val="000000"/>
              </a:solidFill>
              <a:latin typeface="+mn-ea"/>
              <a:cs typeface="+mn-ea"/>
            </a:endParaRPr>
          </a:p>
          <a:p>
            <a:pPr marL="0" indent="279400" algn="l" defTabSz="266700">
              <a:lnSpc>
                <a:spcPct val="150000"/>
              </a:lnSpc>
              <a:spcBef>
                <a:spcPct val="0"/>
              </a:spcBef>
              <a:spcAft>
                <a:spcPct val="0"/>
              </a:spcAft>
            </a:pPr>
            <a:r>
              <a:rPr lang="en-US" altLang="zh-CN">
                <a:solidFill>
                  <a:srgbClr val="000000"/>
                </a:solidFill>
                <a:latin typeface="+mn-ea"/>
                <a:cs typeface="+mn-ea"/>
              </a:rPr>
              <a:t>1.</a:t>
            </a:r>
            <a:r>
              <a:rPr lang="zh-CN" altLang="en-US">
                <a:solidFill>
                  <a:srgbClr val="000000"/>
                </a:solidFill>
                <a:latin typeface="+mn-ea"/>
                <a:cs typeface="+mn-ea"/>
              </a:rPr>
              <a:t>分析网上学习的优势与不足</a:t>
            </a:r>
            <a:r>
              <a:rPr lang="en-US" altLang="zh-CN">
                <a:solidFill>
                  <a:srgbClr val="000000"/>
                </a:solidFill>
                <a:latin typeface="+mn-ea"/>
                <a:cs typeface="+mn-ea"/>
              </a:rPr>
              <a:t>;</a:t>
            </a:r>
            <a:endParaRPr lang="en-US" altLang="zh-CN">
              <a:solidFill>
                <a:srgbClr val="000000"/>
              </a:solidFill>
              <a:latin typeface="+mn-ea"/>
              <a:cs typeface="+mn-ea"/>
            </a:endParaRPr>
          </a:p>
          <a:p>
            <a:pPr marL="0" indent="279400" algn="l" defTabSz="266700">
              <a:lnSpc>
                <a:spcPct val="150000"/>
              </a:lnSpc>
              <a:spcBef>
                <a:spcPct val="0"/>
              </a:spcBef>
              <a:spcAft>
                <a:spcPct val="0"/>
              </a:spcAft>
            </a:pPr>
            <a:r>
              <a:rPr lang="en-US" altLang="zh-CN">
                <a:solidFill>
                  <a:srgbClr val="000000"/>
                </a:solidFill>
                <a:latin typeface="+mn-ea"/>
                <a:cs typeface="+mn-ea"/>
              </a:rPr>
              <a:t>2.</a:t>
            </a:r>
            <a:r>
              <a:rPr lang="zh-CN" altLang="en-US">
                <a:solidFill>
                  <a:srgbClr val="000000"/>
                </a:solidFill>
                <a:latin typeface="+mn-ea"/>
                <a:cs typeface="+mn-ea"/>
              </a:rPr>
              <a:t>提出学习建议。</a:t>
            </a:r>
            <a:endParaRPr lang="zh-CN" altLang="en-US">
              <a:solidFill>
                <a:srgbClr val="000000"/>
              </a:solidFill>
              <a:latin typeface="+mn-ea"/>
              <a:cs typeface="+mn-ea"/>
            </a:endParaRPr>
          </a:p>
          <a:p>
            <a:pPr marL="0" indent="0" defTabSz="266700">
              <a:lnSpc>
                <a:spcPct val="150000"/>
              </a:lnSpc>
              <a:spcBef>
                <a:spcPct val="0"/>
              </a:spcBef>
              <a:spcAft>
                <a:spcPct val="0"/>
              </a:spcAft>
            </a:pPr>
            <a:r>
              <a:rPr lang="zh-CN" altLang="en-US">
                <a:solidFill>
                  <a:srgbClr val="000000"/>
                </a:solidFill>
                <a:latin typeface="+mn-ea"/>
                <a:cs typeface="+mn-ea"/>
              </a:rPr>
              <a:t>注意</a:t>
            </a:r>
            <a:r>
              <a:rPr lang="en-US" altLang="zh-CN">
                <a:solidFill>
                  <a:srgbClr val="000000"/>
                </a:solidFill>
                <a:latin typeface="+mn-ea"/>
                <a:cs typeface="+mn-ea"/>
              </a:rPr>
              <a:t>:</a:t>
            </a:r>
            <a:r>
              <a:rPr lang="zh-CN" altLang="en-US">
                <a:solidFill>
                  <a:srgbClr val="000000"/>
                </a:solidFill>
                <a:latin typeface="+mn-ea"/>
                <a:cs typeface="+mn-ea"/>
              </a:rPr>
              <a:t>写作词数应为</a:t>
            </a:r>
            <a:r>
              <a:rPr lang="en-US" altLang="zh-CN">
                <a:solidFill>
                  <a:srgbClr val="000000"/>
                </a:solidFill>
                <a:latin typeface="+mn-ea"/>
                <a:cs typeface="+mn-ea"/>
              </a:rPr>
              <a:t>80</a:t>
            </a:r>
            <a:r>
              <a:rPr lang="zh-CN" altLang="en-US">
                <a:solidFill>
                  <a:srgbClr val="000000"/>
                </a:solidFill>
                <a:latin typeface="+mn-ea"/>
                <a:cs typeface="+mn-ea"/>
              </a:rPr>
              <a:t>个左右。</a:t>
            </a:r>
            <a:endParaRPr lang="zh-CN" altLang="en-US">
              <a:solidFill>
                <a:srgbClr val="000000"/>
              </a:solidFill>
              <a:latin typeface="+mn-ea"/>
              <a:cs typeface="+mn-ea"/>
            </a:endParaRPr>
          </a:p>
          <a:p>
            <a:pPr marL="0" indent="0" algn="ctr" defTabSz="266700">
              <a:lnSpc>
                <a:spcPct val="150000"/>
              </a:lnSpc>
              <a:spcBef>
                <a:spcPct val="0"/>
              </a:spcBef>
              <a:spcAft>
                <a:spcPct val="0"/>
              </a:spcAft>
            </a:pPr>
            <a:r>
              <a:rPr lang="en-US" altLang="zh-CN" b="1">
                <a:solidFill>
                  <a:srgbClr val="000000"/>
                </a:solidFill>
                <a:latin typeface="+mn-ea"/>
                <a:cs typeface="+mn-ea"/>
              </a:rPr>
              <a:t>Be Smart Online Learners</a:t>
            </a:r>
            <a:endParaRPr lang="en-US" altLang="zh-CN">
              <a:solidFill>
                <a:srgbClr val="000000"/>
              </a:solidFill>
              <a:latin typeface="+mn-ea"/>
              <a:cs typeface="+mn-ea"/>
            </a:endParaRPr>
          </a:p>
          <a:p>
            <a:pPr indent="457200" defTabSz="266700" fontAlgn="auto">
              <a:lnSpc>
                <a:spcPct val="150000"/>
              </a:lnSpc>
              <a:spcBef>
                <a:spcPct val="0"/>
              </a:spcBef>
              <a:spcAft>
                <a:spcPct val="0"/>
              </a:spcAft>
            </a:pPr>
            <a:r>
              <a:rPr lang="en-US" altLang="zh-CN">
                <a:solidFill>
                  <a:srgbClr val="000000"/>
                </a:solidFill>
                <a:latin typeface="+mn-ea"/>
                <a:cs typeface="+mn-ea"/>
              </a:rPr>
              <a:t>Good morning, everyone. _____________________________________________________________________</a:t>
            </a:r>
            <a:br>
              <a:rPr lang="en-US" altLang="zh-CN">
                <a:solidFill>
                  <a:srgbClr val="000000"/>
                </a:solidFill>
                <a:latin typeface="+mn-ea"/>
                <a:cs typeface="+mn-ea"/>
              </a:rPr>
            </a:br>
            <a:r>
              <a:rPr lang="en-US" altLang="zh-CN">
                <a:solidFill>
                  <a:srgbClr val="000000"/>
                </a:solidFill>
                <a:latin typeface="+mn-ea"/>
                <a:cs typeface="+mn-ea"/>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en-US" altLang="zh-CN">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26" name="文本框 25"/>
          <p:cNvSpPr txBox="1"/>
          <p:nvPr/>
        </p:nvSpPr>
        <p:spPr>
          <a:xfrm>
            <a:off x="894715" y="1369695"/>
            <a:ext cx="10641965" cy="2584450"/>
          </a:xfrm>
          <a:prstGeom prst="rect">
            <a:avLst/>
          </a:prstGeom>
        </p:spPr>
        <p:txBody>
          <a:bodyPr wrap="square">
            <a:spAutoFit/>
          </a:bodyPr>
          <a:p>
            <a:pPr marL="0" indent="279400" algn="l" defTabSz="266700">
              <a:lnSpc>
                <a:spcPct val="150000"/>
              </a:lnSpc>
              <a:spcBef>
                <a:spcPct val="0"/>
              </a:spcBef>
              <a:spcAft>
                <a:spcPct val="0"/>
              </a:spcAft>
            </a:pPr>
            <a:r>
              <a:rPr lang="zh-CN" altLang="en-US" b="1">
                <a:solidFill>
                  <a:srgbClr val="000000"/>
                </a:solidFill>
                <a:latin typeface="+mn-ea"/>
                <a:cs typeface="+mn-ea"/>
              </a:rPr>
              <a:t>一、审题定调</a:t>
            </a:r>
            <a:endParaRPr lang="zh-CN" altLang="en-US" b="1">
              <a:solidFill>
                <a:srgbClr val="000000"/>
              </a:solidFill>
              <a:latin typeface="+mn-ea"/>
              <a:cs typeface="+mn-ea"/>
            </a:endParaRPr>
          </a:p>
          <a:p>
            <a:pPr marL="0" indent="279400" algn="l" defTabSz="266700">
              <a:lnSpc>
                <a:spcPct val="150000"/>
              </a:lnSpc>
              <a:spcBef>
                <a:spcPct val="0"/>
              </a:spcBef>
              <a:spcAft>
                <a:spcPct val="0"/>
              </a:spcAft>
            </a:pPr>
            <a:r>
              <a:rPr lang="zh-CN" altLang="en-US">
                <a:solidFill>
                  <a:srgbClr val="000000"/>
                </a:solidFill>
                <a:latin typeface="+mn-ea"/>
                <a:cs typeface="+mn-ea"/>
              </a:rPr>
              <a:t>审体裁：演讲稿类应用文（演讲有聆听者，须有开头寒暄</a:t>
            </a:r>
            <a:r>
              <a:rPr lang="en-US" altLang="zh-CN">
                <a:solidFill>
                  <a:srgbClr val="000000"/>
                </a:solidFill>
                <a:latin typeface="+mn-ea"/>
                <a:cs typeface="+mn-ea"/>
              </a:rPr>
              <a:t>“Good morning, everyone. It is an honour to deliver a speech here.”</a:t>
            </a:r>
            <a:r>
              <a:rPr lang="zh-CN" altLang="en-US">
                <a:solidFill>
                  <a:srgbClr val="000000"/>
                </a:solidFill>
                <a:latin typeface="+mn-ea"/>
                <a:cs typeface="+mn-ea"/>
              </a:rPr>
              <a:t>和结束语</a:t>
            </a:r>
            <a:r>
              <a:rPr lang="en-US" altLang="zh-CN">
                <a:solidFill>
                  <a:srgbClr val="000000"/>
                </a:solidFill>
                <a:latin typeface="+mn-ea"/>
                <a:cs typeface="+mn-ea"/>
              </a:rPr>
              <a:t>“That's all! Thank you for listening.”</a:t>
            </a:r>
            <a:r>
              <a:rPr lang="zh-CN" altLang="en-US">
                <a:solidFill>
                  <a:srgbClr val="000000"/>
                </a:solidFill>
                <a:latin typeface="+mn-ea"/>
                <a:cs typeface="+mn-ea"/>
              </a:rPr>
              <a:t>）；</a:t>
            </a:r>
            <a:endParaRPr lang="zh-CN" altLang="en-US">
              <a:solidFill>
                <a:srgbClr val="000000"/>
              </a:solidFill>
              <a:latin typeface="+mn-ea"/>
              <a:cs typeface="+mn-ea"/>
            </a:endParaRPr>
          </a:p>
          <a:p>
            <a:pPr marL="0" indent="279400" algn="l" defTabSz="266700">
              <a:lnSpc>
                <a:spcPct val="150000"/>
              </a:lnSpc>
              <a:spcBef>
                <a:spcPct val="0"/>
              </a:spcBef>
              <a:spcAft>
                <a:spcPct val="0"/>
              </a:spcAft>
            </a:pPr>
            <a:r>
              <a:rPr lang="zh-CN" altLang="en-US">
                <a:solidFill>
                  <a:srgbClr val="000000"/>
                </a:solidFill>
                <a:latin typeface="+mn-ea"/>
                <a:cs typeface="+mn-ea"/>
              </a:rPr>
              <a:t>审人称：以第三人称为主；</a:t>
            </a:r>
            <a:endParaRPr lang="zh-CN" altLang="en-US">
              <a:solidFill>
                <a:srgbClr val="000000"/>
              </a:solidFill>
              <a:latin typeface="+mn-ea"/>
              <a:cs typeface="+mn-ea"/>
            </a:endParaRPr>
          </a:p>
          <a:p>
            <a:pPr marL="0" indent="279400" algn="l" defTabSz="266700">
              <a:lnSpc>
                <a:spcPct val="150000"/>
              </a:lnSpc>
              <a:spcBef>
                <a:spcPct val="0"/>
              </a:spcBef>
              <a:spcAft>
                <a:spcPct val="0"/>
              </a:spcAft>
            </a:pPr>
            <a:r>
              <a:rPr lang="zh-CN" altLang="en-US">
                <a:solidFill>
                  <a:srgbClr val="000000"/>
                </a:solidFill>
                <a:latin typeface="+mn-ea"/>
                <a:cs typeface="+mn-ea"/>
              </a:rPr>
              <a:t>审时态：以一般现在时为主；</a:t>
            </a:r>
            <a:endParaRPr lang="zh-CN" altLang="en-US">
              <a:solidFill>
                <a:srgbClr val="000000"/>
              </a:solidFill>
              <a:latin typeface="+mn-ea"/>
              <a:cs typeface="+mn-ea"/>
            </a:endParaRPr>
          </a:p>
          <a:p>
            <a:pPr marL="0" indent="279400" algn="l" defTabSz="266700">
              <a:lnSpc>
                <a:spcPct val="150000"/>
              </a:lnSpc>
              <a:spcBef>
                <a:spcPct val="0"/>
              </a:spcBef>
              <a:spcAft>
                <a:spcPct val="0"/>
              </a:spcAft>
            </a:pPr>
            <a:r>
              <a:rPr lang="zh-CN" altLang="en-US">
                <a:solidFill>
                  <a:srgbClr val="000000"/>
                </a:solidFill>
                <a:latin typeface="+mn-ea"/>
                <a:cs typeface="+mn-ea"/>
              </a:rPr>
              <a:t>审内容：注意段落篇幅合理，主次分明；内容积极。</a:t>
            </a:r>
            <a:endParaRPr lang="zh-CN" altLang="en-US">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26" name="文本框 25"/>
          <p:cNvSpPr txBox="1"/>
          <p:nvPr/>
        </p:nvSpPr>
        <p:spPr>
          <a:xfrm>
            <a:off x="894715" y="1369695"/>
            <a:ext cx="10641965" cy="2168525"/>
          </a:xfrm>
          <a:prstGeom prst="rect">
            <a:avLst/>
          </a:prstGeom>
        </p:spPr>
        <p:txBody>
          <a:bodyPr wrap="square">
            <a:spAutoFit/>
          </a:bodyPr>
          <a:p>
            <a:pPr marL="0" indent="279400" algn="l" defTabSz="266700">
              <a:lnSpc>
                <a:spcPct val="150000"/>
              </a:lnSpc>
              <a:spcBef>
                <a:spcPct val="0"/>
              </a:spcBef>
              <a:spcAft>
                <a:spcPct val="0"/>
              </a:spcAft>
            </a:pPr>
            <a:r>
              <a:rPr lang="zh-CN" altLang="en-US" b="1">
                <a:solidFill>
                  <a:srgbClr val="000000"/>
                </a:solidFill>
                <a:latin typeface="+mn-ea"/>
                <a:cs typeface="+mn-ea"/>
              </a:rPr>
              <a:t>二、谋篇布局</a:t>
            </a:r>
            <a:endParaRPr lang="zh-CN" altLang="en-US" b="1">
              <a:solidFill>
                <a:srgbClr val="000000"/>
              </a:solidFill>
              <a:latin typeface="+mn-ea"/>
              <a:cs typeface="+mn-ea"/>
            </a:endParaRPr>
          </a:p>
          <a:p>
            <a:pPr marL="0" indent="279400" algn="l" defTabSz="266700">
              <a:lnSpc>
                <a:spcPct val="150000"/>
              </a:lnSpc>
              <a:spcBef>
                <a:spcPct val="0"/>
              </a:spcBef>
              <a:spcAft>
                <a:spcPct val="0"/>
              </a:spcAft>
            </a:pPr>
            <a:r>
              <a:rPr lang="zh-CN" altLang="en-US">
                <a:solidFill>
                  <a:srgbClr val="000000"/>
                </a:solidFill>
                <a:latin typeface="+mn-ea"/>
                <a:cs typeface="+mn-ea"/>
              </a:rPr>
              <a:t>第一段：开头段，问候听众，说明演讲主题；</a:t>
            </a:r>
            <a:endParaRPr lang="zh-CN" altLang="en-US">
              <a:solidFill>
                <a:srgbClr val="000000"/>
              </a:solidFill>
              <a:latin typeface="+mn-ea"/>
              <a:cs typeface="+mn-ea"/>
            </a:endParaRPr>
          </a:p>
          <a:p>
            <a:pPr marL="0" indent="279400" algn="l" defTabSz="266700">
              <a:lnSpc>
                <a:spcPct val="150000"/>
              </a:lnSpc>
              <a:spcBef>
                <a:spcPct val="0"/>
              </a:spcBef>
              <a:spcAft>
                <a:spcPct val="0"/>
              </a:spcAft>
            </a:pPr>
            <a:r>
              <a:rPr lang="zh-CN" altLang="en-US">
                <a:solidFill>
                  <a:srgbClr val="000000"/>
                </a:solidFill>
                <a:latin typeface="+mn-ea"/>
                <a:cs typeface="+mn-ea"/>
              </a:rPr>
              <a:t>第二段：主体段，包括题目中提示的要点</a:t>
            </a:r>
            <a:r>
              <a:rPr lang="en-US" altLang="zh-CN">
                <a:solidFill>
                  <a:srgbClr val="000000"/>
                </a:solidFill>
                <a:latin typeface="+mn-ea"/>
                <a:cs typeface="+mn-ea"/>
              </a:rPr>
              <a:t>1</a:t>
            </a:r>
            <a:r>
              <a:rPr lang="zh-CN" altLang="en-US">
                <a:solidFill>
                  <a:srgbClr val="000000"/>
                </a:solidFill>
                <a:latin typeface="+mn-ea"/>
                <a:cs typeface="+mn-ea"/>
              </a:rPr>
              <a:t>与要点</a:t>
            </a:r>
            <a:r>
              <a:rPr lang="en-US" altLang="zh-CN">
                <a:solidFill>
                  <a:srgbClr val="000000"/>
                </a:solidFill>
                <a:latin typeface="+mn-ea"/>
                <a:cs typeface="+mn-ea"/>
              </a:rPr>
              <a:t>2</a:t>
            </a:r>
            <a:r>
              <a:rPr lang="zh-CN" altLang="en-US">
                <a:solidFill>
                  <a:srgbClr val="000000"/>
                </a:solidFill>
                <a:latin typeface="+mn-ea"/>
                <a:cs typeface="+mn-ea"/>
              </a:rPr>
              <a:t>。根据题目可知，应以要点</a:t>
            </a:r>
            <a:r>
              <a:rPr lang="en-US" altLang="zh-CN">
                <a:solidFill>
                  <a:srgbClr val="000000"/>
                </a:solidFill>
                <a:latin typeface="+mn-ea"/>
                <a:cs typeface="+mn-ea"/>
              </a:rPr>
              <a:t>2</a:t>
            </a:r>
            <a:r>
              <a:rPr lang="zh-CN" altLang="en-US">
                <a:solidFill>
                  <a:srgbClr val="000000"/>
                </a:solidFill>
                <a:latin typeface="+mn-ea"/>
                <a:cs typeface="+mn-ea"/>
              </a:rPr>
              <a:t>为主，写两到三条建议为宜；</a:t>
            </a:r>
            <a:endParaRPr lang="zh-CN" altLang="en-US">
              <a:solidFill>
                <a:srgbClr val="000000"/>
              </a:solidFill>
              <a:latin typeface="+mn-ea"/>
              <a:cs typeface="+mn-ea"/>
            </a:endParaRPr>
          </a:p>
          <a:p>
            <a:pPr marL="0" indent="279400" algn="l" defTabSz="266700">
              <a:lnSpc>
                <a:spcPct val="150000"/>
              </a:lnSpc>
              <a:spcBef>
                <a:spcPct val="0"/>
              </a:spcBef>
              <a:spcAft>
                <a:spcPct val="0"/>
              </a:spcAft>
            </a:pPr>
            <a:r>
              <a:rPr lang="zh-CN" altLang="en-US">
                <a:solidFill>
                  <a:srgbClr val="000000"/>
                </a:solidFill>
                <a:latin typeface="+mn-ea"/>
                <a:cs typeface="+mn-ea"/>
              </a:rPr>
              <a:t>第三段：结束段，提出希望，表达感谢。</a:t>
            </a:r>
            <a:endParaRPr lang="zh-CN" altLang="en-US">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3045</Words>
  <Application>WPS 演示</Application>
  <PresentationFormat>宽屏</PresentationFormat>
  <Paragraphs>97</Paragraphs>
  <Slides>12</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12</vt:i4>
      </vt:variant>
    </vt:vector>
  </HeadingPairs>
  <TitlesOfParts>
    <vt:vector size="21" baseType="lpstr">
      <vt:lpstr>Arial</vt:lpstr>
      <vt:lpstr>宋体</vt:lpstr>
      <vt:lpstr>Wingdings</vt:lpstr>
      <vt:lpstr>Wingdings</vt:lpstr>
      <vt:lpstr>黑体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溦</cp:lastModifiedBy>
  <cp:revision>185</cp:revision>
  <dcterms:created xsi:type="dcterms:W3CDTF">2019-06-19T02:08:00Z</dcterms:created>
  <dcterms:modified xsi:type="dcterms:W3CDTF">2025-05-23T02:01:11Z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9B129043EABC4CD99A809747531D4C7F_13</vt:lpwstr>
  </property>
</Properties>
</file>