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97" r:id="rId6"/>
    <p:sldId id="262" r:id="rId7"/>
    <p:sldId id="271" r:id="rId8"/>
    <p:sldId id="298" r:id="rId9"/>
    <p:sldId id="26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8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易错警示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——“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就远原则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设题小陷阱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5830" y="2850515"/>
            <a:ext cx="1064196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50800" indent="279400" algn="just" defTabSz="266700" eaLnBrk="0" fontAlgn="auto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我们在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语法攻略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27”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中学习了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就近原则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在语法填空设题中的易错点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除了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就近原则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外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就远原则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也是主谓一致的一个重要关注点。接下来，让我们一起学习就远原则，扫清语法障碍。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1706880"/>
            <a:ext cx="10681970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语法填空题中考查谓语动词时，常需从主谓一致的角度考虑谓语动词的数。如果遇见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en-US" altLang="zh-CN" b="0" i="1">
                <a:solidFill>
                  <a:srgbClr val="404040"/>
                </a:solidFill>
                <a:latin typeface="+mn-ea"/>
                <a:cs typeface="+mn-ea"/>
              </a:rPr>
              <a:t>Hanfu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 as well as other traditional forms of Chinese costume, </a:t>
            </a:r>
            <a:r>
              <a:rPr lang="en-US" altLang="zh-CN" b="0" i="0" u="sng">
                <a:solidFill>
                  <a:srgbClr val="404040"/>
                </a:solidFill>
                <a:latin typeface="+mn-ea"/>
                <a:cs typeface="+mn-ea"/>
              </a:rPr>
              <a:t>            </a:t>
            </a:r>
            <a:r>
              <a:rPr lang="en-US" altLang="en-US" b="0" i="0" u="sng">
                <a:solidFill>
                  <a:srgbClr val="404040"/>
                </a:solidFill>
                <a:latin typeface="+mn-ea"/>
                <a:cs typeface="+mn-ea"/>
              </a:rPr>
              <a:t> 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become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extremely popular…”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这样的陷阱题，大家能判断出谓语动词应该用单数吗？这就是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就远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找主语，然后定单复。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主语后跟有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with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together with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as well as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except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in addition to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等引导的短语时，谓语动词与前面的主语保持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数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的一致。为避免在做语法填空题时落入设题陷阱，大家应该掌握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就远原则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的标志词（组），并学会看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重心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04394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1473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掌握标志词（组）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456690"/>
            <a:ext cx="5198110" cy="4641850"/>
          </a:xfrm>
          <a:prstGeom prst="rect">
            <a:avLst/>
          </a:prstGeom>
        </p:spPr>
        <p:txBody>
          <a:bodyPr wrap="square">
            <a:no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常见的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就远原则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的标志词（组）有：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with/together with/along with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一起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as well as 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也；和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including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包括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在内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除了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5725" y="3971925"/>
            <a:ext cx="3094355" cy="19748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607175" y="1475105"/>
            <a:ext cx="4203700" cy="10045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3.“</a:t>
            </a:r>
            <a:r>
              <a:rPr lang="zh-CN" altLang="en-US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而不是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”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rather than</a:t>
            </a:r>
            <a:r>
              <a:rPr lang="zh-CN" altLang="en-US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而不是</a:t>
            </a:r>
            <a:endParaRPr lang="zh-CN" altLang="en-US">
              <a:solidFill>
                <a:srgbClr val="404040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2534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2242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看</a:t>
            </a:r>
            <a:r>
              <a:rPr lang="en-US" altLang="zh-CN" sz="2400" b="1"/>
              <a:t>“</a:t>
            </a:r>
            <a:r>
              <a:rPr lang="zh-CN" altLang="en-US" sz="2400" b="1"/>
              <a:t>重心</a:t>
            </a:r>
            <a:r>
              <a:rPr lang="en-US" altLang="zh-CN" sz="2400" b="1"/>
              <a:t>”</a:t>
            </a:r>
            <a:endParaRPr lang="en-US" altLang="zh-CN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731645"/>
            <a:ext cx="10566400" cy="4508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大家观察以下句子，分析句子描述的重心在哪里。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15" y="2182495"/>
            <a:ext cx="9085580" cy="7524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4555" y="3075940"/>
            <a:ext cx="10683240" cy="19691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15" y="1342390"/>
            <a:ext cx="10659110" cy="1609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95350" y="3175635"/>
            <a:ext cx="10658475" cy="1372870"/>
          </a:xfrm>
          <a:prstGeom prst="rect">
            <a:avLst/>
          </a:prstGeom>
        </p:spPr>
        <p:txBody>
          <a:bodyPr>
            <a:noAutofit/>
          </a:bodyPr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第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个句子中的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连接的是并列主语。其他几个句子中的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with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 addition to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except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rather than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连接的是附加成分，它们不是句子描述的重心，不影响谓语动词的数。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94715" y="1626870"/>
            <a:ext cx="10640695" cy="4246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Linda, together with her brothers, _______________________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spend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holiday in Chile when the earthquake broke out.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former president, as well as his family members,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invite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to visit China last month.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Nowadays, the use of recycled materials, along with the promotion of solar energy,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regard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as one of the crucial strategies for sustainable resource management.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police drew the conclusion that the passengers rather than the driver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responsible for the accident.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586095" y="2131695"/>
            <a:ext cx="2099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was spending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564755" y="2896235"/>
            <a:ext cx="2099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was invited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16965" y="4144645"/>
            <a:ext cx="20275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regarded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857740" y="4950460"/>
            <a:ext cx="7931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were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2216150"/>
            <a:ext cx="10703560" cy="28460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WPS 演示</Application>
  <PresentationFormat>宽屏</PresentationFormat>
  <Paragraphs>70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2025-05-23T02:52:31Z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F99A53C7DD194D798B6957946FA3A238_13</vt:lpwstr>
  </property>
</Properties>
</file>