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286" r:id="rId7"/>
    <p:sldId id="265" r:id="rId8"/>
    <p:sldId id="283" r:id="rId9"/>
    <p:sldId id="284" r:id="rId10"/>
    <p:sldId id="278" r:id="rId11"/>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60"/>
        <p:guide pos="380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72.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1.xml"/><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r>
              <a:rPr lang="en-US" altLang="zh-CN" sz="2400" b="1" dirty="0">
                <a:solidFill>
                  <a:schemeClr val="bg1"/>
                </a:solidFill>
                <a:latin typeface="黑体" panose="02010609060101010101" charset="-122"/>
                <a:ea typeface="黑体" panose="02010609060101010101" charset="-122"/>
                <a:cs typeface="黑体" panose="02010609060101010101" charset="-122"/>
              </a:rPr>
              <a:t> </a:t>
            </a:r>
            <a:r>
              <a:rPr lang="zh-CN" altLang="en-US" sz="2400" b="1" dirty="0">
                <a:solidFill>
                  <a:schemeClr val="bg1"/>
                </a:solidFill>
                <a:latin typeface="黑体" panose="02010609060101010101" charset="-122"/>
                <a:ea typeface="黑体" panose="02010609060101010101" charset="-122"/>
                <a:cs typeface="黑体" panose="02010609060101010101" charset="-122"/>
              </a:rPr>
              <a:t>必修</a:t>
            </a:r>
            <a:r>
              <a:rPr lang="en-US" altLang="zh-CN" sz="2400" b="1" dirty="0">
                <a:solidFill>
                  <a:schemeClr val="bg1"/>
                </a:solidFill>
                <a:latin typeface="黑体" panose="02010609060101010101" charset="-122"/>
                <a:ea typeface="黑体" panose="02010609060101010101" charset="-122"/>
                <a:cs typeface="黑体" panose="02010609060101010101" charset="-122"/>
              </a:rPr>
              <a:t> </a:t>
            </a:r>
            <a:r>
              <a:rPr lang="zh-CN" altLang="en-US" sz="2400" b="1" dirty="0">
                <a:solidFill>
                  <a:schemeClr val="bg1"/>
                </a:solidFill>
                <a:latin typeface="黑体" panose="02010609060101010101" charset="-122"/>
                <a:ea typeface="黑体" panose="02010609060101010101" charset="-122"/>
                <a:cs typeface="黑体" panose="02010609060101010101" charset="-122"/>
              </a:rPr>
              <a:t>第</a:t>
            </a:r>
            <a:r>
              <a:rPr lang="zh-CN" altLang="en-US" sz="2400" b="1" dirty="0">
                <a:solidFill>
                  <a:schemeClr val="bg1"/>
                </a:solidFill>
                <a:latin typeface="黑体" panose="02010609060101010101" charset="-122"/>
                <a:ea typeface="黑体" panose="02010609060101010101" charset="-122"/>
                <a:cs typeface="黑体" panose="02010609060101010101" charset="-122"/>
              </a:rPr>
              <a:t>一册</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语</a:t>
            </a:r>
            <a:r>
              <a:rPr lang="zh-CN" altLang="en-US" sz="5400" b="1" dirty="0">
                <a:solidFill>
                  <a:srgbClr val="A54A97"/>
                </a:solidFill>
                <a:latin typeface="+mn-ea"/>
              </a:rPr>
              <a:t>篇攻略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阅读理解之阅而有法：阅读五步解题法</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7" name="文本框 6"/>
          <p:cNvSpPr txBox="1"/>
          <p:nvPr/>
        </p:nvSpPr>
        <p:spPr>
          <a:xfrm>
            <a:off x="894715" y="2199640"/>
            <a:ext cx="10347325" cy="1753235"/>
          </a:xfrm>
          <a:prstGeom prst="rect">
            <a:avLst/>
          </a:prstGeom>
        </p:spPr>
        <p:txBody>
          <a:bodyPr wrap="square">
            <a:spAutoFit/>
          </a:bodyPr>
          <a:p>
            <a:pPr indent="457200" algn="l" defTabSz="266700" eaLnBrk="0" fontAlgn="base">
              <a:lnSpc>
                <a:spcPct val="150000"/>
              </a:lnSpc>
              <a:spcBef>
                <a:spcPts val="200"/>
              </a:spcBef>
              <a:spcAft>
                <a:spcPct val="0"/>
              </a:spcAft>
            </a:pPr>
            <a:r>
              <a:rPr lang="zh-CN" altLang="en-US">
                <a:solidFill>
                  <a:srgbClr val="000000"/>
                </a:solidFill>
                <a:latin typeface="+mn-ea"/>
                <a:cs typeface="+mn-ea"/>
              </a:rPr>
              <a:t>很多同学在做阅读理解题时，往往习惯从头读到尾</a:t>
            </a:r>
            <a:r>
              <a:rPr lang="en-US" altLang="zh-CN">
                <a:solidFill>
                  <a:srgbClr val="000000"/>
                </a:solidFill>
                <a:latin typeface="+mn-ea"/>
                <a:cs typeface="+mn-ea"/>
              </a:rPr>
              <a:t> </a:t>
            </a:r>
            <a:r>
              <a:rPr lang="zh-CN" altLang="en-US">
                <a:solidFill>
                  <a:srgbClr val="000000"/>
                </a:solidFill>
                <a:latin typeface="+mn-ea"/>
                <a:cs typeface="+mn-ea"/>
              </a:rPr>
              <a:t>，试图理解每一个词句，认为这样可以更加准确地解题。事实上，以这种方式解题，我们常常在遇到陌生的单词后，便无法继续顺畅阅读，或者会因为细致阅读而花费了太多时间，从而导致没有时间完成后面的试题。因此，建议大家可以采用阅读五步解题法，</a:t>
            </a:r>
            <a:r>
              <a:rPr lang="en-US" altLang="zh-CN">
                <a:solidFill>
                  <a:srgbClr val="000000"/>
                </a:solidFill>
                <a:latin typeface="+mn-ea"/>
                <a:cs typeface="+mn-ea"/>
              </a:rPr>
              <a:t> </a:t>
            </a:r>
            <a:r>
              <a:rPr lang="zh-CN" altLang="en-US">
                <a:solidFill>
                  <a:srgbClr val="000000"/>
                </a:solidFill>
                <a:latin typeface="+mn-ea"/>
                <a:cs typeface="+mn-ea"/>
              </a:rPr>
              <a:t>有针对性地阅读文章，从而快速准确地解题。</a:t>
            </a:r>
            <a:endParaRPr lang="zh-CN" altLang="en-US">
              <a:solidFill>
                <a:srgbClr val="000000"/>
              </a:solidFill>
              <a:latin typeface="+mn-ea"/>
              <a:cs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7" name="文本框 6"/>
          <p:cNvSpPr txBox="1"/>
          <p:nvPr/>
        </p:nvSpPr>
        <p:spPr>
          <a:xfrm>
            <a:off x="894715" y="1193800"/>
            <a:ext cx="10288905" cy="4246245"/>
          </a:xfrm>
          <a:prstGeom prst="rect">
            <a:avLst/>
          </a:prstGeom>
        </p:spPr>
        <p:txBody>
          <a:bodyPr wrap="square">
            <a:spAutoFit/>
          </a:bodyPr>
          <a:p>
            <a:pPr indent="457200" fontAlgn="auto">
              <a:lnSpc>
                <a:spcPct val="150000"/>
              </a:lnSpc>
            </a:pPr>
            <a:r>
              <a:rPr lang="zh-CN" altLang="en-US" b="1" i="0">
                <a:solidFill>
                  <a:srgbClr val="404040"/>
                </a:solidFill>
                <a:latin typeface="+mn-ea"/>
                <a:cs typeface="+mn-ea"/>
              </a:rPr>
              <a:t>第一步、速读首尾，理解主旨</a:t>
            </a:r>
            <a:endParaRPr lang="zh-CN" altLang="en-US" b="1"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用</a:t>
            </a:r>
            <a:r>
              <a:rPr lang="en-US" altLang="zh-CN" b="0" i="0">
                <a:solidFill>
                  <a:srgbClr val="404040"/>
                </a:solidFill>
                <a:latin typeface="+mn-ea"/>
                <a:cs typeface="+mn-ea"/>
              </a:rPr>
              <a:t>1—2</a:t>
            </a:r>
            <a:r>
              <a:rPr lang="zh-CN" altLang="en-US" b="0" i="0">
                <a:solidFill>
                  <a:srgbClr val="404040"/>
                </a:solidFill>
                <a:latin typeface="+mn-ea"/>
                <a:cs typeface="+mn-ea"/>
              </a:rPr>
              <a:t>分钟细读首尾段及各段首句，了解文章的主旨。根据英语文章的特点，</a:t>
            </a:r>
            <a:r>
              <a:rPr lang="zh-CN" altLang="en-US" b="0" i="0">
                <a:solidFill>
                  <a:srgbClr val="00A0AF"/>
                </a:solidFill>
                <a:latin typeface="+mn-ea"/>
                <a:cs typeface="+mn-ea"/>
              </a:rPr>
              <a:t>首段</a:t>
            </a:r>
            <a:r>
              <a:rPr lang="zh-CN" altLang="en-US" b="0" i="0">
                <a:solidFill>
                  <a:srgbClr val="404040"/>
                </a:solidFill>
                <a:latin typeface="+mn-ea"/>
                <a:cs typeface="+mn-ea"/>
              </a:rPr>
              <a:t>常常开宗明义，</a:t>
            </a:r>
            <a:r>
              <a:rPr lang="en-US" altLang="zh-CN" b="0" i="0">
                <a:solidFill>
                  <a:srgbClr val="404040"/>
                </a:solidFill>
                <a:latin typeface="+mn-ea"/>
                <a:cs typeface="+mn-ea"/>
              </a:rPr>
              <a:t> </a:t>
            </a:r>
            <a:r>
              <a:rPr lang="zh-CN" altLang="en-US" b="0" i="0">
                <a:solidFill>
                  <a:srgbClr val="00A0AF"/>
                </a:solidFill>
                <a:latin typeface="+mn-ea"/>
                <a:cs typeface="+mn-ea"/>
              </a:rPr>
              <a:t>尾段</a:t>
            </a:r>
            <a:r>
              <a:rPr lang="zh-CN" altLang="en-US" b="0" i="0">
                <a:solidFill>
                  <a:srgbClr val="404040"/>
                </a:solidFill>
                <a:latin typeface="+mn-ea"/>
                <a:cs typeface="+mn-ea"/>
              </a:rPr>
              <a:t>往往夯实主体，认真阅读首段和尾段有助于直接</a:t>
            </a:r>
            <a:r>
              <a:rPr lang="zh-CN" altLang="en-US" b="0" i="0">
                <a:solidFill>
                  <a:srgbClr val="00A0AF"/>
                </a:solidFill>
                <a:latin typeface="+mn-ea"/>
                <a:cs typeface="+mn-ea"/>
              </a:rPr>
              <a:t>把握文章主旨</a:t>
            </a:r>
            <a:r>
              <a:rPr lang="zh-CN" altLang="en-US" b="0" i="0">
                <a:solidFill>
                  <a:srgbClr val="404040"/>
                </a:solidFill>
                <a:latin typeface="+mn-ea"/>
                <a:cs typeface="+mn-ea"/>
              </a:rPr>
              <a:t>。而</a:t>
            </a:r>
            <a:r>
              <a:rPr lang="zh-CN" altLang="en-US" b="0" i="0">
                <a:solidFill>
                  <a:srgbClr val="00A0AF"/>
                </a:solidFill>
                <a:latin typeface="+mn-ea"/>
                <a:cs typeface="+mn-ea"/>
              </a:rPr>
              <a:t>各段的中心句</a:t>
            </a:r>
            <a:r>
              <a:rPr lang="zh-CN" altLang="en-US" b="0" i="0">
                <a:solidFill>
                  <a:srgbClr val="404040"/>
                </a:solidFill>
                <a:latin typeface="+mn-ea"/>
                <a:cs typeface="+mn-ea"/>
              </a:rPr>
              <a:t>，很有可能是每段首句，读后有助于</a:t>
            </a:r>
            <a:r>
              <a:rPr lang="zh-CN" altLang="en-US" b="0" i="0">
                <a:solidFill>
                  <a:srgbClr val="00A0AF"/>
                </a:solidFill>
                <a:latin typeface="+mn-ea"/>
                <a:cs typeface="+mn-ea"/>
              </a:rPr>
              <a:t>掌握文章组织框架</a:t>
            </a:r>
            <a:r>
              <a:rPr lang="zh-CN" altLang="en-US" b="0" i="0">
                <a:solidFill>
                  <a:srgbClr val="404040"/>
                </a:solidFill>
                <a:latin typeface="+mn-ea"/>
                <a:cs typeface="+mn-ea"/>
              </a:rPr>
              <a:t>。</a:t>
            </a:r>
            <a:endParaRPr lang="zh-CN" altLang="en-US" b="0" i="0">
              <a:solidFill>
                <a:srgbClr val="404040"/>
              </a:solidFill>
              <a:latin typeface="+mn-ea"/>
              <a:cs typeface="+mn-ea"/>
            </a:endParaRPr>
          </a:p>
          <a:p>
            <a:pPr indent="457200" fontAlgn="auto">
              <a:lnSpc>
                <a:spcPct val="150000"/>
              </a:lnSpc>
            </a:pPr>
            <a:r>
              <a:rPr lang="zh-CN" altLang="en-US" b="1" i="0">
                <a:solidFill>
                  <a:srgbClr val="404040"/>
                </a:solidFill>
                <a:latin typeface="+mn-ea"/>
                <a:cs typeface="+mn-ea"/>
              </a:rPr>
              <a:t>第二步、判断题型，圈关键词</a:t>
            </a:r>
            <a:endParaRPr lang="zh-CN" altLang="en-US" b="1"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在了解文章的主旨后，我们可以开始读题并分析题型。</a:t>
            </a:r>
            <a:endParaRPr lang="zh-CN" altLang="en-US"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1.</a:t>
            </a:r>
            <a:r>
              <a:rPr lang="zh-CN" altLang="en-US" b="0" i="0">
                <a:solidFill>
                  <a:srgbClr val="404040"/>
                </a:solidFill>
                <a:latin typeface="+mn-ea"/>
                <a:cs typeface="+mn-ea"/>
              </a:rPr>
              <a:t>不同的题型对应的阅读技巧不同，寻找答案的方式也有所差异，故我们应先判断出题目是哪种题型</a:t>
            </a:r>
            <a:r>
              <a:rPr lang="en-US" altLang="zh-CN" b="0" i="0">
                <a:solidFill>
                  <a:srgbClr val="404040"/>
                </a:solidFill>
                <a:latin typeface="+mn-ea"/>
                <a:cs typeface="+mn-ea"/>
              </a:rPr>
              <a:t>(</a:t>
            </a:r>
            <a:r>
              <a:rPr lang="zh-CN" altLang="en-US" b="0" i="0">
                <a:solidFill>
                  <a:srgbClr val="404040"/>
                </a:solidFill>
                <a:latin typeface="+mn-ea"/>
                <a:cs typeface="+mn-ea"/>
              </a:rPr>
              <a:t>细节理解题、主旨大意题、词义猜测题、推理判断题</a:t>
            </a:r>
            <a:r>
              <a:rPr lang="en-US" altLang="zh-CN" b="0" i="0">
                <a:solidFill>
                  <a:srgbClr val="404040"/>
                </a:solidFill>
                <a:latin typeface="+mn-ea"/>
                <a:cs typeface="+mn-ea"/>
              </a:rPr>
              <a:t>)</a:t>
            </a:r>
            <a:r>
              <a:rPr lang="zh-CN" altLang="en-US" b="0" i="0">
                <a:solidFill>
                  <a:srgbClr val="404040"/>
                </a:solidFill>
                <a:latin typeface="+mn-ea"/>
                <a:cs typeface="+mn-ea"/>
              </a:rPr>
              <a:t>。</a:t>
            </a:r>
            <a:endParaRPr lang="zh-CN" altLang="en-US"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2. </a:t>
            </a:r>
            <a:r>
              <a:rPr lang="zh-CN" altLang="en-US" b="0" i="0">
                <a:solidFill>
                  <a:srgbClr val="404040"/>
                </a:solidFill>
                <a:latin typeface="+mn-ea"/>
                <a:cs typeface="+mn-ea"/>
              </a:rPr>
              <a:t>圈出题干中的关键词，</a:t>
            </a:r>
            <a:r>
              <a:rPr lang="zh-CN" altLang="en-US" b="0" i="0">
                <a:solidFill>
                  <a:srgbClr val="00A0AF"/>
                </a:solidFill>
                <a:latin typeface="+mn-ea"/>
                <a:cs typeface="+mn-ea"/>
              </a:rPr>
              <a:t>关键词包括但不限于提问词、提问的主体、问题涉及的限定信息</a:t>
            </a:r>
            <a:r>
              <a:rPr lang="zh-CN" altLang="en-US" b="0" i="0">
                <a:solidFill>
                  <a:srgbClr val="404040"/>
                </a:solidFill>
                <a:latin typeface="+mn-ea"/>
                <a:cs typeface="+mn-ea"/>
              </a:rPr>
              <a:t>。</a:t>
            </a:r>
            <a:endParaRPr lang="zh-CN" altLang="en-US"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3.</a:t>
            </a:r>
            <a:r>
              <a:rPr lang="zh-CN" altLang="en-US" b="0" i="0">
                <a:solidFill>
                  <a:srgbClr val="404040"/>
                </a:solidFill>
                <a:latin typeface="+mn-ea"/>
                <a:cs typeface="+mn-ea"/>
              </a:rPr>
              <a:t>找准关键词后，可缩小答案的搜寻范围。</a:t>
            </a:r>
            <a:endParaRPr lang="zh-CN" altLang="en-US" b="0" i="0">
              <a:solidFill>
                <a:srgbClr val="40404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7" name="文本框 6"/>
          <p:cNvSpPr txBox="1"/>
          <p:nvPr/>
        </p:nvSpPr>
        <p:spPr>
          <a:xfrm>
            <a:off x="894715" y="1193800"/>
            <a:ext cx="10288905" cy="4246245"/>
          </a:xfrm>
          <a:prstGeom prst="rect">
            <a:avLst/>
          </a:prstGeom>
        </p:spPr>
        <p:txBody>
          <a:bodyPr wrap="square">
            <a:spAutoFit/>
          </a:bodyPr>
          <a:p>
            <a:pPr indent="457200" fontAlgn="auto">
              <a:lnSpc>
                <a:spcPct val="150000"/>
              </a:lnSpc>
            </a:pPr>
            <a:r>
              <a:rPr lang="zh-CN" altLang="en-US" b="1" i="0">
                <a:solidFill>
                  <a:srgbClr val="404040"/>
                </a:solidFill>
                <a:latin typeface="+mn-ea"/>
                <a:cs typeface="+mn-ea"/>
              </a:rPr>
              <a:t>第三步、略读选项，画关键词</a:t>
            </a:r>
            <a:endParaRPr lang="zh-CN" altLang="en-US" b="1"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读完题干后，略读各题选项，并画出关键词。此步不必细读，脑中对选项有印象即可。</a:t>
            </a:r>
            <a:endParaRPr lang="zh-CN" altLang="en-US" b="0" i="0">
              <a:solidFill>
                <a:srgbClr val="404040"/>
              </a:solidFill>
              <a:latin typeface="+mn-ea"/>
              <a:cs typeface="+mn-ea"/>
            </a:endParaRPr>
          </a:p>
          <a:p>
            <a:pPr indent="457200" fontAlgn="auto">
              <a:lnSpc>
                <a:spcPct val="150000"/>
              </a:lnSpc>
            </a:pPr>
            <a:r>
              <a:rPr lang="zh-CN" altLang="en-US" b="1" i="0">
                <a:solidFill>
                  <a:srgbClr val="404040"/>
                </a:solidFill>
                <a:latin typeface="+mn-ea"/>
                <a:cs typeface="+mn-ea"/>
              </a:rPr>
              <a:t>第四步、阅读原文，定位句子</a:t>
            </a:r>
            <a:endParaRPr lang="zh-CN" altLang="en-US" b="1"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在对题干和选项都有所了解后，我们应有重点地扫读原文，快速定位出相关信息。然后，再以中等速度阅读。看到与题目关联不大的陌生单词或长难句时，可以先跳过。等读到和题目对应的信息的时候，</a:t>
            </a:r>
            <a:r>
              <a:rPr lang="en-US" altLang="zh-CN" b="0" i="0">
                <a:solidFill>
                  <a:srgbClr val="404040"/>
                </a:solidFill>
                <a:latin typeface="+mn-ea"/>
                <a:cs typeface="+mn-ea"/>
              </a:rPr>
              <a:t> </a:t>
            </a:r>
            <a:r>
              <a:rPr lang="zh-CN" altLang="en-US" b="0" i="0">
                <a:solidFill>
                  <a:srgbClr val="404040"/>
                </a:solidFill>
                <a:latin typeface="+mn-ea"/>
                <a:cs typeface="+mn-ea"/>
              </a:rPr>
              <a:t>再停下来做标记</a:t>
            </a:r>
            <a:r>
              <a:rPr lang="en-US" altLang="zh-CN" b="0" i="0">
                <a:solidFill>
                  <a:srgbClr val="404040"/>
                </a:solidFill>
                <a:latin typeface="+mn-ea"/>
                <a:cs typeface="+mn-ea"/>
              </a:rPr>
              <a:t>——</a:t>
            </a:r>
            <a:r>
              <a:rPr lang="zh-CN" altLang="en-US" b="0" i="0">
                <a:solidFill>
                  <a:srgbClr val="404040"/>
                </a:solidFill>
                <a:latin typeface="+mn-ea"/>
                <a:cs typeface="+mn-ea"/>
              </a:rPr>
              <a:t>画出对应的句子，反复阅读。</a:t>
            </a:r>
            <a:endParaRPr lang="zh-CN" altLang="en-US" b="0" i="0">
              <a:solidFill>
                <a:srgbClr val="404040"/>
              </a:solidFill>
              <a:latin typeface="+mn-ea"/>
              <a:cs typeface="+mn-ea"/>
            </a:endParaRPr>
          </a:p>
          <a:p>
            <a:pPr indent="457200" fontAlgn="auto">
              <a:lnSpc>
                <a:spcPct val="150000"/>
              </a:lnSpc>
            </a:pPr>
            <a:r>
              <a:rPr lang="zh-CN" altLang="en-US" b="1" i="0">
                <a:solidFill>
                  <a:srgbClr val="404040"/>
                </a:solidFill>
                <a:latin typeface="+mn-ea"/>
                <a:cs typeface="+mn-ea"/>
              </a:rPr>
              <a:t>第五步、对比选项，找出答案</a:t>
            </a:r>
            <a:endParaRPr lang="zh-CN" altLang="en-US" b="1"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找到对应的句子后，应当先答客观信息题，把选项再细读一遍，跟原文认真比对，选出答案。主观判断题不妨最后做，因为主观判断题往往要求我们对作者的态度、写作意图有更深刻的理解，同时对全文有更深层次的推理。</a:t>
            </a:r>
            <a:endParaRPr lang="zh-CN" altLang="en-US" b="0" i="0">
              <a:solidFill>
                <a:srgbClr val="404040"/>
              </a:solidFill>
              <a:latin typeface="+mn-ea"/>
              <a:cs typeface="+mn-ea"/>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圆角矩形 1"/>
          <p:cNvSpPr/>
          <p:nvPr/>
        </p:nvSpPr>
        <p:spPr>
          <a:xfrm>
            <a:off x="894509" y="1072168"/>
            <a:ext cx="826715" cy="450215"/>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sp>
        <p:nvSpPr>
          <p:cNvPr id="13" name="文本框 12"/>
          <p:cNvSpPr txBox="1"/>
          <p:nvPr/>
        </p:nvSpPr>
        <p:spPr>
          <a:xfrm>
            <a:off x="894715" y="1529715"/>
            <a:ext cx="10901680" cy="4767580"/>
          </a:xfrm>
          <a:prstGeom prst="rect">
            <a:avLst/>
          </a:prstGeom>
        </p:spPr>
        <p:txBody>
          <a:bodyPr wrap="square">
            <a:spAutoFit/>
          </a:bodyPr>
          <a:p>
            <a:pPr indent="457200" algn="l" defTabSz="266700" eaLnBrk="0" fontAlgn="base">
              <a:lnSpc>
                <a:spcPct val="130000"/>
              </a:lnSpc>
              <a:spcBef>
                <a:spcPct val="0"/>
              </a:spcBef>
              <a:spcAft>
                <a:spcPct val="0"/>
              </a:spcAft>
            </a:pPr>
            <a:r>
              <a:rPr lang="en-US" altLang="zh-CN">
                <a:solidFill>
                  <a:schemeClr val="tx1"/>
                </a:solidFill>
                <a:latin typeface="+mn-ea"/>
              </a:rPr>
              <a:t>How do you usually spend your spare time? Many people choose to be couch potatoes, but not Luo Han, a primary school student from Changsha, Hunan.</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Luo Han completes at least two hours of outdoor activities every day and has raised a wave of discussions online. Although  he  is  in  primary  school, he has already mastered  sports  like kayaking and paddling. His aptitude for outdoor sports is from his father Luo Ge, who actively encourages him to enjoy nature, rather than  focusing only on his learning. After noticing that Luo Han did not go out for enough exercise after school, his father took him to do outdoor activities every day.</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Many applauded them.“Exercise can ease brain fog and improve memory. Many students feel </a:t>
            </a:r>
            <a:r>
              <a:rPr lang="en-US" altLang="zh-CN" u="sng">
                <a:solidFill>
                  <a:schemeClr val="tx1"/>
                </a:solidFill>
                <a:latin typeface="+mn-ea"/>
              </a:rPr>
              <a:t>stressed</a:t>
            </a:r>
            <a:r>
              <a:rPr lang="en-US" altLang="zh-CN">
                <a:solidFill>
                  <a:schemeClr val="tx1"/>
                </a:solidFill>
                <a:latin typeface="+mn-ea"/>
              </a:rPr>
              <a:t> about schoolwork, so outdoor activities can help us keep our moods uplifted and improve our learning efficiency,”said Liu  Yu, a university freshman. Wang Tao, a parent   of a 16-year-old, showed her support for the father.“It's more than a way to relax. It's a training of willpower," she said. Her son He  Xin, from Hefei Thomas School, Anhui, is a fan </a:t>
            </a:r>
            <a:r>
              <a:rPr lang="en-US" altLang="zh-CN">
                <a:latin typeface="+mn-ea"/>
                <a:sym typeface="+mn-ea"/>
              </a:rPr>
              <a:t>of outdoor sports. </a:t>
            </a:r>
            <a:endParaRPr lang="en-US" altLang="zh-CN">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1028700" y="1108075"/>
            <a:ext cx="10385425" cy="5077460"/>
          </a:xfrm>
          <a:prstGeom prst="rect">
            <a:avLst/>
          </a:prstGeom>
        </p:spPr>
        <p:txBody>
          <a:bodyPr wrap="square">
            <a:spAutoFit/>
          </a:bodyPr>
          <a:p>
            <a:pPr indent="0" algn="l" defTabSz="266700" eaLnBrk="0" fontAlgn="base">
              <a:lnSpc>
                <a:spcPct val="150000"/>
              </a:lnSpc>
              <a:spcBef>
                <a:spcPct val="0"/>
              </a:spcBef>
              <a:spcAft>
                <a:spcPct val="0"/>
              </a:spcAft>
            </a:pPr>
            <a:r>
              <a:rPr lang="en-US" altLang="zh-CN">
                <a:solidFill>
                  <a:schemeClr val="tx1"/>
                </a:solidFill>
                <a:latin typeface="+mn-ea"/>
              </a:rPr>
              <a:t>Although facing increasing pressure in his studies, he has joined the   school’s athletic programmes. However, some have also expressed their concerns.“Two  hours isn't too much for a primary school student, but it might be difficult for a high school  student to guarantee this block of  time when school becomes more demanding, "said  Huang Xi, from Liyang High School of Jiangsu Province.</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Ms Zhu, who has a daughter in middle school, also agreed that two hours is too much for the majority of parents, especially on weekdays.“When I am off-duty, I need to do  housework. After my daughter finishes her homework, she prefers to watch TV. Neither of  us  would think of going outside for exercise,"Zhu said.</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Other parents are concerned about the safety of outdoor activities. Zhang Zhijin has a son in  high school,“Sometimes, teenagers can do crazy and risky things. We worry about accidents,”Zhang said.</a:t>
            </a:r>
            <a:endParaRPr lang="en-US" altLang="zh-CN">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9" name="文本框 8"/>
          <p:cNvSpPr txBox="1"/>
          <p:nvPr/>
        </p:nvSpPr>
        <p:spPr>
          <a:xfrm>
            <a:off x="1160780" y="1251585"/>
            <a:ext cx="10156190" cy="4620895"/>
          </a:xfrm>
          <a:prstGeom prst="rect">
            <a:avLst/>
          </a:prstGeom>
        </p:spPr>
        <p:txBody>
          <a:bodyPr wrap="square">
            <a:spAutoFit/>
          </a:bodyPr>
          <a:p>
            <a:pPr marL="31115" indent="0" algn="l" defTabSz="266700" eaLnBrk="0" fontAlgn="base">
              <a:spcBef>
                <a:spcPts val="100"/>
              </a:spcBef>
              <a:spcAft>
                <a:spcPct val="0"/>
              </a:spcAft>
            </a:pPr>
            <a:r>
              <a:rPr lang="en-US" altLang="zh-CN">
                <a:solidFill>
                  <a:srgbClr val="000000"/>
                </a:solidFill>
                <a:latin typeface="+mn-ea"/>
              </a:rPr>
              <a:t>1.What can we learn from the passage?</a:t>
            </a:r>
            <a:endParaRPr lang="en-US" altLang="zh-CN">
              <a:solidFill>
                <a:srgbClr val="000000"/>
              </a:solidFill>
              <a:latin typeface="+mn-ea"/>
            </a:endParaRPr>
          </a:p>
          <a:p>
            <a:pPr marL="202565" indent="0" algn="l" defTabSz="266700" eaLnBrk="0" fontAlgn="base">
              <a:spcBef>
                <a:spcPts val="900"/>
              </a:spcBef>
              <a:spcAft>
                <a:spcPct val="0"/>
              </a:spcAft>
            </a:pPr>
            <a:r>
              <a:rPr lang="en-US" altLang="zh-CN">
                <a:solidFill>
                  <a:srgbClr val="000000"/>
                </a:solidFill>
                <a:latin typeface="+mn-ea"/>
              </a:rPr>
              <a:t>A. Outdoor playing is only good for relaxation.</a:t>
            </a:r>
            <a:endParaRPr lang="en-US" altLang="zh-CN">
              <a:solidFill>
                <a:srgbClr val="000000"/>
              </a:solidFill>
              <a:latin typeface="+mn-ea"/>
            </a:endParaRPr>
          </a:p>
          <a:p>
            <a:pPr marL="202565" indent="0" algn="l" defTabSz="266700" eaLnBrk="0" fontAlgn="base">
              <a:spcBef>
                <a:spcPts val="800"/>
              </a:spcBef>
              <a:spcAft>
                <a:spcPct val="0"/>
              </a:spcAft>
            </a:pPr>
            <a:r>
              <a:rPr lang="en-US" altLang="zh-CN">
                <a:solidFill>
                  <a:srgbClr val="000000"/>
                </a:solidFill>
                <a:latin typeface="+mn-ea"/>
              </a:rPr>
              <a:t>B.Liu Yu thinks outdoor activities can improve learning efficiency.</a:t>
            </a:r>
            <a:endParaRPr lang="en-US" altLang="zh-CN">
              <a:solidFill>
                <a:srgbClr val="000000"/>
              </a:solidFill>
              <a:latin typeface="+mn-ea"/>
            </a:endParaRPr>
          </a:p>
          <a:p>
            <a:pPr marL="202565" indent="0" algn="l" defTabSz="266700" eaLnBrk="0" fontAlgn="base">
              <a:spcBef>
                <a:spcPts val="900"/>
              </a:spcBef>
              <a:spcAft>
                <a:spcPct val="0"/>
              </a:spcAft>
            </a:pPr>
            <a:r>
              <a:rPr lang="en-US" altLang="zh-CN">
                <a:solidFill>
                  <a:srgbClr val="000000"/>
                </a:solidFill>
                <a:latin typeface="+mn-ea"/>
              </a:rPr>
              <a:t>C.Luo Han's father thinks exercise on campus is enough for Luo Han.</a:t>
            </a:r>
            <a:endParaRPr lang="en-US" altLang="zh-CN">
              <a:solidFill>
                <a:srgbClr val="000000"/>
              </a:solidFill>
              <a:latin typeface="+mn-ea"/>
            </a:endParaRPr>
          </a:p>
          <a:p>
            <a:pPr marL="202565" indent="0" algn="l" defTabSz="266700" eaLnBrk="0" fontAlgn="base">
              <a:spcBef>
                <a:spcPts val="900"/>
              </a:spcBef>
              <a:spcAft>
                <a:spcPct val="0"/>
              </a:spcAft>
            </a:pPr>
            <a:r>
              <a:rPr lang="en-US" altLang="zh-CN">
                <a:solidFill>
                  <a:srgbClr val="000000"/>
                </a:solidFill>
                <a:latin typeface="+mn-ea"/>
              </a:rPr>
              <a:t>D.Luo Han's father thinks learning is more important than exercise.</a:t>
            </a:r>
            <a:endParaRPr lang="en-US" altLang="zh-CN">
              <a:solidFill>
                <a:srgbClr val="000000"/>
              </a:solidFill>
              <a:latin typeface="+mn-ea"/>
            </a:endParaRPr>
          </a:p>
          <a:p>
            <a:pPr marL="31115" indent="0" algn="l" defTabSz="266700" eaLnBrk="0" fontAlgn="base">
              <a:spcBef>
                <a:spcPts val="900"/>
              </a:spcBef>
              <a:spcAft>
                <a:spcPct val="0"/>
              </a:spcAft>
            </a:pPr>
            <a:r>
              <a:rPr lang="en-US" altLang="zh-CN">
                <a:solidFill>
                  <a:srgbClr val="000000"/>
                </a:solidFill>
                <a:latin typeface="+mn-ea"/>
              </a:rPr>
              <a:t>2. </a:t>
            </a:r>
            <a:r>
              <a:rPr lang="en-US" altLang="zh-CN" b="1">
                <a:solidFill>
                  <a:srgbClr val="000000"/>
                </a:solidFill>
                <a:latin typeface="+mn-ea"/>
              </a:rPr>
              <a:t> </a:t>
            </a:r>
            <a:r>
              <a:rPr lang="en-US" altLang="zh-CN">
                <a:solidFill>
                  <a:srgbClr val="000000"/>
                </a:solidFill>
                <a:latin typeface="+mn-ea"/>
              </a:rPr>
              <a:t>What  does  the underlined word“stressed”mean  in paragraph  3?</a:t>
            </a:r>
            <a:endParaRPr lang="en-US" altLang="zh-CN">
              <a:solidFill>
                <a:srgbClr val="000000"/>
              </a:solidFill>
              <a:latin typeface="+mn-ea"/>
            </a:endParaRPr>
          </a:p>
          <a:p>
            <a:pPr marL="202565" indent="0" algn="l" defTabSz="266700" eaLnBrk="0" fontAlgn="base">
              <a:spcBef>
                <a:spcPts val="700"/>
              </a:spcBef>
              <a:spcAft>
                <a:spcPct val="0"/>
              </a:spcAft>
            </a:pPr>
            <a:r>
              <a:rPr lang="en-US" altLang="zh-CN">
                <a:solidFill>
                  <a:srgbClr val="000000"/>
                </a:solidFill>
                <a:latin typeface="+mn-ea"/>
              </a:rPr>
              <a:t>A.Annoyed.                            B.Excited.                             C.Anxious.               D.Frightened.</a:t>
            </a:r>
            <a:endParaRPr lang="en-US" altLang="zh-CN">
              <a:solidFill>
                <a:srgbClr val="000000"/>
              </a:solidFill>
              <a:latin typeface="+mn-ea"/>
            </a:endParaRPr>
          </a:p>
          <a:p>
            <a:pPr marL="31115" indent="0" algn="l" defTabSz="266700" eaLnBrk="0" fontAlgn="base">
              <a:spcBef>
                <a:spcPts val="900"/>
              </a:spcBef>
              <a:spcAft>
                <a:spcPct val="0"/>
              </a:spcAft>
            </a:pPr>
            <a:r>
              <a:rPr lang="en-US" altLang="zh-CN">
                <a:solidFill>
                  <a:srgbClr val="000000"/>
                </a:solidFill>
                <a:latin typeface="+mn-ea"/>
              </a:rPr>
              <a:t>3.</a:t>
            </a:r>
            <a:r>
              <a:rPr lang="en-US" altLang="zh-CN" b="1">
                <a:solidFill>
                  <a:srgbClr val="000000"/>
                </a:solidFill>
                <a:latin typeface="+mn-ea"/>
              </a:rPr>
              <a:t> </a:t>
            </a:r>
            <a:r>
              <a:rPr lang="en-US" altLang="zh-CN">
                <a:solidFill>
                  <a:srgbClr val="000000"/>
                </a:solidFill>
                <a:latin typeface="+mn-ea"/>
              </a:rPr>
              <a:t>Who of the  following may agree with Ms Zhu?</a:t>
            </a:r>
            <a:endParaRPr lang="en-US" altLang="zh-CN">
              <a:solidFill>
                <a:srgbClr val="000000"/>
              </a:solidFill>
              <a:latin typeface="+mn-ea"/>
            </a:endParaRPr>
          </a:p>
          <a:p>
            <a:pPr marL="202565" indent="0" algn="l" defTabSz="266700" eaLnBrk="0" fontAlgn="base">
              <a:spcBef>
                <a:spcPts val="800"/>
              </a:spcBef>
              <a:spcAft>
                <a:spcPct val="0"/>
              </a:spcAft>
            </a:pPr>
            <a:r>
              <a:rPr lang="en-US" altLang="zh-CN">
                <a:solidFill>
                  <a:srgbClr val="000000"/>
                </a:solidFill>
                <a:latin typeface="+mn-ea"/>
              </a:rPr>
              <a:t>A.Huang Xi.                    B.Liu Yu.                    C.Wang Tao.              D.Luo Han.</a:t>
            </a:r>
            <a:endParaRPr lang="en-US" altLang="zh-CN">
              <a:solidFill>
                <a:srgbClr val="000000"/>
              </a:solidFill>
              <a:latin typeface="+mn-ea"/>
            </a:endParaRPr>
          </a:p>
          <a:p>
            <a:pPr marL="31115" indent="0" algn="l" defTabSz="266700" eaLnBrk="0" fontAlgn="base">
              <a:spcBef>
                <a:spcPts val="1000"/>
              </a:spcBef>
              <a:spcAft>
                <a:spcPct val="0"/>
              </a:spcAft>
            </a:pPr>
            <a:r>
              <a:rPr lang="en-US" altLang="zh-CN">
                <a:solidFill>
                  <a:srgbClr val="000000"/>
                </a:solidFill>
                <a:latin typeface="+mn-ea"/>
              </a:rPr>
              <a:t>4.What is the best title for the passage?</a:t>
            </a:r>
            <a:endParaRPr lang="en-US" altLang="zh-CN">
              <a:solidFill>
                <a:srgbClr val="000000"/>
              </a:solidFill>
              <a:latin typeface="+mn-ea"/>
            </a:endParaRPr>
          </a:p>
          <a:p>
            <a:pPr marL="202565" indent="0" algn="l" defTabSz="266700" eaLnBrk="0" fontAlgn="base">
              <a:spcBef>
                <a:spcPts val="800"/>
              </a:spcBef>
              <a:spcAft>
                <a:spcPct val="0"/>
              </a:spcAft>
            </a:pPr>
            <a:r>
              <a:rPr lang="en-US" altLang="zh-CN">
                <a:solidFill>
                  <a:srgbClr val="000000"/>
                </a:solidFill>
                <a:latin typeface="+mn-ea"/>
              </a:rPr>
              <a:t>A.Please Go Out for Exercise                       B.Daily Outdoor Play and School Work</a:t>
            </a:r>
            <a:endParaRPr lang="en-US" altLang="zh-CN">
              <a:solidFill>
                <a:srgbClr val="000000"/>
              </a:solidFill>
              <a:latin typeface="+mn-ea"/>
            </a:endParaRPr>
          </a:p>
          <a:p>
            <a:pPr marL="202565" indent="0" algn="l" defTabSz="266700" eaLnBrk="0" fontAlgn="base">
              <a:spcBef>
                <a:spcPts val="800"/>
              </a:spcBef>
              <a:spcAft>
                <a:spcPct val="0"/>
              </a:spcAft>
            </a:pPr>
            <a:r>
              <a:rPr lang="en-US" altLang="zh-CN">
                <a:solidFill>
                  <a:srgbClr val="000000"/>
                </a:solidFill>
                <a:latin typeface="+mn-ea"/>
              </a:rPr>
              <a:t>C.People's Concerns                                      D.Parents' Views on After-class Activities</a:t>
            </a:r>
            <a:endParaRPr lang="en-US" altLang="zh-CN">
              <a:solidFill>
                <a:srgbClr val="000000"/>
              </a:solidFill>
              <a:latin typeface="+mn-ea"/>
            </a:endParaRPr>
          </a:p>
        </p:txBody>
      </p:sp>
      <p:sp>
        <p:nvSpPr>
          <p:cNvPr id="12" name="文本框 11"/>
          <p:cNvSpPr txBox="1"/>
          <p:nvPr/>
        </p:nvSpPr>
        <p:spPr>
          <a:xfrm>
            <a:off x="894715" y="1282700"/>
            <a:ext cx="354330" cy="368300"/>
          </a:xfrm>
          <a:prstGeom prst="rect">
            <a:avLst/>
          </a:prstGeom>
          <a:noFill/>
        </p:spPr>
        <p:txBody>
          <a:bodyPr wrap="square" rtlCol="0">
            <a:spAutoFit/>
          </a:bodyPr>
          <a:p>
            <a:r>
              <a:rPr lang="en-US" altLang="zh-CN">
                <a:solidFill>
                  <a:srgbClr val="C00000"/>
                </a:solidFill>
              </a:rPr>
              <a:t>B</a:t>
            </a:r>
            <a:endParaRPr lang="en-US" altLang="zh-CN">
              <a:solidFill>
                <a:srgbClr val="C00000"/>
              </a:solidFill>
            </a:endParaRPr>
          </a:p>
        </p:txBody>
      </p:sp>
      <p:sp>
        <p:nvSpPr>
          <p:cNvPr id="14" name="文本框 13"/>
          <p:cNvSpPr txBox="1"/>
          <p:nvPr/>
        </p:nvSpPr>
        <p:spPr>
          <a:xfrm>
            <a:off x="894715" y="3178175"/>
            <a:ext cx="354330" cy="368300"/>
          </a:xfrm>
          <a:prstGeom prst="rect">
            <a:avLst/>
          </a:prstGeom>
          <a:noFill/>
        </p:spPr>
        <p:txBody>
          <a:bodyPr wrap="square" rtlCol="0">
            <a:spAutoFit/>
          </a:bodyPr>
          <a:p>
            <a:r>
              <a:rPr lang="en-US" altLang="zh-CN">
                <a:solidFill>
                  <a:srgbClr val="C00000"/>
                </a:solidFill>
              </a:rPr>
              <a:t>C</a:t>
            </a:r>
            <a:endParaRPr lang="en-US" altLang="zh-CN">
              <a:solidFill>
                <a:srgbClr val="C00000"/>
              </a:solidFill>
            </a:endParaRPr>
          </a:p>
        </p:txBody>
      </p:sp>
      <p:sp>
        <p:nvSpPr>
          <p:cNvPr id="15" name="文本框 14"/>
          <p:cNvSpPr txBox="1"/>
          <p:nvPr/>
        </p:nvSpPr>
        <p:spPr>
          <a:xfrm>
            <a:off x="894715" y="3928745"/>
            <a:ext cx="354330" cy="368300"/>
          </a:xfrm>
          <a:prstGeom prst="rect">
            <a:avLst/>
          </a:prstGeom>
          <a:noFill/>
        </p:spPr>
        <p:txBody>
          <a:bodyPr wrap="square" rtlCol="0">
            <a:spAutoFit/>
          </a:bodyPr>
          <a:p>
            <a:r>
              <a:rPr lang="en-US" altLang="zh-CN">
                <a:solidFill>
                  <a:srgbClr val="C00000"/>
                </a:solidFill>
              </a:rPr>
              <a:t>A</a:t>
            </a:r>
            <a:endParaRPr lang="en-US" altLang="zh-CN">
              <a:solidFill>
                <a:srgbClr val="C00000"/>
              </a:solidFill>
            </a:endParaRPr>
          </a:p>
        </p:txBody>
      </p:sp>
      <p:sp>
        <p:nvSpPr>
          <p:cNvPr id="16" name="文本框 15"/>
          <p:cNvSpPr txBox="1"/>
          <p:nvPr/>
        </p:nvSpPr>
        <p:spPr>
          <a:xfrm>
            <a:off x="894715" y="4679315"/>
            <a:ext cx="354330" cy="368300"/>
          </a:xfrm>
          <a:prstGeom prst="rect">
            <a:avLst/>
          </a:prstGeom>
          <a:noFill/>
        </p:spPr>
        <p:txBody>
          <a:bodyPr wrap="square" rtlCol="0">
            <a:spAutoFit/>
          </a:bodyPr>
          <a:p>
            <a:r>
              <a:rPr lang="en-US" altLang="zh-CN">
                <a:solidFill>
                  <a:srgbClr val="C00000"/>
                </a:solidFill>
              </a:rPr>
              <a:t>B</a:t>
            </a:r>
            <a:endParaRPr lang="en-US" altLang="zh-CN">
              <a:solidFill>
                <a:srgbClr val="C0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4" grpId="0"/>
      <p:bldP spid="14" grpId="1"/>
      <p:bldP spid="15" grpId="0"/>
      <p:bldP spid="15" grpId="1"/>
      <p:bldP spid="16" grpId="0"/>
      <p:bldP spid="16"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9" name="图片 8"/>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14070" y="2047875"/>
            <a:ext cx="10764520" cy="2961640"/>
          </a:xfrm>
          <a:prstGeom prst="rect">
            <a:avLst/>
          </a:prstGeom>
        </p:spPr>
      </p:pic>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3654</Words>
  <Application>WPS 演示</Application>
  <PresentationFormat>宽屏</PresentationFormat>
  <Paragraphs>70</Paragraphs>
  <Slides>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9</vt:i4>
      </vt:variant>
    </vt:vector>
  </HeadingPairs>
  <TitlesOfParts>
    <vt:vector size="18"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181</cp:revision>
  <dcterms:created xsi:type="dcterms:W3CDTF">2019-06-19T02:08:00Z</dcterms:created>
  <dcterms:modified xsi:type="dcterms:W3CDTF">2025-05-04T10:58:31Z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A5FE78AD28F443A78FF301AB1F5C69A9_13</vt:lpwstr>
  </property>
</Properties>
</file>