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86" r:id="rId7"/>
    <p:sldId id="287" r:id="rId8"/>
    <p:sldId id="265" r:id="rId9"/>
    <p:sldId id="278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38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26"/>
        <p:guide pos="382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7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必修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一册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</a:t>
            </a:r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篇攻略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完形填空之速读文章：首尾句，断走向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4715" y="2199640"/>
            <a:ext cx="10347325" cy="1753235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l" defTabSz="266700" eaLnBrk="0" fontAlgn="base">
              <a:lnSpc>
                <a:spcPct val="150000"/>
              </a:lnSpc>
              <a:spcBef>
                <a:spcPts val="2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观察近些年的高考真题可以发现，完形填空的首句通常是不设空的。完整的首句往往含有文章的重要提示信息，可为下面题目的解答给予一定的提示。与此同时，尾句往往提示了故事的走向，涉及结局、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主旨等信息。因而我们在做完形填空时，可利用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首尾句，断走向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这一攻略，通过阅读文章首尾句，判断文章的体裁，推断文章的内容，从而清楚文章的梗概。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5" name="椭圆 14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一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推断体裁</a:t>
            </a:r>
            <a:endParaRPr lang="zh-CN" altLang="en-US" sz="2400" b="1"/>
          </a:p>
        </p:txBody>
      </p:sp>
      <p:sp>
        <p:nvSpPr>
          <p:cNvPr id="18" name="文本框 17"/>
          <p:cNvSpPr txBox="1"/>
          <p:nvPr/>
        </p:nvSpPr>
        <p:spPr>
          <a:xfrm>
            <a:off x="675005" y="1522730"/>
            <a:ext cx="11082655" cy="150431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 defTabSz="266700" eaLnBrk="0" fontAlgn="base">
              <a:lnSpc>
                <a:spcPct val="150000"/>
              </a:lnSpc>
              <a:spcBef>
                <a:spcPts val="80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+mn-ea"/>
                <a:cs typeface="+mn-ea"/>
              </a:rPr>
              <a:t>情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 </a:t>
            </a:r>
            <a:r>
              <a:rPr lang="zh-CN" altLang="en-US" b="1">
                <a:solidFill>
                  <a:srgbClr val="000000"/>
                </a:solidFill>
                <a:latin typeface="+mn-ea"/>
                <a:cs typeface="+mn-ea"/>
              </a:rPr>
              <a:t>况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 </a:t>
            </a:r>
            <a:r>
              <a:rPr lang="en-US" altLang="zh-CN" b="1">
                <a:solidFill>
                  <a:srgbClr val="000000"/>
                </a:solidFill>
                <a:latin typeface="+mn-ea"/>
                <a:cs typeface="+mn-ea"/>
              </a:rPr>
              <a:t>1: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若文章首句交代了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when 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where 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who 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what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等相关内容，那么本文体裁大概率为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记叙文。</a:t>
            </a:r>
            <a:endParaRPr lang="zh-CN" altLang="en-US">
              <a:solidFill>
                <a:srgbClr val="20A0D0"/>
              </a:solidFill>
              <a:latin typeface="+mn-ea"/>
              <a:cs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+mn-ea"/>
                <a:cs typeface="+mn-ea"/>
              </a:rPr>
              <a:t>情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 </a:t>
            </a:r>
            <a:r>
              <a:rPr lang="zh-CN" altLang="en-US" b="1">
                <a:solidFill>
                  <a:srgbClr val="000000"/>
                </a:solidFill>
                <a:latin typeface="+mn-ea"/>
                <a:cs typeface="+mn-ea"/>
              </a:rPr>
              <a:t>况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 </a:t>
            </a:r>
            <a:r>
              <a:rPr lang="en-US" altLang="zh-CN" b="1">
                <a:solidFill>
                  <a:srgbClr val="000000"/>
                </a:solidFill>
                <a:latin typeface="+mn-ea"/>
                <a:cs typeface="+mn-ea"/>
              </a:rPr>
              <a:t>2: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若文章首句</a:t>
            </a:r>
            <a:r>
              <a:rPr lang="zh-CN" altLang="en-US">
                <a:solidFill>
                  <a:srgbClr val="30A0C0"/>
                </a:solidFill>
                <a:latin typeface="+mn-ea"/>
                <a:cs typeface="+mn-ea"/>
              </a:rPr>
              <a:t>介绍了某一概念或对某事物进行了解释说明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，那么本文体裁大概率为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说明文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 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。</a:t>
            </a:r>
            <a:endParaRPr lang="zh-CN" altLang="en-US">
              <a:solidFill>
                <a:srgbClr val="30D0B0"/>
              </a:solidFill>
              <a:latin typeface="+mn-ea"/>
              <a:cs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+mn-ea"/>
                <a:cs typeface="+mn-ea"/>
              </a:rPr>
              <a:t>情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 </a:t>
            </a:r>
            <a:r>
              <a:rPr lang="zh-CN" altLang="en-US" b="1">
                <a:solidFill>
                  <a:srgbClr val="000000"/>
                </a:solidFill>
                <a:latin typeface="+mn-ea"/>
                <a:cs typeface="+mn-ea"/>
              </a:rPr>
              <a:t>况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 </a:t>
            </a:r>
            <a:r>
              <a:rPr lang="en-US" altLang="zh-CN" b="1">
                <a:solidFill>
                  <a:srgbClr val="000000"/>
                </a:solidFill>
                <a:latin typeface="+mn-ea"/>
                <a:cs typeface="+mn-ea"/>
              </a:rPr>
              <a:t>3: 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若文章首句提出了一个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论点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，那么本文大概率是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议论文。</a:t>
            </a:r>
            <a:endParaRPr lang="zh-CN" altLang="en-US">
              <a:solidFill>
                <a:srgbClr val="00A0AF"/>
              </a:solidFill>
              <a:latin typeface="+mn-ea"/>
              <a:cs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29945" y="3134360"/>
            <a:ext cx="431165" cy="431165"/>
            <a:chOff x="1393" y="1839"/>
            <a:chExt cx="679" cy="679"/>
          </a:xfrm>
        </p:grpSpPr>
        <p:sp>
          <p:nvSpPr>
            <p:cNvPr id="20" name="椭圆 1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二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442720" y="310515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推断内容</a:t>
            </a:r>
            <a:endParaRPr lang="zh-CN" altLang="en-US" sz="2400" b="1"/>
          </a:p>
        </p:txBody>
      </p:sp>
      <p:sp>
        <p:nvSpPr>
          <p:cNvPr id="23" name="文本框 22"/>
          <p:cNvSpPr txBox="1"/>
          <p:nvPr/>
        </p:nvSpPr>
        <p:spPr>
          <a:xfrm>
            <a:off x="778510" y="3565525"/>
            <a:ext cx="10875010" cy="2609215"/>
          </a:xfrm>
          <a:prstGeom prst="rect">
            <a:avLst/>
          </a:prstGeom>
        </p:spPr>
        <p:txBody>
          <a:bodyPr wrap="square">
            <a:spAutoFit/>
          </a:bodyPr>
          <a:p>
            <a:pPr marL="50165" indent="279400" algn="l" defTabSz="266700" eaLnBrk="0" fontAlgn="base">
              <a:lnSpc>
                <a:spcPct val="130000"/>
              </a:lnSpc>
              <a:spcBef>
                <a:spcPts val="8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对于英语文章而言，首句往往开宗明义，尾句则通常是对文章主题的总结。所以，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文章首尾句是我们了解文章大意的一个窗口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，细细品读这两句，对我们理解全文有着重要的启发作用。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457200" algn="l" defTabSz="266700" eaLnBrk="0" fontAlgn="base">
              <a:lnSpc>
                <a:spcPct val="130000"/>
              </a:lnSpc>
              <a:spcBef>
                <a:spcPts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以下面这道题目为例：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457200" algn="l" defTabSz="266700" eaLnBrk="0" fontAlgn="base">
              <a:lnSpc>
                <a:spcPct val="13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Afraid to have a start, I was walking slowly into my first school in America. I had  1.  _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_________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a long way from India in order to join my parents.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indent="457200" algn="l" defTabSz="266700" eaLnBrk="0" fontAlgn="base">
              <a:lnSpc>
                <a:spcPct val="13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…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indent="457200" algn="l" defTabSz="266700" eaLnBrk="0" fontAlgn="base">
              <a:lnSpc>
                <a:spcPct val="13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…I  said  to  myself: Today  isn't  so  bad.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4715" y="1193800"/>
            <a:ext cx="10288905" cy="2999740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本文首句：明确告知读者，文章描述的是作者第一天进入美国的学校学习的经历，而且作者在进入学校时，心情是紧张和害怕的。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文章尾句：作者总结自己在美国学校的第一天过得还可以，并没有预想的那么糟糕。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内容冲突：首句描述的是开学第一天开始时的情景，尾句说明当天结束时作者的感想。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情节预测：文章介绍了作者开学第一天发生的故事，可能出现些许小波折，但是总体来说，在这一天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结束时，作者对新生活充满信心。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带着对故事梗概的了解和对情节发展的预测，我们再细读题目：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7880" y="1040765"/>
            <a:ext cx="10946130" cy="5125720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4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...I had 1. __________ a long way from India in order to join my parents. They had been here for  three years, and hoped America would help my future. My father decided that I would go to school here, so I found a local high school in my new town.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4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With 2. ___________ on the one hand and fear on the other hand, I arrived at the  classroom. Everyone's eyes were on me as I entered the classroom. Without paying attention to them, I went straight to the 3. ____________ and asked if it was the right class. With  a  4. _____________ voice, he    answered, "Yes." His voice comforted me a little. He gave me a piece of 5. ___________ called“course  requirements”, which I would never get in India.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4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1. A.travelled                        B.increased                         C.walked                            D.planned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4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2. A.anger                             B.anxiety                            C.doubt                              D.sadness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4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3. A.worker                           B.classmate                        C.teacher                            D.trainer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4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4. A.deep                              B.familiar                            C.strict                                D.soft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4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5. A.book                              B.paper                              C.notice                               D.tool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56205" y="1040765"/>
            <a:ext cx="3822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A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6205" y="2211705"/>
            <a:ext cx="3822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B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3420" y="2968625"/>
            <a:ext cx="3822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C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76410" y="2968625"/>
            <a:ext cx="3822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D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76410" y="3375025"/>
            <a:ext cx="3822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B</a:t>
            </a:r>
            <a:endParaRPr lang="en-US" altLang="zh-CN">
              <a:solidFill>
                <a:srgbClr val="C0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" name="圆角矩形 1"/>
          <p:cNvSpPr/>
          <p:nvPr/>
        </p:nvSpPr>
        <p:spPr>
          <a:xfrm>
            <a:off x="894509" y="1072168"/>
            <a:ext cx="826715" cy="450215"/>
          </a:xfrm>
          <a:prstGeom prst="roundRect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2155" y="1529715"/>
            <a:ext cx="10819130" cy="4407535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l" defTabSz="266700" eaLnBrk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I've  been motivated—and demotivated—by other folks' achievements all my life. 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When I was a teenager, a neighborhood friend  1.  ___________  a  marathon  race. Feeling  motivated, I  started running 2.  </a:t>
            </a:r>
            <a:r>
              <a:rPr lang="en-US" altLang="zh-CN">
                <a:latin typeface="+mn-ea"/>
                <a:sym typeface="+mn-ea"/>
              </a:rPr>
              <a:t>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, but then two things happened.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...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I've  14. </a:t>
            </a:r>
            <a:r>
              <a:rPr lang="en-US" altLang="zh-CN">
                <a:latin typeface="+mn-ea"/>
                <a:sym typeface="+mn-ea"/>
              </a:rPr>
              <a:t>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 a  lot  since then. I've come to accept that whatever 15. </a:t>
            </a:r>
            <a:r>
              <a:rPr lang="en-US" altLang="zh-CN">
                <a:latin typeface="+mn-ea"/>
                <a:sym typeface="+mn-ea"/>
              </a:rPr>
              <a:t>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 I set  for myself, they just have to be my own.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1.A.knew                                B.held                                   C.won                                 D.quit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2.A.regularly                          B.silently                              C.proudly                            D.recently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...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14.A.traveled                        B.matured                             C.missed                            D.worried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15.A.limits                           B.dates                                       C.goals                               D.tests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  </a:t>
            </a: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03605" y="3763010"/>
            <a:ext cx="3638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C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94715" y="4131310"/>
            <a:ext cx="3638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A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03605" y="4790440"/>
            <a:ext cx="3638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B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03605" y="5158740"/>
            <a:ext cx="3638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C</a:t>
            </a:r>
            <a:endParaRPr lang="en-US" altLang="zh-CN">
              <a:solidFill>
                <a:srgbClr val="C0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340" y="2579370"/>
            <a:ext cx="10745470" cy="16998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3074</Words>
  <Application>WPS 演示</Application>
  <PresentationFormat>宽屏</PresentationFormat>
  <Paragraphs>85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182</cp:revision>
  <dcterms:created xsi:type="dcterms:W3CDTF">2019-06-19T02:08:00Z</dcterms:created>
  <dcterms:modified xsi:type="dcterms:W3CDTF">2025-05-04T13:59:33Z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8E031CBA0ABA422D965E5B4885D54B72_13</vt:lpwstr>
  </property>
</Properties>
</file>