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66" r:id="rId4"/>
    <p:sldId id="257" r:id="rId5"/>
    <p:sldId id="262" r:id="rId6"/>
    <p:sldId id="277" r:id="rId7"/>
    <p:sldId id="271" r:id="rId8"/>
    <p:sldId id="265" r:id="rId9"/>
    <p:sldId id="278" r:id="rId10"/>
    <p:sldId id="279" r:id="rId11"/>
    <p:sldId id="281" r:id="rId12"/>
    <p:sldId id="280" r:id="rId13"/>
  </p:sldIdLst>
  <p:sldSz cx="12192000" cy="6858000"/>
  <p:notesSz cx="6858000" cy="9144000"/>
  <p:custDataLst>
    <p:tags r:id="rId1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0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0AF"/>
    <a:srgbClr val="FFFFFF"/>
    <a:srgbClr val="A54A97"/>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showGuides="1">
      <p:cViewPr varScale="1">
        <p:scale>
          <a:sx n="85" d="100"/>
          <a:sy n="85" d="100"/>
        </p:scale>
        <p:origin x="451" y="58"/>
      </p:cViewPr>
      <p:guideLst>
        <p:guide orient="horz" pos="2160"/>
        <p:guide pos="380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7" Type="http://schemas.openxmlformats.org/officeDocument/2006/relationships/tags" Target="tags/tag74.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2.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3.xml"/><Relationship Id="rId2" Type="http://schemas.openxmlformats.org/officeDocument/2006/relationships/image" Target="../media/image4.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8.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9.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0.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1.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234940"/>
            <a:ext cx="6063615" cy="645160"/>
          </a:xfrm>
          <a:prstGeom prst="rect">
            <a:avLst/>
          </a:prstGeom>
          <a:noFill/>
        </p:spPr>
        <p:txBody>
          <a:bodyPr wrap="square" rtlCol="0">
            <a:spAutoFit/>
          </a:bodyPr>
          <a:lstStyle/>
          <a:p>
            <a:pPr indent="0" algn="ctr" fontAlgn="auto">
              <a:lnSpc>
                <a:spcPct val="150000"/>
              </a:lnSpc>
            </a:pPr>
            <a:r>
              <a:rPr lang="zh-CN" altLang="en-US" sz="2400" b="1" dirty="0">
                <a:solidFill>
                  <a:schemeClr val="bg1"/>
                </a:solidFill>
                <a:latin typeface="黑体" panose="02010609060101010101" charset="-122"/>
                <a:ea typeface="黑体" panose="02010609060101010101" charset="-122"/>
                <a:cs typeface="黑体" panose="02010609060101010101" charset="-122"/>
              </a:rPr>
              <a:t>高中英语</a:t>
            </a:r>
            <a:r>
              <a:rPr lang="en-US" altLang="zh-CN" sz="2400" b="1" dirty="0">
                <a:solidFill>
                  <a:schemeClr val="bg1"/>
                </a:solidFill>
                <a:latin typeface="黑体" panose="02010609060101010101" charset="-122"/>
                <a:ea typeface="黑体" panose="02010609060101010101" charset="-122"/>
                <a:cs typeface="黑体" panose="02010609060101010101" charset="-122"/>
              </a:rPr>
              <a:t> </a:t>
            </a:r>
            <a:r>
              <a:rPr lang="zh-CN" altLang="en-US" sz="2400" b="1" dirty="0">
                <a:solidFill>
                  <a:schemeClr val="bg1"/>
                </a:solidFill>
                <a:latin typeface="黑体" panose="02010609060101010101" charset="-122"/>
                <a:ea typeface="黑体" panose="02010609060101010101" charset="-122"/>
                <a:cs typeface="黑体" panose="02010609060101010101" charset="-122"/>
              </a:rPr>
              <a:t>必修</a:t>
            </a:r>
            <a:r>
              <a:rPr lang="en-US" altLang="zh-CN" sz="2400" b="1" dirty="0">
                <a:solidFill>
                  <a:schemeClr val="bg1"/>
                </a:solidFill>
                <a:latin typeface="黑体" panose="02010609060101010101" charset="-122"/>
                <a:ea typeface="黑体" panose="02010609060101010101" charset="-122"/>
                <a:cs typeface="黑体" panose="02010609060101010101" charset="-122"/>
              </a:rPr>
              <a:t> </a:t>
            </a:r>
            <a:r>
              <a:rPr lang="zh-CN" altLang="en-US" sz="2400" b="1" dirty="0">
                <a:solidFill>
                  <a:schemeClr val="bg1"/>
                </a:solidFill>
                <a:latin typeface="黑体" panose="02010609060101010101" charset="-122"/>
                <a:ea typeface="黑体" panose="02010609060101010101" charset="-122"/>
                <a:cs typeface="黑体" panose="02010609060101010101" charset="-122"/>
              </a:rPr>
              <a:t>第</a:t>
            </a:r>
            <a:r>
              <a:rPr lang="zh-CN" altLang="en-US" sz="2400" b="1" dirty="0">
                <a:solidFill>
                  <a:schemeClr val="bg1"/>
                </a:solidFill>
                <a:latin typeface="黑体" panose="02010609060101010101" charset="-122"/>
                <a:ea typeface="黑体" panose="02010609060101010101" charset="-122"/>
                <a:cs typeface="黑体" panose="02010609060101010101" charset="-122"/>
              </a:rPr>
              <a:t>一册</a:t>
            </a:r>
            <a:endParaRPr lang="zh-CN" altLang="en-US" sz="2400" b="1" dirty="0">
              <a:solidFill>
                <a:schemeClr val="bg1"/>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764540" y="1765935"/>
            <a:ext cx="10979785" cy="3415030"/>
          </a:xfrm>
          <a:prstGeom prst="rect">
            <a:avLst/>
          </a:prstGeom>
        </p:spPr>
        <p:txBody>
          <a:bodyPr wrap="square">
            <a:spAutoFit/>
          </a:bodyPr>
          <a:p>
            <a:pPr indent="457200" fontAlgn="auto">
              <a:lnSpc>
                <a:spcPct val="150000"/>
              </a:lnSpc>
              <a:spcBef>
                <a:spcPct val="0"/>
              </a:spcBef>
              <a:spcAft>
                <a:spcPct val="0"/>
              </a:spcAft>
              <a:buNone/>
            </a:pPr>
            <a:r>
              <a:rPr lang="en-US" altLang="en-US" b="0" i="0">
                <a:solidFill>
                  <a:srgbClr val="404040"/>
                </a:solidFill>
                <a:latin typeface="+mn-ea"/>
                <a:cs typeface="+mn-ea"/>
                <a:sym typeface="+mn-ea"/>
              </a:rPr>
              <a:t>●</a:t>
            </a:r>
            <a:r>
              <a:rPr lang="en-US" altLang="zh-CN" b="0" i="0">
                <a:solidFill>
                  <a:srgbClr val="404040"/>
                </a:solidFill>
                <a:latin typeface="+mn-ea"/>
                <a:cs typeface="+mn-ea"/>
                <a:sym typeface="+mn-ea"/>
              </a:rPr>
              <a:t>Continually challenge yourself to try something new. 3.  </a:t>
            </a:r>
            <a:r>
              <a:rPr lang="en-US" altLang="zh-CN">
                <a:solidFill>
                  <a:srgbClr val="404040"/>
                </a:solidFill>
                <a:latin typeface="+mn-ea"/>
                <a:cs typeface="+mn-ea"/>
                <a:sym typeface="+mn-ea"/>
              </a:rPr>
              <a:t>________ </a:t>
            </a:r>
            <a:r>
              <a:rPr lang="en-US" altLang="zh-CN" b="0" i="0">
                <a:solidFill>
                  <a:srgbClr val="404040"/>
                </a:solidFill>
                <a:latin typeface="+mn-ea"/>
                <a:cs typeface="+mn-ea"/>
                <a:sym typeface="+mn-ea"/>
              </a:rPr>
              <a:t>Artistic  growth  can be  a bit painful. Welcome to the  club; we've  all been there. I love taking on challenges. I once took up a challenge to create a painting every day for a month and post the works online.</a:t>
            </a:r>
            <a:endParaRPr lang="en-US" altLang="zh-CN" b="0" i="0">
              <a:solidFill>
                <a:srgbClr val="404040"/>
              </a:solidFill>
              <a:latin typeface="+mn-ea"/>
              <a:cs typeface="+mn-ea"/>
              <a:sym typeface="+mn-ea"/>
            </a:endParaRPr>
          </a:p>
          <a:p>
            <a:pPr indent="457200" fontAlgn="auto">
              <a:lnSpc>
                <a:spcPct val="150000"/>
              </a:lnSpc>
              <a:spcBef>
                <a:spcPct val="0"/>
              </a:spcBef>
              <a:spcAft>
                <a:spcPct val="0"/>
              </a:spcAft>
              <a:buNone/>
            </a:pPr>
            <a:r>
              <a:rPr lang="en-US" altLang="en-US">
                <a:solidFill>
                  <a:srgbClr val="404040"/>
                </a:solidFill>
                <a:latin typeface="+mn-ea"/>
                <a:cs typeface="+mn-ea"/>
                <a:sym typeface="+mn-ea"/>
              </a:rPr>
              <a:t>●</a:t>
            </a:r>
            <a:r>
              <a:rPr lang="en-US" altLang="zh-CN" b="0" i="0">
                <a:solidFill>
                  <a:srgbClr val="404040"/>
                </a:solidFill>
                <a:latin typeface="+mn-ea"/>
                <a:cs typeface="+mn-ea"/>
                <a:sym typeface="+mn-ea"/>
              </a:rPr>
              <a:t>4. </a:t>
            </a:r>
            <a:r>
              <a:rPr lang="en-US" altLang="zh-CN">
                <a:solidFill>
                  <a:srgbClr val="404040"/>
                </a:solidFill>
                <a:latin typeface="+mn-ea"/>
                <a:cs typeface="+mn-ea"/>
                <a:sym typeface="+mn-ea"/>
              </a:rPr>
              <a:t>________ </a:t>
            </a:r>
            <a:r>
              <a:rPr lang="en-US" altLang="zh-CN" b="0" i="0">
                <a:solidFill>
                  <a:srgbClr val="404040"/>
                </a:solidFill>
                <a:latin typeface="+mn-ea"/>
                <a:cs typeface="+mn-ea"/>
                <a:sym typeface="+mn-ea"/>
              </a:rPr>
              <a:t> Seeking and accepting constructive feedback (</a:t>
            </a:r>
            <a:r>
              <a:rPr lang="zh-CN" altLang="en-US" b="0" i="0">
                <a:solidFill>
                  <a:srgbClr val="404040"/>
                </a:solidFill>
                <a:latin typeface="+mn-ea"/>
                <a:cs typeface="+mn-ea"/>
                <a:sym typeface="+mn-ea"/>
              </a:rPr>
              <a:t>反馈</a:t>
            </a:r>
            <a:r>
              <a:rPr lang="en-US" altLang="zh-CN" b="0" i="0">
                <a:solidFill>
                  <a:srgbClr val="404040"/>
                </a:solidFill>
                <a:latin typeface="+mn-ea"/>
                <a:cs typeface="+mn-ea"/>
                <a:sym typeface="+mn-ea"/>
              </a:rPr>
              <a:t>) is crucial to growth. I post my work on social media and, in turn, have met some of the kindest people. They  make  me  feel valued and respected, no matter my level of artistic ability.</a:t>
            </a:r>
            <a:endParaRPr lang="en-US" altLang="zh-CN" b="0" i="0">
              <a:solidFill>
                <a:srgbClr val="404040"/>
              </a:solidFill>
              <a:latin typeface="+mn-ea"/>
              <a:cs typeface="+mn-ea"/>
              <a:sym typeface="+mn-ea"/>
            </a:endParaRPr>
          </a:p>
          <a:p>
            <a:pPr indent="457200" fontAlgn="auto">
              <a:lnSpc>
                <a:spcPct val="150000"/>
              </a:lnSpc>
              <a:spcBef>
                <a:spcPct val="0"/>
              </a:spcBef>
              <a:spcAft>
                <a:spcPct val="0"/>
              </a:spcAft>
              <a:buNone/>
            </a:pPr>
            <a:r>
              <a:rPr lang="en-US" altLang="zh-CN" b="0" i="0">
                <a:solidFill>
                  <a:srgbClr val="404040"/>
                </a:solidFill>
                <a:latin typeface="+mn-ea"/>
                <a:cs typeface="+mn-ea"/>
                <a:sym typeface="+mn-ea"/>
              </a:rPr>
              <a:t>The journey you're on won't follow a straight path. 5.  </a:t>
            </a:r>
            <a:r>
              <a:rPr lang="en-US" altLang="zh-CN">
                <a:solidFill>
                  <a:srgbClr val="404040"/>
                </a:solidFill>
                <a:latin typeface="+mn-ea"/>
                <a:cs typeface="+mn-ea"/>
                <a:sym typeface="+mn-ea"/>
              </a:rPr>
              <a:t>________ </a:t>
            </a:r>
            <a:r>
              <a:rPr lang="en-US" altLang="zh-CN" b="0" i="0">
                <a:solidFill>
                  <a:srgbClr val="404040"/>
                </a:solidFill>
                <a:latin typeface="+mn-ea"/>
                <a:cs typeface="+mn-ea"/>
                <a:sym typeface="+mn-ea"/>
              </a:rPr>
              <a:t>Push through, give it time and put in the effort. You will harvest the rewards of an artistic life.</a:t>
            </a:r>
            <a:endParaRPr lang="en-US" altLang="zh-CN" b="0" i="0">
              <a:solidFill>
                <a:srgbClr val="404040"/>
              </a:solidFill>
              <a:latin typeface="+mn-ea"/>
              <a:cs typeface="+mn-ea"/>
              <a:sym typeface="+mn-ea"/>
            </a:endParaRPr>
          </a:p>
        </p:txBody>
      </p:sp>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4" name="圆角矩形 1"/>
          <p:cNvSpPr/>
          <p:nvPr/>
        </p:nvSpPr>
        <p:spPr>
          <a:xfrm>
            <a:off x="894509" y="1072168"/>
            <a:ext cx="826715" cy="450215"/>
          </a:xfrm>
          <a:prstGeom prst="roundRect">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文本框 4"/>
          <p:cNvSpPr txBox="1"/>
          <p:nvPr/>
        </p:nvSpPr>
        <p:spPr>
          <a:xfrm>
            <a:off x="958381" y="1106435"/>
            <a:ext cx="698969" cy="36933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sp>
        <p:nvSpPr>
          <p:cNvPr id="6" name="文本框 5"/>
          <p:cNvSpPr txBox="1"/>
          <p:nvPr/>
        </p:nvSpPr>
        <p:spPr>
          <a:xfrm>
            <a:off x="1912620" y="3093085"/>
            <a:ext cx="478790" cy="368300"/>
          </a:xfrm>
          <a:prstGeom prst="rect">
            <a:avLst/>
          </a:prstGeom>
          <a:noFill/>
        </p:spPr>
        <p:txBody>
          <a:bodyPr wrap="square" rtlCol="0">
            <a:spAutoFit/>
          </a:bodyPr>
          <a:p>
            <a:r>
              <a:rPr lang="en-US" altLang="zh-CN">
                <a:solidFill>
                  <a:srgbClr val="FF0000"/>
                </a:solidFill>
              </a:rPr>
              <a:t>D</a:t>
            </a:r>
            <a:endParaRPr lang="en-US" altLang="zh-CN">
              <a:solidFill>
                <a:srgbClr val="FF0000"/>
              </a:solidFill>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pic>
        <p:nvPicPr>
          <p:cNvPr id="6" name="图片 5"/>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047750" y="2602865"/>
            <a:ext cx="10334625" cy="1780540"/>
          </a:xfrm>
          <a:prstGeom prst="rect">
            <a:avLst/>
          </a:prstGeom>
        </p:spPr>
      </p:pic>
      <p:sp>
        <p:nvSpPr>
          <p:cNvPr id="4" name="文本框 3"/>
          <p:cNvSpPr txBox="1"/>
          <p:nvPr/>
        </p:nvSpPr>
        <p:spPr>
          <a:xfrm>
            <a:off x="8748395" y="6282055"/>
            <a:ext cx="4064000" cy="368300"/>
          </a:xfrm>
          <a:prstGeom prst="rect">
            <a:avLst/>
          </a:prstGeom>
          <a:noFill/>
        </p:spPr>
        <p:txBody>
          <a:bodyPr wrap="square" rtlCol="0">
            <a:spAutoFit/>
          </a:bodyPr>
          <a:p>
            <a:endParaRPr lang="zh-CN" altLang="en-US"/>
          </a:p>
        </p:txBody>
      </p:sp>
    </p:spTree>
    <p:custDataLst>
      <p:tags r:id="rId3"/>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545106" y="1407459"/>
            <a:ext cx="3101788" cy="922020"/>
          </a:xfrm>
          <a:prstGeom prst="rect">
            <a:avLst/>
          </a:prstGeom>
          <a:noFill/>
        </p:spPr>
        <p:txBody>
          <a:bodyPr wrap="square" rtlCol="0">
            <a:spAutoFit/>
          </a:bodyPr>
          <a:lstStyle/>
          <a:p>
            <a:r>
              <a:rPr lang="zh-CN" altLang="en-US" sz="5400" b="1" dirty="0">
                <a:solidFill>
                  <a:srgbClr val="A54A97"/>
                </a:solidFill>
                <a:latin typeface="+mn-ea"/>
              </a:rPr>
              <a:t>语</a:t>
            </a:r>
            <a:r>
              <a:rPr lang="zh-CN" altLang="en-US" sz="5400" b="1" dirty="0">
                <a:solidFill>
                  <a:srgbClr val="A54A97"/>
                </a:solidFill>
                <a:latin typeface="+mn-ea"/>
              </a:rPr>
              <a:t>篇攻略</a:t>
            </a:r>
            <a:endParaRPr lang="zh-CN" altLang="en-US" sz="5400" b="1" dirty="0">
              <a:solidFill>
                <a:srgbClr val="A54A97"/>
              </a:solidFill>
              <a:latin typeface="+mn-ea"/>
            </a:endParaRPr>
          </a:p>
        </p:txBody>
      </p:sp>
      <p:sp>
        <p:nvSpPr>
          <p:cNvPr id="3" name="文本框 2"/>
          <p:cNvSpPr txBox="1"/>
          <p:nvPr/>
        </p:nvSpPr>
        <p:spPr>
          <a:xfrm>
            <a:off x="2465294" y="2868706"/>
            <a:ext cx="7261411" cy="1445260"/>
          </a:xfrm>
          <a:prstGeom prst="rect">
            <a:avLst/>
          </a:prstGeom>
          <a:noFill/>
        </p:spPr>
        <p:txBody>
          <a:bodyPr wrap="square" rtlCol="0">
            <a:spAutoFit/>
          </a:bodyPr>
          <a:lstStyle/>
          <a:p>
            <a:pPr algn="ctr"/>
            <a:r>
              <a:rPr lang="zh-CN" altLang="en-US" sz="4400" b="1" dirty="0">
                <a:solidFill>
                  <a:srgbClr val="FFFFFF"/>
                </a:solidFill>
                <a:latin typeface="+mn-ea"/>
              </a:rPr>
              <a:t>七选五之辨位置：段首设空解题法</a:t>
            </a:r>
            <a:endParaRPr lang="zh-CN" altLang="en-US" sz="4400" b="1" dirty="0">
              <a:solidFill>
                <a:srgbClr val="FFFFFF"/>
              </a:solidFill>
              <a:latin typeface="+mn-ea"/>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攻略识别</a:t>
            </a:r>
            <a:endParaRPr lang="zh-CN" altLang="en-US" sz="2400" dirty="0">
              <a:solidFill>
                <a:srgbClr val="FFFFFF"/>
              </a:solidFill>
            </a:endParaRPr>
          </a:p>
        </p:txBody>
      </p:sp>
      <p:sp>
        <p:nvSpPr>
          <p:cNvPr id="5" name="文本框 4"/>
          <p:cNvSpPr txBox="1"/>
          <p:nvPr/>
        </p:nvSpPr>
        <p:spPr>
          <a:xfrm>
            <a:off x="895350" y="2727960"/>
            <a:ext cx="10584815" cy="1270635"/>
          </a:xfrm>
          <a:prstGeom prst="rect">
            <a:avLst/>
          </a:prstGeom>
        </p:spPr>
        <p:txBody>
          <a:bodyPr wrap="square">
            <a:spAutoFit/>
          </a:bodyPr>
          <a:p>
            <a:pPr marL="177165" indent="234950" algn="just" defTabSz="266700" eaLnBrk="0" fontAlgn="base">
              <a:lnSpc>
                <a:spcPct val="142000"/>
              </a:lnSpc>
              <a:spcBef>
                <a:spcPts val="1300"/>
              </a:spcBef>
              <a:spcAft>
                <a:spcPct val="0"/>
              </a:spcAft>
            </a:pPr>
            <a:r>
              <a:rPr lang="zh-CN" altLang="en-US">
                <a:solidFill>
                  <a:srgbClr val="000000"/>
                </a:solidFill>
                <a:latin typeface="+mn-ea"/>
                <a:cs typeface="+mn-ea"/>
              </a:rPr>
              <a:t>“七选五”这</a:t>
            </a:r>
            <a:r>
              <a:rPr lang="en-US" altLang="zh-CN">
                <a:solidFill>
                  <a:srgbClr val="000000"/>
                </a:solidFill>
                <a:latin typeface="+mn-ea"/>
                <a:cs typeface="+mn-ea"/>
              </a:rPr>
              <a:t> </a:t>
            </a:r>
            <a:r>
              <a:rPr lang="zh-CN" altLang="en-US">
                <a:solidFill>
                  <a:srgbClr val="000000"/>
                </a:solidFill>
                <a:latin typeface="+mn-ea"/>
                <a:cs typeface="+mn-ea"/>
              </a:rPr>
              <a:t>一题型要求我们既要从整体上把握文章的逻辑结构和主旨大意，又要准确判断段落之</a:t>
            </a:r>
            <a:r>
              <a:rPr lang="en-US" altLang="zh-CN">
                <a:solidFill>
                  <a:srgbClr val="000000"/>
                </a:solidFill>
                <a:latin typeface="+mn-ea"/>
                <a:cs typeface="+mn-ea"/>
              </a:rPr>
              <a:t> </a:t>
            </a:r>
            <a:r>
              <a:rPr lang="zh-CN" altLang="en-US">
                <a:solidFill>
                  <a:srgbClr val="000000"/>
                </a:solidFill>
                <a:latin typeface="+mn-ea"/>
                <a:cs typeface="+mn-ea"/>
              </a:rPr>
              <a:t>间、句子之间的衔接。研究近些年高考英语真题可知，七选五的设空位置安排有一定的规律和深意，我们不妨以此作为突破点，成功打开解题的大门。本节我们先讨论段首设空的破解之法。</a:t>
            </a:r>
            <a:endParaRPr lang="zh-CN" altLang="en-US">
              <a:solidFill>
                <a:srgbClr val="000000"/>
              </a:solidFill>
              <a:latin typeface="+mn-ea"/>
              <a:cs typeface="+mn-ea"/>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sp>
        <p:nvSpPr>
          <p:cNvPr id="7" name="文本框 6"/>
          <p:cNvSpPr txBox="1"/>
          <p:nvPr/>
        </p:nvSpPr>
        <p:spPr>
          <a:xfrm>
            <a:off x="894715" y="1404620"/>
            <a:ext cx="10288905" cy="4048760"/>
          </a:xfrm>
          <a:prstGeom prst="rect">
            <a:avLst/>
          </a:prstGeom>
        </p:spPr>
        <p:txBody>
          <a:bodyPr wrap="square">
            <a:spAutoFit/>
          </a:bodyPr>
          <a:p>
            <a:pPr indent="457200" fontAlgn="auto">
              <a:lnSpc>
                <a:spcPct val="150000"/>
              </a:lnSpc>
            </a:pPr>
            <a:r>
              <a:rPr lang="zh-CN" altLang="en-US" b="0" i="0">
                <a:solidFill>
                  <a:srgbClr val="404040"/>
                </a:solidFill>
                <a:latin typeface="+mn-ea"/>
                <a:cs typeface="+mn-ea"/>
              </a:rPr>
              <a:t>由于位于段首这一特殊位置，该设空处一般会承担特殊的段内功能。通过分析段落，判断其功能，再进行选项匹配，便可极大提高做题正确率。段首设空一般可分为以下三种类型：</a:t>
            </a:r>
            <a:endParaRPr lang="zh-CN" altLang="en-US" b="0" i="0">
              <a:solidFill>
                <a:srgbClr val="404040"/>
              </a:solidFill>
              <a:latin typeface="+mn-ea"/>
              <a:cs typeface="+mn-ea"/>
            </a:endParaRPr>
          </a:p>
          <a:p>
            <a:pPr indent="457200" fontAlgn="auto">
              <a:lnSpc>
                <a:spcPct val="150000"/>
              </a:lnSpc>
            </a:pPr>
            <a:r>
              <a:rPr lang="en-US" altLang="zh-CN" b="1" i="0">
                <a:solidFill>
                  <a:srgbClr val="404040"/>
                </a:solidFill>
                <a:latin typeface="+mn-ea"/>
                <a:cs typeface="+mn-ea"/>
              </a:rPr>
              <a:t>1. </a:t>
            </a:r>
            <a:r>
              <a:rPr lang="zh-CN" altLang="en-US" b="1" i="0">
                <a:solidFill>
                  <a:srgbClr val="404040"/>
                </a:solidFill>
                <a:latin typeface="+mn-ea"/>
                <a:cs typeface="+mn-ea"/>
              </a:rPr>
              <a:t>段落主旨句：</a:t>
            </a:r>
            <a:r>
              <a:rPr lang="zh-CN" altLang="en-US" b="0" i="0">
                <a:solidFill>
                  <a:srgbClr val="404040"/>
                </a:solidFill>
                <a:latin typeface="+mn-ea"/>
                <a:cs typeface="+mn-ea"/>
              </a:rPr>
              <a:t>概括段落大意，引领全段内容。</a:t>
            </a:r>
            <a:endParaRPr lang="zh-CN" altLang="en-US" b="0" i="0">
              <a:solidFill>
                <a:srgbClr val="404040"/>
              </a:solidFill>
              <a:latin typeface="+mn-ea"/>
              <a:cs typeface="+mn-ea"/>
            </a:endParaRPr>
          </a:p>
          <a:p>
            <a:pPr indent="457200" fontAlgn="auto">
              <a:lnSpc>
                <a:spcPct val="140000"/>
              </a:lnSpc>
            </a:pPr>
            <a:r>
              <a:rPr lang="zh-CN" altLang="en-US" b="0" i="0">
                <a:solidFill>
                  <a:srgbClr val="404040"/>
                </a:solidFill>
                <a:latin typeface="+mn-ea"/>
                <a:cs typeface="+mn-ea"/>
              </a:rPr>
              <a:t>针对此类情况，我们需要认真阅读下文内容，总结该段段落大意，从而推断出中心句，再寻找与之匹配的选项。</a:t>
            </a:r>
            <a:endParaRPr lang="zh-CN" altLang="en-US" b="0" i="0">
              <a:solidFill>
                <a:srgbClr val="404040"/>
              </a:solidFill>
              <a:latin typeface="+mn-ea"/>
              <a:cs typeface="+mn-ea"/>
            </a:endParaRPr>
          </a:p>
          <a:p>
            <a:pPr indent="457200" fontAlgn="auto">
              <a:lnSpc>
                <a:spcPct val="140000"/>
              </a:lnSpc>
            </a:pPr>
            <a:r>
              <a:rPr lang="en-US" altLang="zh-CN" b="1" i="0">
                <a:solidFill>
                  <a:srgbClr val="404040"/>
                </a:solidFill>
                <a:latin typeface="+mn-ea"/>
                <a:cs typeface="+mn-ea"/>
              </a:rPr>
              <a:t>2.</a:t>
            </a:r>
            <a:r>
              <a:rPr lang="zh-CN" altLang="en-US" b="1" i="0">
                <a:solidFill>
                  <a:srgbClr val="404040"/>
                </a:solidFill>
                <a:latin typeface="+mn-ea"/>
                <a:cs typeface="+mn-ea"/>
              </a:rPr>
              <a:t>引起话题句：</a:t>
            </a:r>
            <a:r>
              <a:rPr lang="zh-CN" altLang="en-US" b="0" i="0">
                <a:solidFill>
                  <a:srgbClr val="404040"/>
                </a:solidFill>
                <a:latin typeface="+mn-ea"/>
                <a:cs typeface="+mn-ea"/>
              </a:rPr>
              <a:t>重在开启和承接下文，与下文存在逻辑关系。</a:t>
            </a:r>
            <a:endParaRPr lang="zh-CN" altLang="en-US" b="0" i="0">
              <a:solidFill>
                <a:srgbClr val="404040"/>
              </a:solidFill>
              <a:latin typeface="+mn-ea"/>
              <a:cs typeface="+mn-ea"/>
            </a:endParaRPr>
          </a:p>
          <a:p>
            <a:pPr indent="457200" fontAlgn="auto">
              <a:lnSpc>
                <a:spcPct val="140000"/>
              </a:lnSpc>
            </a:pPr>
            <a:r>
              <a:rPr lang="zh-CN" altLang="en-US" b="0" i="0">
                <a:solidFill>
                  <a:srgbClr val="404040"/>
                </a:solidFill>
                <a:latin typeface="+mn-ea"/>
                <a:cs typeface="+mn-ea"/>
              </a:rPr>
              <a:t>此时要注意辨别逻辑关系的类型，如并列、转折、递进、因果关系等，然后结合段落主旨，遵循连贯性和逻辑性原则，从选项中选出正确答案。设空处后一句句首出现的副词或其他语气词都是需要注意的重要线索。</a:t>
            </a:r>
            <a:endParaRPr lang="zh-CN" altLang="en-US" b="0" i="0">
              <a:solidFill>
                <a:srgbClr val="404040"/>
              </a:solidFill>
              <a:latin typeface="+mn-ea"/>
              <a:cs typeface="+mn-ea"/>
            </a:endParaRPr>
          </a:p>
          <a:p>
            <a:pPr indent="457200" fontAlgn="auto">
              <a:lnSpc>
                <a:spcPct val="140000"/>
              </a:lnSpc>
            </a:pPr>
            <a:r>
              <a:rPr lang="zh-CN" altLang="en-US" b="0" i="0">
                <a:solidFill>
                  <a:srgbClr val="404040"/>
                </a:solidFill>
                <a:latin typeface="+mn-ea"/>
                <a:cs typeface="+mn-ea"/>
              </a:rPr>
              <a:t>我们以下面这道题为例，探讨段首设空句与下文构成明显的逻辑关系的情况。</a:t>
            </a:r>
            <a:endParaRPr lang="zh-CN" altLang="en-US" b="0" i="0">
              <a:solidFill>
                <a:srgbClr val="404040"/>
              </a:solidFill>
              <a:latin typeface="+mn-ea"/>
              <a:cs typeface="+mn-ea"/>
            </a:endParaRPr>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sp>
        <p:nvSpPr>
          <p:cNvPr id="7" name="文本框 6"/>
          <p:cNvSpPr txBox="1"/>
          <p:nvPr/>
        </p:nvSpPr>
        <p:spPr>
          <a:xfrm>
            <a:off x="894715" y="1127125"/>
            <a:ext cx="10605135" cy="5077460"/>
          </a:xfrm>
          <a:prstGeom prst="rect">
            <a:avLst/>
          </a:prstGeom>
        </p:spPr>
        <p:txBody>
          <a:bodyPr wrap="square">
            <a:spAutoFit/>
          </a:bodyPr>
          <a:p>
            <a:pPr indent="457200" fontAlgn="auto">
              <a:lnSpc>
                <a:spcPct val="150000"/>
              </a:lnSpc>
            </a:pPr>
            <a:r>
              <a:rPr lang="en-US" altLang="zh-CN" b="1" i="0">
                <a:solidFill>
                  <a:srgbClr val="404040"/>
                </a:solidFill>
                <a:latin typeface="+mn-ea"/>
                <a:cs typeface="+mn-ea"/>
              </a:rPr>
              <a:t>Dress for self-confidence.</a:t>
            </a:r>
            <a:endParaRPr lang="en-US" altLang="zh-CN" b="1" i="0">
              <a:solidFill>
                <a:srgbClr val="404040"/>
              </a:solidFill>
              <a:latin typeface="+mn-ea"/>
              <a:cs typeface="+mn-ea"/>
            </a:endParaRPr>
          </a:p>
          <a:p>
            <a:pPr indent="457200" fontAlgn="auto">
              <a:lnSpc>
                <a:spcPct val="150000"/>
              </a:lnSpc>
            </a:pPr>
            <a:r>
              <a:rPr lang="en-US" altLang="zh-CN">
                <a:solidFill>
                  <a:srgbClr val="404040"/>
                </a:solidFill>
                <a:latin typeface="+mn-ea"/>
                <a:cs typeface="+mn-ea"/>
                <a:sym typeface="+mn-ea"/>
              </a:rPr>
              <a:t>_________________</a:t>
            </a:r>
            <a:r>
              <a:rPr lang="en-US" altLang="zh-CN" b="0" i="0">
                <a:solidFill>
                  <a:srgbClr val="404040"/>
                </a:solidFill>
                <a:latin typeface="+mn-ea"/>
                <a:cs typeface="+mn-ea"/>
              </a:rPr>
              <a:t> And therefore pay attention to your dress, display your unique physical advantages and exhibit your best  image. In  addition, on  formal  occasions  such  as  a  business meeting or a wedding ceremony, elegant dressing contributes to building your confidence.</a:t>
            </a:r>
            <a:endParaRPr lang="en-US" altLang="zh-CN" b="0" i="0">
              <a:solidFill>
                <a:srgbClr val="404040"/>
              </a:solidFill>
              <a:latin typeface="+mn-ea"/>
              <a:cs typeface="+mn-ea"/>
            </a:endParaRPr>
          </a:p>
          <a:p>
            <a:pPr indent="457200" fontAlgn="auto">
              <a:lnSpc>
                <a:spcPct val="150000"/>
              </a:lnSpc>
            </a:pPr>
            <a:r>
              <a:rPr lang="en-US" altLang="zh-CN" b="0" i="0">
                <a:solidFill>
                  <a:srgbClr val="404040"/>
                </a:solidFill>
                <a:latin typeface="+mn-ea"/>
                <a:cs typeface="+mn-ea"/>
              </a:rPr>
              <a:t>A. Don't judge by  appearances.</a:t>
            </a:r>
            <a:endParaRPr lang="en-US" altLang="zh-CN" b="0" i="0">
              <a:solidFill>
                <a:srgbClr val="404040"/>
              </a:solidFill>
              <a:latin typeface="+mn-ea"/>
              <a:cs typeface="+mn-ea"/>
            </a:endParaRPr>
          </a:p>
          <a:p>
            <a:pPr indent="457200" fontAlgn="auto">
              <a:lnSpc>
                <a:spcPct val="150000"/>
              </a:lnSpc>
            </a:pPr>
            <a:r>
              <a:rPr lang="en-US" altLang="zh-CN" b="0" i="0">
                <a:solidFill>
                  <a:srgbClr val="404040"/>
                </a:solidFill>
                <a:latin typeface="+mn-ea"/>
                <a:cs typeface="+mn-ea"/>
              </a:rPr>
              <a:t>B. Build your confident vocabulary.</a:t>
            </a:r>
            <a:endParaRPr lang="en-US" altLang="zh-CN" b="0" i="0">
              <a:solidFill>
                <a:srgbClr val="404040"/>
              </a:solidFill>
              <a:latin typeface="+mn-ea"/>
              <a:cs typeface="+mn-ea"/>
            </a:endParaRPr>
          </a:p>
          <a:p>
            <a:pPr indent="457200" fontAlgn="auto">
              <a:lnSpc>
                <a:spcPct val="150000"/>
              </a:lnSpc>
            </a:pPr>
            <a:r>
              <a:rPr lang="en-US" altLang="zh-CN" b="0" i="0">
                <a:solidFill>
                  <a:srgbClr val="404040"/>
                </a:solidFill>
                <a:latin typeface="+mn-ea"/>
                <a:cs typeface="+mn-ea"/>
              </a:rPr>
              <a:t>C. Don't put off what you eventually have to do.</a:t>
            </a:r>
            <a:endParaRPr lang="en-US" altLang="zh-CN" b="0" i="0">
              <a:solidFill>
                <a:srgbClr val="404040"/>
              </a:solidFill>
              <a:latin typeface="+mn-ea"/>
              <a:cs typeface="+mn-ea"/>
            </a:endParaRPr>
          </a:p>
          <a:p>
            <a:pPr indent="457200" fontAlgn="auto">
              <a:lnSpc>
                <a:spcPct val="150000"/>
              </a:lnSpc>
            </a:pPr>
            <a:r>
              <a:rPr lang="en-US" altLang="zh-CN" b="0" i="0">
                <a:solidFill>
                  <a:srgbClr val="404040"/>
                </a:solidFill>
                <a:latin typeface="+mn-ea"/>
                <a:cs typeface="+mn-ea"/>
              </a:rPr>
              <a:t>D. By doing so, you would encourage your growth in a positive direction.</a:t>
            </a:r>
            <a:endParaRPr lang="en-US" altLang="zh-CN" b="0" i="0">
              <a:solidFill>
                <a:srgbClr val="404040"/>
              </a:solidFill>
              <a:latin typeface="+mn-ea"/>
              <a:cs typeface="+mn-ea"/>
            </a:endParaRPr>
          </a:p>
          <a:p>
            <a:pPr indent="457200" fontAlgn="auto">
              <a:lnSpc>
                <a:spcPct val="150000"/>
              </a:lnSpc>
            </a:pPr>
            <a:r>
              <a:rPr lang="en-US" altLang="zh-CN" b="0" i="0">
                <a:solidFill>
                  <a:srgbClr val="404040"/>
                </a:solidFill>
                <a:latin typeface="+mn-ea"/>
                <a:cs typeface="+mn-ea"/>
              </a:rPr>
              <a:t>E. Then talk about them to a reliable mate, a friend or a family member.</a:t>
            </a:r>
            <a:endParaRPr lang="en-US" altLang="zh-CN" b="0" i="0">
              <a:solidFill>
                <a:srgbClr val="404040"/>
              </a:solidFill>
              <a:latin typeface="+mn-ea"/>
              <a:cs typeface="+mn-ea"/>
            </a:endParaRPr>
          </a:p>
          <a:p>
            <a:pPr indent="457200" fontAlgn="auto">
              <a:lnSpc>
                <a:spcPct val="150000"/>
              </a:lnSpc>
            </a:pPr>
            <a:r>
              <a:rPr lang="en-US" altLang="zh-CN" b="0" i="0">
                <a:solidFill>
                  <a:srgbClr val="404040"/>
                </a:solidFill>
                <a:latin typeface="+mn-ea"/>
                <a:cs typeface="+mn-ea"/>
              </a:rPr>
              <a:t>F. As a matter of fact, true self-confidence is neither born nor got overnight.</a:t>
            </a:r>
            <a:endParaRPr lang="en-US" altLang="zh-CN" b="0" i="0">
              <a:solidFill>
                <a:srgbClr val="404040"/>
              </a:solidFill>
              <a:latin typeface="+mn-ea"/>
              <a:cs typeface="+mn-ea"/>
            </a:endParaRPr>
          </a:p>
          <a:p>
            <a:pPr indent="457200" fontAlgn="auto">
              <a:lnSpc>
                <a:spcPct val="150000"/>
              </a:lnSpc>
            </a:pPr>
            <a:r>
              <a:rPr lang="en-US" altLang="zh-CN" b="0" i="0">
                <a:solidFill>
                  <a:srgbClr val="404040"/>
                </a:solidFill>
                <a:latin typeface="+mn-ea"/>
                <a:cs typeface="+mn-ea"/>
              </a:rPr>
              <a:t>G. Your appearance could put you into embarrassment (</a:t>
            </a:r>
            <a:r>
              <a:rPr lang="zh-CN" altLang="en-US" b="0" i="0">
                <a:solidFill>
                  <a:srgbClr val="404040"/>
                </a:solidFill>
                <a:latin typeface="+mn-ea"/>
                <a:cs typeface="+mn-ea"/>
              </a:rPr>
              <a:t>尴尬</a:t>
            </a:r>
            <a:r>
              <a:rPr lang="en-US" altLang="zh-CN" b="0" i="0">
                <a:solidFill>
                  <a:srgbClr val="404040"/>
                </a:solidFill>
                <a:latin typeface="+mn-ea"/>
                <a:cs typeface="+mn-ea"/>
              </a:rPr>
              <a:t>) or increase your confidence.</a:t>
            </a:r>
            <a:endParaRPr lang="en-US" altLang="zh-CN" b="0" i="0">
              <a:solidFill>
                <a:srgbClr val="404040"/>
              </a:solidFill>
              <a:latin typeface="+mn-ea"/>
              <a:cs typeface="+mn-ea"/>
            </a:endParaRPr>
          </a:p>
        </p:txBody>
      </p:sp>
      <p:sp>
        <p:nvSpPr>
          <p:cNvPr id="4" name="文本框 3"/>
          <p:cNvSpPr txBox="1"/>
          <p:nvPr/>
        </p:nvSpPr>
        <p:spPr>
          <a:xfrm>
            <a:off x="1861185" y="1646555"/>
            <a:ext cx="728345" cy="368300"/>
          </a:xfrm>
          <a:prstGeom prst="rect">
            <a:avLst/>
          </a:prstGeom>
          <a:noFill/>
        </p:spPr>
        <p:txBody>
          <a:bodyPr wrap="square" rtlCol="0">
            <a:spAutoFit/>
          </a:bodyPr>
          <a:p>
            <a:r>
              <a:rPr lang="en-US" altLang="zh-CN">
                <a:solidFill>
                  <a:srgbClr val="FF0000"/>
                </a:solidFill>
              </a:rPr>
              <a:t>G</a:t>
            </a:r>
            <a:endParaRPr lang="en-US" altLang="zh-CN">
              <a:solidFill>
                <a:srgbClr val="FF0000"/>
              </a:solidFill>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sp>
        <p:nvSpPr>
          <p:cNvPr id="4" name="文本框 3"/>
          <p:cNvSpPr txBox="1"/>
          <p:nvPr/>
        </p:nvSpPr>
        <p:spPr>
          <a:xfrm>
            <a:off x="1076325" y="1612265"/>
            <a:ext cx="10131425" cy="1337945"/>
          </a:xfrm>
          <a:prstGeom prst="rect">
            <a:avLst/>
          </a:prstGeom>
          <a:noFill/>
        </p:spPr>
        <p:txBody>
          <a:bodyPr wrap="square" rtlCol="0" anchor="t">
            <a:spAutoFit/>
          </a:bodyPr>
          <a:p>
            <a:pPr indent="457200" fontAlgn="auto">
              <a:lnSpc>
                <a:spcPct val="150000"/>
              </a:lnSpc>
            </a:pPr>
            <a:r>
              <a:rPr lang="en-US" altLang="zh-CN" b="1">
                <a:solidFill>
                  <a:srgbClr val="404040"/>
                </a:solidFill>
                <a:latin typeface="+mn-ea"/>
                <a:cs typeface="+mn-ea"/>
                <a:sym typeface="+mn-ea"/>
              </a:rPr>
              <a:t>3.</a:t>
            </a:r>
            <a:r>
              <a:rPr lang="zh-CN" altLang="en-US" b="1">
                <a:solidFill>
                  <a:srgbClr val="404040"/>
                </a:solidFill>
                <a:latin typeface="+mn-ea"/>
                <a:cs typeface="+mn-ea"/>
                <a:sym typeface="+mn-ea"/>
              </a:rPr>
              <a:t>段间过渡句：</a:t>
            </a:r>
            <a:r>
              <a:rPr lang="zh-CN" altLang="en-US">
                <a:solidFill>
                  <a:srgbClr val="404040"/>
                </a:solidFill>
                <a:latin typeface="+mn-ea"/>
                <a:cs typeface="+mn-ea"/>
                <a:sym typeface="+mn-ea"/>
              </a:rPr>
              <a:t>段首句有时承担承上启下的功能，从逻辑或内容方面衔接上一段和本段内容。</a:t>
            </a:r>
            <a:endParaRPr lang="zh-CN" altLang="en-US">
              <a:solidFill>
                <a:srgbClr val="404040"/>
              </a:solidFill>
              <a:latin typeface="+mn-ea"/>
              <a:cs typeface="+mn-ea"/>
              <a:sym typeface="+mn-ea"/>
            </a:endParaRPr>
          </a:p>
          <a:p>
            <a:pPr indent="457200" fontAlgn="auto">
              <a:lnSpc>
                <a:spcPct val="150000"/>
              </a:lnSpc>
            </a:pPr>
            <a:r>
              <a:rPr lang="zh-CN" altLang="en-US">
                <a:solidFill>
                  <a:srgbClr val="404040"/>
                </a:solidFill>
                <a:latin typeface="+mn-ea"/>
                <a:cs typeface="+mn-ea"/>
                <a:sym typeface="+mn-ea"/>
              </a:rPr>
              <a:t>我们可以结合设空处上一段的结尾和设空处所在段的中心思想，判断中间的逻辑衔接。正确选项应使两段能够衔接自然，内容连贯。</a:t>
            </a:r>
            <a:endParaRPr lang="zh-CN" altLang="en-US">
              <a:solidFill>
                <a:srgbClr val="404040"/>
              </a:solidFill>
              <a:latin typeface="+mn-ea"/>
              <a:cs typeface="+mn-ea"/>
              <a:sym typeface="+mn-ea"/>
            </a:endParaRPr>
          </a:p>
        </p:txBody>
      </p:sp>
    </p:spTree>
    <p:custDataLst>
      <p:tags r:id="rId2"/>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764540" y="1522095"/>
            <a:ext cx="10979785" cy="4246245"/>
          </a:xfrm>
          <a:prstGeom prst="rect">
            <a:avLst/>
          </a:prstGeom>
        </p:spPr>
        <p:txBody>
          <a:bodyPr wrap="square">
            <a:spAutoFit/>
          </a:bodyPr>
          <a:p>
            <a:pPr indent="457200" fontAlgn="auto">
              <a:lnSpc>
                <a:spcPct val="150000"/>
              </a:lnSpc>
              <a:spcBef>
                <a:spcPct val="0"/>
              </a:spcBef>
              <a:spcAft>
                <a:spcPct val="0"/>
              </a:spcAft>
              <a:buNone/>
            </a:pPr>
            <a:r>
              <a:rPr lang="en-US" altLang="zh-CN" b="0" i="0">
                <a:solidFill>
                  <a:srgbClr val="404040"/>
                </a:solidFill>
                <a:latin typeface="+mn-ea"/>
                <a:cs typeface="+mn-ea"/>
              </a:rPr>
              <a:t>As an artist who shares her journey on social media, I'm often asked by curious followers how to begin an  art journey. Unfortunately, there is no magic list I can offer.I do remember, though, what it was like to be a complete beginner. So I've put together some good tips for starting an art journey.</a:t>
            </a:r>
            <a:endParaRPr lang="en-US" altLang="zh-CN" b="0" i="0">
              <a:solidFill>
                <a:srgbClr val="404040"/>
              </a:solidFill>
              <a:latin typeface="+mn-ea"/>
              <a:cs typeface="+mn-ea"/>
            </a:endParaRPr>
          </a:p>
          <a:p>
            <a:pPr indent="457200" fontAlgn="auto">
              <a:lnSpc>
                <a:spcPct val="150000"/>
              </a:lnSpc>
              <a:spcBef>
                <a:spcPct val="0"/>
              </a:spcBef>
              <a:spcAft>
                <a:spcPct val="0"/>
              </a:spcAft>
              <a:buNone/>
            </a:pPr>
            <a:r>
              <a:rPr lang="en-US" altLang="en-US" b="0" i="0">
                <a:solidFill>
                  <a:srgbClr val="404040"/>
                </a:solidFill>
                <a:latin typeface="+mn-ea"/>
                <a:cs typeface="+mn-ea"/>
              </a:rPr>
              <a:t>●</a:t>
            </a:r>
            <a:r>
              <a:rPr lang="en-US" altLang="zh-CN" b="0" i="0">
                <a:solidFill>
                  <a:srgbClr val="404040"/>
                </a:solidFill>
                <a:latin typeface="+mn-ea"/>
                <a:cs typeface="+mn-ea"/>
              </a:rPr>
              <a:t>Start  small. I suggest using a sketchbook ( </a:t>
            </a:r>
            <a:r>
              <a:rPr lang="zh-CN" altLang="en-US" b="0" i="0">
                <a:solidFill>
                  <a:srgbClr val="404040"/>
                </a:solidFill>
                <a:latin typeface="+mn-ea"/>
                <a:cs typeface="+mn-ea"/>
              </a:rPr>
              <a:t>素</a:t>
            </a:r>
            <a:r>
              <a:rPr lang="en-US" altLang="zh-CN" b="0" i="0">
                <a:solidFill>
                  <a:srgbClr val="404040"/>
                </a:solidFill>
                <a:latin typeface="+mn-ea"/>
                <a:cs typeface="+mn-ea"/>
              </a:rPr>
              <a:t> </a:t>
            </a:r>
            <a:r>
              <a:rPr lang="zh-CN" altLang="en-US" b="0" i="0">
                <a:solidFill>
                  <a:srgbClr val="404040"/>
                </a:solidFill>
                <a:latin typeface="+mn-ea"/>
                <a:cs typeface="+mn-ea"/>
              </a:rPr>
              <a:t>描</a:t>
            </a:r>
            <a:r>
              <a:rPr lang="en-US" altLang="zh-CN" b="0" i="0">
                <a:solidFill>
                  <a:srgbClr val="404040"/>
                </a:solidFill>
                <a:latin typeface="+mn-ea"/>
                <a:cs typeface="+mn-ea"/>
              </a:rPr>
              <a:t> </a:t>
            </a:r>
            <a:r>
              <a:rPr lang="zh-CN" altLang="en-US" b="0" i="0">
                <a:solidFill>
                  <a:srgbClr val="404040"/>
                </a:solidFill>
                <a:latin typeface="+mn-ea"/>
                <a:cs typeface="+mn-ea"/>
              </a:rPr>
              <a:t>本</a:t>
            </a:r>
            <a:r>
              <a:rPr lang="en-US" altLang="zh-CN" b="0" i="0">
                <a:solidFill>
                  <a:srgbClr val="404040"/>
                </a:solidFill>
                <a:latin typeface="+mn-ea"/>
                <a:cs typeface="+mn-ea"/>
              </a:rPr>
              <a:t> ) for small studies. These small studies  provide  inspiration and may be a springboard for more complex works in the future. 1. </a:t>
            </a:r>
            <a:r>
              <a:rPr lang="en-US" altLang="zh-CN">
                <a:solidFill>
                  <a:srgbClr val="404040"/>
                </a:solidFill>
                <a:latin typeface="+mn-ea"/>
                <a:cs typeface="+mn-ea"/>
                <a:sym typeface="+mn-ea"/>
              </a:rPr>
              <a:t>_________</a:t>
            </a:r>
            <a:r>
              <a:rPr lang="en-US" altLang="zh-CN" b="0" i="0">
                <a:solidFill>
                  <a:srgbClr val="404040"/>
                </a:solidFill>
                <a:latin typeface="+mn-ea"/>
                <a:cs typeface="+mn-ea"/>
              </a:rPr>
              <a:t>                 You'll want to look back on your journey to see how far you've come.</a:t>
            </a:r>
            <a:endParaRPr lang="en-US" altLang="zh-CN" b="0" i="0">
              <a:solidFill>
                <a:srgbClr val="404040"/>
              </a:solidFill>
              <a:latin typeface="+mn-ea"/>
              <a:cs typeface="+mn-ea"/>
            </a:endParaRPr>
          </a:p>
          <a:p>
            <a:pPr indent="457200" fontAlgn="auto">
              <a:lnSpc>
                <a:spcPct val="150000"/>
              </a:lnSpc>
              <a:spcBef>
                <a:spcPct val="0"/>
              </a:spcBef>
              <a:spcAft>
                <a:spcPct val="0"/>
              </a:spcAft>
              <a:buNone/>
            </a:pPr>
            <a:r>
              <a:rPr lang="en-US" altLang="en-US" b="0" i="0">
                <a:solidFill>
                  <a:srgbClr val="404040"/>
                </a:solidFill>
                <a:latin typeface="+mn-ea"/>
                <a:cs typeface="+mn-ea"/>
              </a:rPr>
              <a:t>●</a:t>
            </a:r>
            <a:r>
              <a:rPr lang="en-US" altLang="zh-CN" b="0" i="0">
                <a:solidFill>
                  <a:srgbClr val="404040"/>
                </a:solidFill>
                <a:latin typeface="+mn-ea"/>
                <a:cs typeface="+mn-ea"/>
              </a:rPr>
              <a:t>Paint often and paint from life. There's no better way to improve than to put in those brush miles. Whether you paint still lifes, portraits, or landscapes, paint  from  life as much as  possible. </a:t>
            </a:r>
            <a:endParaRPr lang="en-US" altLang="zh-CN" b="0" i="0">
              <a:solidFill>
                <a:srgbClr val="404040"/>
              </a:solidFill>
              <a:latin typeface="+mn-ea"/>
              <a:cs typeface="+mn-ea"/>
            </a:endParaRPr>
          </a:p>
          <a:p>
            <a:pPr lvl="0" indent="0" fontAlgn="auto">
              <a:lnSpc>
                <a:spcPct val="150000"/>
              </a:lnSpc>
              <a:spcBef>
                <a:spcPct val="0"/>
              </a:spcBef>
              <a:spcAft>
                <a:spcPct val="0"/>
              </a:spcAft>
              <a:buNone/>
            </a:pPr>
            <a:r>
              <a:rPr lang="en-US" altLang="zh-CN" b="0" i="0">
                <a:solidFill>
                  <a:srgbClr val="404040"/>
                </a:solidFill>
                <a:latin typeface="+mn-ea"/>
                <a:cs typeface="+mn-ea"/>
              </a:rPr>
              <a:t>2. </a:t>
            </a:r>
            <a:r>
              <a:rPr lang="en-US" altLang="zh-CN">
                <a:solidFill>
                  <a:srgbClr val="404040"/>
                </a:solidFill>
                <a:latin typeface="+mn-ea"/>
                <a:cs typeface="+mn-ea"/>
                <a:sym typeface="+mn-ea"/>
              </a:rPr>
              <a:t>________</a:t>
            </a:r>
            <a:endParaRPr lang="zh-CN" altLang="en-US" b="0" i="0">
              <a:solidFill>
                <a:srgbClr val="404040"/>
              </a:solidFill>
              <a:latin typeface="+mn-ea"/>
              <a:cs typeface="+mn-ea"/>
              <a:sym typeface="+mn-ea"/>
            </a:endParaRPr>
          </a:p>
        </p:txBody>
      </p:sp>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4" name="圆角矩形 1"/>
          <p:cNvSpPr/>
          <p:nvPr/>
        </p:nvSpPr>
        <p:spPr>
          <a:xfrm>
            <a:off x="894509" y="1072168"/>
            <a:ext cx="826715" cy="450215"/>
          </a:xfrm>
          <a:prstGeom prst="roundRect">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文本框 4"/>
          <p:cNvSpPr txBox="1"/>
          <p:nvPr/>
        </p:nvSpPr>
        <p:spPr>
          <a:xfrm>
            <a:off x="958381" y="1106435"/>
            <a:ext cx="698969" cy="36933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spTree>
    <p:custDataLst>
      <p:tags r:id="rId2"/>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764540" y="1765935"/>
            <a:ext cx="10979785" cy="3415030"/>
          </a:xfrm>
          <a:prstGeom prst="rect">
            <a:avLst/>
          </a:prstGeom>
        </p:spPr>
        <p:txBody>
          <a:bodyPr wrap="square">
            <a:spAutoFit/>
          </a:bodyPr>
          <a:p>
            <a:pPr indent="457200" fontAlgn="auto">
              <a:lnSpc>
                <a:spcPct val="150000"/>
              </a:lnSpc>
              <a:spcBef>
                <a:spcPct val="0"/>
              </a:spcBef>
              <a:spcAft>
                <a:spcPct val="0"/>
              </a:spcAft>
              <a:buNone/>
            </a:pPr>
            <a:r>
              <a:rPr lang="en-US" altLang="en-US" b="0" i="0">
                <a:solidFill>
                  <a:srgbClr val="404040"/>
                </a:solidFill>
                <a:latin typeface="+mn-ea"/>
                <a:cs typeface="+mn-ea"/>
                <a:sym typeface="+mn-ea"/>
              </a:rPr>
              <a:t>●</a:t>
            </a:r>
            <a:r>
              <a:rPr lang="en-US" altLang="zh-CN" b="0" i="0">
                <a:solidFill>
                  <a:srgbClr val="404040"/>
                </a:solidFill>
                <a:latin typeface="+mn-ea"/>
                <a:cs typeface="+mn-ea"/>
                <a:sym typeface="+mn-ea"/>
              </a:rPr>
              <a:t>Continually challenge yourself to try something new. 3.  </a:t>
            </a:r>
            <a:r>
              <a:rPr lang="en-US" altLang="zh-CN">
                <a:solidFill>
                  <a:srgbClr val="404040"/>
                </a:solidFill>
                <a:latin typeface="+mn-ea"/>
                <a:cs typeface="+mn-ea"/>
                <a:sym typeface="+mn-ea"/>
              </a:rPr>
              <a:t>________ </a:t>
            </a:r>
            <a:r>
              <a:rPr lang="en-US" altLang="zh-CN" b="0" i="0">
                <a:solidFill>
                  <a:srgbClr val="404040"/>
                </a:solidFill>
                <a:latin typeface="+mn-ea"/>
                <a:cs typeface="+mn-ea"/>
                <a:sym typeface="+mn-ea"/>
              </a:rPr>
              <a:t>Artistic  growth  can be  a bit painful. Welcome to the  club; we've  all been there. I love taking on challenges. I once took up a challenge to create a painting every day for a month and post the works online.</a:t>
            </a:r>
            <a:endParaRPr lang="en-US" altLang="zh-CN" b="0" i="0">
              <a:solidFill>
                <a:srgbClr val="404040"/>
              </a:solidFill>
              <a:latin typeface="+mn-ea"/>
              <a:cs typeface="+mn-ea"/>
              <a:sym typeface="+mn-ea"/>
            </a:endParaRPr>
          </a:p>
          <a:p>
            <a:pPr indent="457200" fontAlgn="auto">
              <a:lnSpc>
                <a:spcPct val="150000"/>
              </a:lnSpc>
              <a:spcBef>
                <a:spcPct val="0"/>
              </a:spcBef>
              <a:spcAft>
                <a:spcPct val="0"/>
              </a:spcAft>
              <a:buNone/>
            </a:pPr>
            <a:r>
              <a:rPr lang="en-US" altLang="en-US">
                <a:solidFill>
                  <a:srgbClr val="404040"/>
                </a:solidFill>
                <a:latin typeface="+mn-ea"/>
                <a:cs typeface="+mn-ea"/>
                <a:sym typeface="+mn-ea"/>
              </a:rPr>
              <a:t>●</a:t>
            </a:r>
            <a:r>
              <a:rPr lang="en-US" altLang="zh-CN" b="0" i="0">
                <a:solidFill>
                  <a:srgbClr val="404040"/>
                </a:solidFill>
                <a:latin typeface="+mn-ea"/>
                <a:cs typeface="+mn-ea"/>
                <a:sym typeface="+mn-ea"/>
              </a:rPr>
              <a:t>4. </a:t>
            </a:r>
            <a:r>
              <a:rPr lang="en-US" altLang="zh-CN">
                <a:solidFill>
                  <a:srgbClr val="404040"/>
                </a:solidFill>
                <a:latin typeface="+mn-ea"/>
                <a:cs typeface="+mn-ea"/>
                <a:sym typeface="+mn-ea"/>
              </a:rPr>
              <a:t>________ </a:t>
            </a:r>
            <a:r>
              <a:rPr lang="en-US" altLang="zh-CN" b="0" i="0">
                <a:solidFill>
                  <a:srgbClr val="404040"/>
                </a:solidFill>
                <a:latin typeface="+mn-ea"/>
                <a:cs typeface="+mn-ea"/>
                <a:sym typeface="+mn-ea"/>
              </a:rPr>
              <a:t> Seeking and accepting constructive feedback (</a:t>
            </a:r>
            <a:r>
              <a:rPr lang="zh-CN" altLang="en-US" b="0" i="0">
                <a:solidFill>
                  <a:srgbClr val="404040"/>
                </a:solidFill>
                <a:latin typeface="+mn-ea"/>
                <a:cs typeface="+mn-ea"/>
                <a:sym typeface="+mn-ea"/>
              </a:rPr>
              <a:t>反馈</a:t>
            </a:r>
            <a:r>
              <a:rPr lang="en-US" altLang="zh-CN" b="0" i="0">
                <a:solidFill>
                  <a:srgbClr val="404040"/>
                </a:solidFill>
                <a:latin typeface="+mn-ea"/>
                <a:cs typeface="+mn-ea"/>
                <a:sym typeface="+mn-ea"/>
              </a:rPr>
              <a:t>) is crucial to growth. I post my work on social media and, in turn, have met some of the kindest people. They  make  me  feel valued and respected, no matter my level of artistic ability.</a:t>
            </a:r>
            <a:endParaRPr lang="en-US" altLang="zh-CN" b="0" i="0">
              <a:solidFill>
                <a:srgbClr val="404040"/>
              </a:solidFill>
              <a:latin typeface="+mn-ea"/>
              <a:cs typeface="+mn-ea"/>
              <a:sym typeface="+mn-ea"/>
            </a:endParaRPr>
          </a:p>
          <a:p>
            <a:pPr indent="457200" fontAlgn="auto">
              <a:lnSpc>
                <a:spcPct val="150000"/>
              </a:lnSpc>
              <a:spcBef>
                <a:spcPct val="0"/>
              </a:spcBef>
              <a:spcAft>
                <a:spcPct val="0"/>
              </a:spcAft>
              <a:buNone/>
            </a:pPr>
            <a:r>
              <a:rPr lang="en-US" altLang="zh-CN" b="0" i="0">
                <a:solidFill>
                  <a:srgbClr val="404040"/>
                </a:solidFill>
                <a:latin typeface="+mn-ea"/>
                <a:cs typeface="+mn-ea"/>
                <a:sym typeface="+mn-ea"/>
              </a:rPr>
              <a:t>The journey you're on won't follow a straight path. 5.  </a:t>
            </a:r>
            <a:r>
              <a:rPr lang="en-US" altLang="zh-CN">
                <a:solidFill>
                  <a:srgbClr val="404040"/>
                </a:solidFill>
                <a:latin typeface="+mn-ea"/>
                <a:cs typeface="+mn-ea"/>
                <a:sym typeface="+mn-ea"/>
              </a:rPr>
              <a:t>________ </a:t>
            </a:r>
            <a:r>
              <a:rPr lang="en-US" altLang="zh-CN" b="0" i="0">
                <a:solidFill>
                  <a:srgbClr val="404040"/>
                </a:solidFill>
                <a:latin typeface="+mn-ea"/>
                <a:cs typeface="+mn-ea"/>
                <a:sym typeface="+mn-ea"/>
              </a:rPr>
              <a:t>Push through, give it time and put in the effort. You will harvest the rewards of an artistic life.</a:t>
            </a:r>
            <a:endParaRPr lang="en-US" altLang="zh-CN" b="0" i="0">
              <a:solidFill>
                <a:srgbClr val="404040"/>
              </a:solidFill>
              <a:latin typeface="+mn-ea"/>
              <a:cs typeface="+mn-ea"/>
              <a:sym typeface="+mn-ea"/>
            </a:endParaRPr>
          </a:p>
        </p:txBody>
      </p:sp>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4" name="圆角矩形 1"/>
          <p:cNvSpPr/>
          <p:nvPr/>
        </p:nvSpPr>
        <p:spPr>
          <a:xfrm>
            <a:off x="894509" y="1072168"/>
            <a:ext cx="826715" cy="450215"/>
          </a:xfrm>
          <a:prstGeom prst="roundRect">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文本框 4"/>
          <p:cNvSpPr txBox="1"/>
          <p:nvPr/>
        </p:nvSpPr>
        <p:spPr>
          <a:xfrm>
            <a:off x="958381" y="1106435"/>
            <a:ext cx="698969" cy="36933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spTree>
    <p:custDataLst>
      <p:tags r:id="rId2"/>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764540" y="1765935"/>
            <a:ext cx="10979785" cy="2999740"/>
          </a:xfrm>
          <a:prstGeom prst="rect">
            <a:avLst/>
          </a:prstGeom>
        </p:spPr>
        <p:txBody>
          <a:bodyPr wrap="square">
            <a:spAutoFit/>
          </a:bodyPr>
          <a:p>
            <a:pPr indent="457200" fontAlgn="auto">
              <a:lnSpc>
                <a:spcPct val="150000"/>
              </a:lnSpc>
              <a:spcBef>
                <a:spcPct val="0"/>
              </a:spcBef>
              <a:spcAft>
                <a:spcPct val="0"/>
              </a:spcAft>
              <a:buNone/>
            </a:pPr>
            <a:r>
              <a:rPr lang="en-US" altLang="zh-CN" b="0" i="0">
                <a:solidFill>
                  <a:srgbClr val="404040"/>
                </a:solidFill>
                <a:latin typeface="+mn-ea"/>
                <a:cs typeface="+mn-ea"/>
                <a:sym typeface="+mn-ea"/>
              </a:rPr>
              <a:t>A. Get out of your comfort zone.</a:t>
            </a:r>
            <a:endParaRPr lang="en-US" altLang="zh-CN" b="0" i="0">
              <a:solidFill>
                <a:srgbClr val="404040"/>
              </a:solidFill>
              <a:latin typeface="+mn-ea"/>
              <a:cs typeface="+mn-ea"/>
              <a:sym typeface="+mn-ea"/>
            </a:endParaRPr>
          </a:p>
          <a:p>
            <a:pPr indent="457200" fontAlgn="auto">
              <a:lnSpc>
                <a:spcPct val="150000"/>
              </a:lnSpc>
              <a:spcBef>
                <a:spcPct val="0"/>
              </a:spcBef>
              <a:spcAft>
                <a:spcPct val="0"/>
              </a:spcAft>
              <a:buNone/>
            </a:pPr>
            <a:r>
              <a:rPr lang="en-US" altLang="zh-CN" b="0" i="0">
                <a:solidFill>
                  <a:srgbClr val="404040"/>
                </a:solidFill>
                <a:latin typeface="+mn-ea"/>
                <a:cs typeface="+mn-ea"/>
                <a:sym typeface="+mn-ea"/>
              </a:rPr>
              <a:t>B. Make career plans and set goals.</a:t>
            </a:r>
            <a:endParaRPr lang="en-US" altLang="zh-CN" b="0" i="0">
              <a:solidFill>
                <a:srgbClr val="404040"/>
              </a:solidFill>
              <a:latin typeface="+mn-ea"/>
              <a:cs typeface="+mn-ea"/>
              <a:sym typeface="+mn-ea"/>
            </a:endParaRPr>
          </a:p>
          <a:p>
            <a:pPr indent="457200" fontAlgn="auto">
              <a:lnSpc>
                <a:spcPct val="150000"/>
              </a:lnSpc>
              <a:spcBef>
                <a:spcPct val="0"/>
              </a:spcBef>
              <a:spcAft>
                <a:spcPct val="0"/>
              </a:spcAft>
              <a:buNone/>
            </a:pPr>
            <a:r>
              <a:rPr lang="en-US" altLang="zh-CN" b="0" i="0">
                <a:solidFill>
                  <a:srgbClr val="404040"/>
                </a:solidFill>
                <a:latin typeface="+mn-ea"/>
                <a:cs typeface="+mn-ea"/>
                <a:sym typeface="+mn-ea"/>
              </a:rPr>
              <a:t>C. Don't throw away your beginner art.</a:t>
            </a:r>
            <a:endParaRPr lang="en-US" altLang="zh-CN" b="0" i="0">
              <a:solidFill>
                <a:srgbClr val="404040"/>
              </a:solidFill>
              <a:latin typeface="+mn-ea"/>
              <a:cs typeface="+mn-ea"/>
              <a:sym typeface="+mn-ea"/>
            </a:endParaRPr>
          </a:p>
          <a:p>
            <a:pPr indent="457200" fontAlgn="auto">
              <a:lnSpc>
                <a:spcPct val="150000"/>
              </a:lnSpc>
              <a:spcBef>
                <a:spcPct val="0"/>
              </a:spcBef>
              <a:spcAft>
                <a:spcPct val="0"/>
              </a:spcAft>
              <a:buNone/>
            </a:pPr>
            <a:r>
              <a:rPr lang="en-US" altLang="zh-CN" b="0" i="0">
                <a:solidFill>
                  <a:srgbClr val="404040"/>
                </a:solidFill>
                <a:latin typeface="+mn-ea"/>
                <a:cs typeface="+mn-ea"/>
                <a:sym typeface="+mn-ea"/>
              </a:rPr>
              <a:t>D. Share your work if you feel comfortable doing so.</a:t>
            </a:r>
            <a:endParaRPr lang="en-US" altLang="zh-CN" b="0" i="0">
              <a:solidFill>
                <a:srgbClr val="404040"/>
              </a:solidFill>
              <a:latin typeface="+mn-ea"/>
              <a:cs typeface="+mn-ea"/>
              <a:sym typeface="+mn-ea"/>
            </a:endParaRPr>
          </a:p>
          <a:p>
            <a:pPr indent="457200" fontAlgn="auto">
              <a:lnSpc>
                <a:spcPct val="150000"/>
              </a:lnSpc>
              <a:spcBef>
                <a:spcPct val="0"/>
              </a:spcBef>
              <a:spcAft>
                <a:spcPct val="0"/>
              </a:spcAft>
              <a:buNone/>
            </a:pPr>
            <a:r>
              <a:rPr lang="en-US" altLang="zh-CN" b="0" i="0">
                <a:solidFill>
                  <a:srgbClr val="404040"/>
                </a:solidFill>
                <a:latin typeface="+mn-ea"/>
                <a:cs typeface="+mn-ea"/>
                <a:sym typeface="+mn-ea"/>
              </a:rPr>
              <a:t>E. You'll hit roadblocks, and you'll feel discouraged at times.</a:t>
            </a:r>
            <a:endParaRPr lang="en-US" altLang="zh-CN" b="0" i="0">
              <a:solidFill>
                <a:srgbClr val="404040"/>
              </a:solidFill>
              <a:latin typeface="+mn-ea"/>
              <a:cs typeface="+mn-ea"/>
              <a:sym typeface="+mn-ea"/>
            </a:endParaRPr>
          </a:p>
          <a:p>
            <a:pPr indent="457200" fontAlgn="auto">
              <a:lnSpc>
                <a:spcPct val="150000"/>
              </a:lnSpc>
              <a:spcBef>
                <a:spcPct val="0"/>
              </a:spcBef>
              <a:spcAft>
                <a:spcPct val="0"/>
              </a:spcAft>
              <a:buNone/>
            </a:pPr>
            <a:r>
              <a:rPr lang="en-US" altLang="zh-CN" b="0" i="0">
                <a:solidFill>
                  <a:srgbClr val="404040"/>
                </a:solidFill>
                <a:latin typeface="+mn-ea"/>
                <a:cs typeface="+mn-ea"/>
                <a:sym typeface="+mn-ea"/>
              </a:rPr>
              <a:t>F. Evaluate your performance and, if needed, redefine your role.</a:t>
            </a:r>
            <a:endParaRPr lang="en-US" altLang="zh-CN" b="0" i="0">
              <a:solidFill>
                <a:srgbClr val="404040"/>
              </a:solidFill>
              <a:latin typeface="+mn-ea"/>
              <a:cs typeface="+mn-ea"/>
              <a:sym typeface="+mn-ea"/>
            </a:endParaRPr>
          </a:p>
          <a:p>
            <a:pPr indent="457200" fontAlgn="auto">
              <a:lnSpc>
                <a:spcPct val="150000"/>
              </a:lnSpc>
              <a:spcBef>
                <a:spcPct val="0"/>
              </a:spcBef>
              <a:spcAft>
                <a:spcPct val="0"/>
              </a:spcAft>
              <a:buNone/>
            </a:pPr>
            <a:r>
              <a:rPr lang="en-US" altLang="zh-CN" b="0" i="0">
                <a:solidFill>
                  <a:srgbClr val="404040"/>
                </a:solidFill>
                <a:latin typeface="+mn-ea"/>
                <a:cs typeface="+mn-ea"/>
                <a:sym typeface="+mn-ea"/>
              </a:rPr>
              <a:t>G. You'll develop that painting muscle memory that only comes with repetition.</a:t>
            </a:r>
            <a:endParaRPr lang="en-US" altLang="zh-CN" b="0" i="0">
              <a:solidFill>
                <a:srgbClr val="404040"/>
              </a:solidFill>
              <a:latin typeface="+mn-ea"/>
              <a:cs typeface="+mn-ea"/>
              <a:sym typeface="+mn-ea"/>
            </a:endParaRPr>
          </a:p>
        </p:txBody>
      </p:sp>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4" name="圆角矩形 1"/>
          <p:cNvSpPr/>
          <p:nvPr/>
        </p:nvSpPr>
        <p:spPr>
          <a:xfrm>
            <a:off x="894509" y="1072168"/>
            <a:ext cx="826715" cy="450215"/>
          </a:xfrm>
          <a:prstGeom prst="roundRect">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文本框 4"/>
          <p:cNvSpPr txBox="1"/>
          <p:nvPr/>
        </p:nvSpPr>
        <p:spPr>
          <a:xfrm>
            <a:off x="958381" y="1106435"/>
            <a:ext cx="698969" cy="36933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spTree>
    <p:custDataLst>
      <p:tags r:id="rId2"/>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COMMONDATA" val="eyJoZGlkIjoiMDkxZjZiMGUxZjVhNWRlODlmODBiNjlkN2UzMjcxZDEifQ=="/>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3866</Words>
  <Application>WPS 演示</Application>
  <PresentationFormat>宽屏</PresentationFormat>
  <Paragraphs>79</Paragraphs>
  <Slides>11</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11</vt:i4>
      </vt:variant>
    </vt:vector>
  </HeadingPairs>
  <TitlesOfParts>
    <vt:vector size="20" baseType="lpstr">
      <vt:lpstr>Arial</vt:lpstr>
      <vt:lpstr>宋体</vt:lpstr>
      <vt:lpstr>Wingdings</vt:lpstr>
      <vt:lpstr>Wingdings</vt:lpstr>
      <vt:lpstr>黑体</vt:lpstr>
      <vt:lpstr>微软雅黑</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溦</cp:lastModifiedBy>
  <cp:revision>179</cp:revision>
  <dcterms:created xsi:type="dcterms:W3CDTF">2019-06-19T02:08:00Z</dcterms:created>
  <dcterms:modified xsi:type="dcterms:W3CDTF">2025-05-04T03:42:00Z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2052-12.1.0.20784</vt:lpwstr>
  </property>
  <property fmtid="{D5CDD505-2E9C-101B-9397-08002B2CF9AE}" pid="3" name="ICV">
    <vt:lpwstr>769686FD1B5C41318F853AD1EF8AFF68_13</vt:lpwstr>
  </property>
</Properties>
</file>