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65" r:id="rId7"/>
    <p:sldId id="297" r:id="rId8"/>
    <p:sldId id="296" r:id="rId9"/>
    <p:sldId id="295" r:id="rId10"/>
    <p:sldId id="298" r:id="rId11"/>
    <p:sldId id="299" r:id="rId12"/>
    <p:sldId id="300" r:id="rId13"/>
    <p:sldId id="301" r:id="rId14"/>
    <p:sldId id="278"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79.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796925" y="1089025"/>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zh-CN" altLang="en-US" b="1">
                <a:solidFill>
                  <a:schemeClr val="tx1"/>
                </a:solidFill>
                <a:latin typeface="+mn-ea"/>
              </a:rPr>
              <a:t>第五步：拓展情节，组织成文</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续写第一段</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首句：</a:t>
            </a:r>
            <a:r>
              <a:rPr lang="en-US" altLang="zh-CN">
                <a:solidFill>
                  <a:schemeClr val="tx1"/>
                </a:solidFill>
                <a:latin typeface="+mn-ea"/>
              </a:rPr>
              <a:t>My mother's return home was a blessing for us all, but it meant some unaccustomed responsibilities for me.</a:t>
            </a:r>
            <a:r>
              <a:rPr lang="en-US" altLang="en-US">
                <a:solidFill>
                  <a:schemeClr val="tx1"/>
                </a:solidFill>
                <a:latin typeface="+mn-ea"/>
              </a:rPr>
              <a:t>→</a:t>
            </a:r>
            <a:r>
              <a:rPr lang="zh-CN" altLang="en-US">
                <a:solidFill>
                  <a:schemeClr val="tx1"/>
                </a:solidFill>
                <a:latin typeface="+mn-ea"/>
              </a:rPr>
              <a:t>提取关键词：</a:t>
            </a:r>
            <a:r>
              <a:rPr lang="en-US" altLang="zh-CN">
                <a:solidFill>
                  <a:schemeClr val="tx1"/>
                </a:solidFill>
                <a:latin typeface="+mn-ea"/>
              </a:rPr>
              <a:t>unaccustomed responsibilities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zh-CN" altLang="en-US" b="1">
                <a:solidFill>
                  <a:schemeClr val="tx1"/>
                </a:solidFill>
                <a:latin typeface="+mn-ea"/>
              </a:rPr>
              <a:t>（</a:t>
            </a:r>
            <a:r>
              <a:rPr lang="en-US" altLang="zh-CN" b="1">
                <a:solidFill>
                  <a:schemeClr val="tx1"/>
                </a:solidFill>
                <a:latin typeface="+mn-ea"/>
              </a:rPr>
              <a:t>1</a:t>
            </a:r>
            <a:r>
              <a:rPr lang="zh-CN" altLang="en-US" b="1">
                <a:solidFill>
                  <a:schemeClr val="tx1"/>
                </a:solidFill>
                <a:latin typeface="+mn-ea"/>
              </a:rPr>
              <a:t>）</a:t>
            </a:r>
            <a:r>
              <a:rPr lang="en-US" altLang="zh-CN" b="1">
                <a:solidFill>
                  <a:schemeClr val="tx1"/>
                </a:solidFill>
                <a:latin typeface="+mn-ea"/>
              </a:rPr>
              <a:t>Explain</a:t>
            </a:r>
            <a:r>
              <a:rPr lang="zh-CN" altLang="en-US" b="1">
                <a:solidFill>
                  <a:schemeClr val="tx1"/>
                </a:solidFill>
                <a:latin typeface="+mn-ea"/>
              </a:rPr>
              <a:t>：</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solidFill>
                  <a:schemeClr val="tx1"/>
                </a:solidFill>
                <a:latin typeface="+mn-ea"/>
              </a:rPr>
              <a:t>unaccustomed</a:t>
            </a:r>
            <a:r>
              <a:rPr lang="zh-CN" altLang="en-US" b="1">
                <a:solidFill>
                  <a:schemeClr val="tx1"/>
                </a:solidFill>
                <a:latin typeface="+mn-ea"/>
              </a:rPr>
              <a:t>：</a:t>
            </a:r>
            <a:r>
              <a:rPr lang="zh-CN" altLang="en-US">
                <a:solidFill>
                  <a:schemeClr val="tx1"/>
                </a:solidFill>
                <a:latin typeface="+mn-ea"/>
              </a:rPr>
              <a:t>曾经，作者认为母亲照顾他是理所当然的。现在作者需要照顾母亲，这是他不习惯的。</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solidFill>
                  <a:schemeClr val="tx1"/>
                </a:solidFill>
                <a:latin typeface="+mn-ea"/>
              </a:rPr>
              <a:t>responsibilities</a:t>
            </a:r>
            <a:r>
              <a:rPr lang="zh-CN" altLang="en-US" b="1">
                <a:solidFill>
                  <a:schemeClr val="tx1"/>
                </a:solidFill>
                <a:latin typeface="+mn-ea"/>
              </a:rPr>
              <a:t>：</a:t>
            </a:r>
            <a:r>
              <a:rPr lang="zh-CN" altLang="en-US">
                <a:solidFill>
                  <a:schemeClr val="tx1"/>
                </a:solidFill>
                <a:latin typeface="+mn-ea"/>
              </a:rPr>
              <a:t>现在作者学会了做饭、拖地、换药、擦洗和喂饭。</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b="1">
                <a:solidFill>
                  <a:schemeClr val="tx1"/>
                </a:solidFill>
                <a:latin typeface="+mn-ea"/>
              </a:rPr>
              <a:t>（</a:t>
            </a:r>
            <a:r>
              <a:rPr lang="en-US" altLang="zh-CN" b="1">
                <a:solidFill>
                  <a:schemeClr val="tx1"/>
                </a:solidFill>
                <a:latin typeface="+mn-ea"/>
              </a:rPr>
              <a:t>2</a:t>
            </a:r>
            <a:r>
              <a:rPr lang="zh-CN" altLang="en-US" b="1">
                <a:solidFill>
                  <a:schemeClr val="tx1"/>
                </a:solidFill>
                <a:latin typeface="+mn-ea"/>
              </a:rPr>
              <a:t>）</a:t>
            </a:r>
            <a:r>
              <a:rPr lang="en-US" altLang="zh-CN" b="1">
                <a:solidFill>
                  <a:schemeClr val="tx1"/>
                </a:solidFill>
                <a:latin typeface="+mn-ea"/>
              </a:rPr>
              <a:t>Enrich:</a:t>
            </a:r>
            <a:endParaRPr lang="en-US" altLang="zh-CN" b="1">
              <a:solidFill>
                <a:schemeClr val="tx1"/>
              </a:solidFill>
              <a:latin typeface="+mn-ea"/>
            </a:endParaRPr>
          </a:p>
          <a:p>
            <a:pPr indent="457200" algn="l" defTabSz="266700" eaLnBrk="0" fontAlgn="base">
              <a:lnSpc>
                <a:spcPct val="150000"/>
              </a:lnSpc>
              <a:spcBef>
                <a:spcPct val="0"/>
              </a:spcBef>
              <a:spcAft>
                <a:spcPct val="0"/>
              </a:spcAft>
            </a:pPr>
            <a:r>
              <a:rPr lang="en-US" altLang="zh-CN" b="1">
                <a:solidFill>
                  <a:schemeClr val="tx1"/>
                </a:solidFill>
                <a:latin typeface="+mn-ea"/>
              </a:rPr>
              <a:t>Emotion</a:t>
            </a:r>
            <a:r>
              <a:rPr lang="zh-CN" altLang="en-US" b="1">
                <a:solidFill>
                  <a:schemeClr val="tx1"/>
                </a:solidFill>
                <a:latin typeface="+mn-ea"/>
              </a:rPr>
              <a:t>：</a:t>
            </a:r>
            <a:r>
              <a:rPr lang="zh-CN" altLang="en-US">
                <a:solidFill>
                  <a:schemeClr val="tx1"/>
                </a:solidFill>
                <a:latin typeface="+mn-ea"/>
              </a:rPr>
              <a:t>一开始，作者抱怨，然而后来为自己的想法感到羞愧。</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solidFill>
                  <a:schemeClr val="tx1"/>
                </a:solidFill>
                <a:latin typeface="+mn-ea"/>
              </a:rPr>
              <a:t>Action</a:t>
            </a:r>
            <a:r>
              <a:rPr lang="zh-CN" altLang="en-US" b="1">
                <a:solidFill>
                  <a:schemeClr val="tx1"/>
                </a:solidFill>
                <a:latin typeface="+mn-ea"/>
              </a:rPr>
              <a:t>：</a:t>
            </a:r>
            <a:r>
              <a:rPr lang="zh-CN" altLang="en-US">
                <a:solidFill>
                  <a:schemeClr val="tx1"/>
                </a:solidFill>
                <a:latin typeface="+mn-ea"/>
              </a:rPr>
              <a:t>作者学会了</a:t>
            </a:r>
            <a:r>
              <a:rPr lang="en-US" altLang="zh-CN">
                <a:solidFill>
                  <a:schemeClr val="tx1"/>
                </a:solidFill>
                <a:latin typeface="+mn-ea"/>
              </a:rPr>
              <a:t>……</a:t>
            </a:r>
            <a:r>
              <a:rPr lang="zh-CN" altLang="en-US">
                <a:solidFill>
                  <a:schemeClr val="tx1"/>
                </a:solidFill>
                <a:latin typeface="+mn-ea"/>
              </a:rPr>
              <a:t>；并抽时间陪伴母亲。</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solidFill>
                  <a:schemeClr val="tx1"/>
                </a:solidFill>
                <a:latin typeface="+mn-ea"/>
              </a:rPr>
              <a:t>Response</a:t>
            </a:r>
            <a:r>
              <a:rPr lang="zh-CN" altLang="en-US" b="1">
                <a:solidFill>
                  <a:schemeClr val="tx1"/>
                </a:solidFill>
                <a:latin typeface="+mn-ea"/>
              </a:rPr>
              <a:t>：</a:t>
            </a:r>
            <a:r>
              <a:rPr lang="zh-CN" altLang="en-US">
                <a:solidFill>
                  <a:schemeClr val="tx1"/>
                </a:solidFill>
                <a:latin typeface="+mn-ea"/>
              </a:rPr>
              <a:t>母亲从一开始的整日郁郁寡欢到笑容满面。</a:t>
            </a:r>
            <a:endParaRPr lang="zh-CN" altLang="en-US">
              <a:solidFill>
                <a:schemeClr val="tx1"/>
              </a:solidFill>
              <a:latin typeface="+mn-ea"/>
            </a:endParaRPr>
          </a:p>
          <a:p>
            <a:pPr indent="457200" algn="l" defTabSz="266700" eaLnBrk="0" fontAlgn="base">
              <a:lnSpc>
                <a:spcPct val="150000"/>
              </a:lnSpc>
              <a:spcBef>
                <a:spcPct val="0"/>
              </a:spcBef>
              <a:spcAft>
                <a:spcPct val="0"/>
              </a:spcAft>
            </a:pP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796925" y="1089025"/>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en-US" altLang="zh-CN" b="1">
                <a:latin typeface="+mn-ea"/>
                <a:sym typeface="+mn-ea"/>
              </a:rPr>
              <a:t>2.</a:t>
            </a:r>
            <a:r>
              <a:rPr lang="zh-CN" altLang="en-US" b="1">
                <a:latin typeface="+mn-ea"/>
                <a:sym typeface="+mn-ea"/>
              </a:rPr>
              <a:t>续写第二段</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latin typeface="+mn-ea"/>
                <a:sym typeface="+mn-ea"/>
              </a:rPr>
              <a:t>首句：</a:t>
            </a:r>
            <a:r>
              <a:rPr lang="en-US" altLang="zh-CN">
                <a:latin typeface="+mn-ea"/>
                <a:sym typeface="+mn-ea"/>
              </a:rPr>
              <a:t>My mother's reliance on me changed our relationship.</a:t>
            </a:r>
            <a:r>
              <a:rPr lang="en-US" altLang="en-US">
                <a:latin typeface="+mn-ea"/>
                <a:sym typeface="+mn-ea"/>
              </a:rPr>
              <a:t>→</a:t>
            </a:r>
            <a:r>
              <a:rPr lang="zh-CN" altLang="en-US">
                <a:latin typeface="+mn-ea"/>
                <a:sym typeface="+mn-ea"/>
              </a:rPr>
              <a:t>提取关键词：</a:t>
            </a:r>
            <a:r>
              <a:rPr lang="en-US" altLang="zh-CN">
                <a:latin typeface="+mn-ea"/>
                <a:sym typeface="+mn-ea"/>
              </a:rPr>
              <a:t>changed our relationship</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zh-CN" altLang="en-US" b="1">
                <a:latin typeface="+mn-ea"/>
                <a:sym typeface="+mn-ea"/>
              </a:rPr>
              <a:t>（</a:t>
            </a:r>
            <a:r>
              <a:rPr lang="en-US" altLang="zh-CN" b="1">
                <a:latin typeface="+mn-ea"/>
                <a:sym typeface="+mn-ea"/>
              </a:rPr>
              <a:t>1</a:t>
            </a:r>
            <a:r>
              <a:rPr lang="zh-CN" altLang="en-US" b="1">
                <a:latin typeface="+mn-ea"/>
                <a:sym typeface="+mn-ea"/>
              </a:rPr>
              <a:t>）</a:t>
            </a:r>
            <a:r>
              <a:rPr lang="en-US" altLang="zh-CN" b="1">
                <a:latin typeface="+mn-ea"/>
                <a:sym typeface="+mn-ea"/>
              </a:rPr>
              <a:t>Explain:</a:t>
            </a:r>
            <a:endParaRPr lang="en-US" altLang="zh-CN" b="1">
              <a:solidFill>
                <a:schemeClr val="tx1"/>
              </a:solidFill>
              <a:latin typeface="+mn-ea"/>
            </a:endParaRPr>
          </a:p>
          <a:p>
            <a:pPr indent="457200" algn="l" defTabSz="266700" eaLnBrk="0" fontAlgn="base">
              <a:lnSpc>
                <a:spcPct val="150000"/>
              </a:lnSpc>
              <a:spcBef>
                <a:spcPct val="0"/>
              </a:spcBef>
              <a:spcAft>
                <a:spcPct val="0"/>
              </a:spcAft>
            </a:pPr>
            <a:r>
              <a:rPr lang="zh-CN" altLang="en-US">
                <a:latin typeface="+mn-ea"/>
                <a:sym typeface="+mn-ea"/>
              </a:rPr>
              <a:t>重点在于如何体现母子关系的改进，可用对比法来描述。</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latin typeface="+mn-ea"/>
                <a:sym typeface="+mn-ea"/>
              </a:rPr>
              <a:t>作者很少和母亲说话（以前）</a:t>
            </a:r>
            <a:r>
              <a:rPr lang="en-US" altLang="en-US">
                <a:latin typeface="+mn-ea"/>
                <a:sym typeface="+mn-ea"/>
              </a:rPr>
              <a:t>→</a:t>
            </a:r>
            <a:r>
              <a:rPr lang="zh-CN" altLang="en-US">
                <a:latin typeface="+mn-ea"/>
                <a:sym typeface="+mn-ea"/>
              </a:rPr>
              <a:t>隔阂消失，无话不谈（现在）</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b="1">
                <a:latin typeface="+mn-ea"/>
                <a:sym typeface="+mn-ea"/>
              </a:rPr>
              <a:t>（</a:t>
            </a:r>
            <a:r>
              <a:rPr lang="en-US" altLang="zh-CN" b="1">
                <a:latin typeface="+mn-ea"/>
                <a:sym typeface="+mn-ea"/>
              </a:rPr>
              <a:t>2</a:t>
            </a:r>
            <a:r>
              <a:rPr lang="zh-CN" altLang="en-US" b="1">
                <a:latin typeface="+mn-ea"/>
                <a:sym typeface="+mn-ea"/>
              </a:rPr>
              <a:t>）</a:t>
            </a:r>
            <a:r>
              <a:rPr lang="en-US" altLang="zh-CN" b="1">
                <a:latin typeface="+mn-ea"/>
                <a:sym typeface="+mn-ea"/>
              </a:rPr>
              <a:t>Enrich</a:t>
            </a:r>
            <a:r>
              <a:rPr lang="zh-CN" altLang="en-US" b="1">
                <a:latin typeface="+mn-ea"/>
                <a:sym typeface="+mn-ea"/>
              </a:rPr>
              <a:t>：</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latin typeface="+mn-ea"/>
                <a:sym typeface="+mn-ea"/>
              </a:rPr>
              <a:t>Emotion</a:t>
            </a:r>
            <a:r>
              <a:rPr lang="zh-CN" altLang="en-US" b="1">
                <a:latin typeface="+mn-ea"/>
                <a:sym typeface="+mn-ea"/>
              </a:rPr>
              <a:t>：</a:t>
            </a:r>
            <a:r>
              <a:rPr lang="zh-CN" altLang="en-US">
                <a:latin typeface="+mn-ea"/>
                <a:sym typeface="+mn-ea"/>
              </a:rPr>
              <a:t>家里充满了笑声。</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latin typeface="+mn-ea"/>
                <a:sym typeface="+mn-ea"/>
              </a:rPr>
              <a:t>Response</a:t>
            </a:r>
            <a:r>
              <a:rPr lang="zh-CN" altLang="en-US" b="1">
                <a:latin typeface="+mn-ea"/>
                <a:sym typeface="+mn-ea"/>
              </a:rPr>
              <a:t>：</a:t>
            </a:r>
            <a:r>
              <a:rPr lang="zh-CN" altLang="en-US">
                <a:latin typeface="+mn-ea"/>
                <a:sym typeface="+mn-ea"/>
              </a:rPr>
              <a:t>母亲每次看到作者的表现（微笑；眼睛放光）。</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b="1">
                <a:latin typeface="+mn-ea"/>
                <a:sym typeface="+mn-ea"/>
              </a:rPr>
              <a:t>Theme</a:t>
            </a:r>
            <a:r>
              <a:rPr lang="zh-CN" altLang="en-US" b="1">
                <a:latin typeface="+mn-ea"/>
                <a:sym typeface="+mn-ea"/>
              </a:rPr>
              <a:t>：</a:t>
            </a:r>
            <a:r>
              <a:rPr lang="zh-CN" altLang="en-US">
                <a:latin typeface="+mn-ea"/>
                <a:sym typeface="+mn-ea"/>
              </a:rPr>
              <a:t>母亲可以照顾自己了，而作者发现了新的责任。</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796925" y="1089025"/>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en-US" altLang="zh-CN">
                <a:solidFill>
                  <a:schemeClr val="tx1"/>
                </a:solidFill>
                <a:latin typeface="+mn-ea"/>
              </a:rPr>
              <a:t>My mother's return home was a blessing for us all, but it meant some unaccustomed responsibilities for me. I used to take her care for granted, but the days after her return saw me learning to cook, clean, change her medication, bathe her, and feed her. Initially, I couldn't help but grumble about the troubles, but I gradually realised that she had always done these things for me. Ashamed of my previous attitude, I made an effort to spend more time with my mother, ensuring she had a pleasant day every day. Over time, my effort brightened her gloomy days.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My mother's reliance on me changed our relationship. We didn't talk much before, and we even sometimes found ourselves arguing. But now, the ice between us melted, and we developed a strong bond. Each time my mother saw me, her face and eyes lit up with happiness. We frequently poured our hearts to each other, and our home was filled with warm laughter. Soon, my mother could care for herself again. For me, this new-found responsibility has taken on a new meaning: I've truly grown up, and I can now shoulder responsibilities for our family.</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9" name="图片 8"/>
          <p:cNvPicPr>
            <a:picLocks noChangeAspect="1"/>
          </p:cNvPicPr>
          <p:nvPr/>
        </p:nvPicPr>
        <p:blipFill>
          <a:blip r:embed="rId2"/>
          <a:stretch>
            <a:fillRect/>
          </a:stretch>
        </p:blipFill>
        <p:spPr>
          <a:xfrm>
            <a:off x="929640" y="2317750"/>
            <a:ext cx="10545445" cy="253238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读后续写之</a:t>
            </a:r>
            <a:r>
              <a:rPr lang="en-US" altLang="zh-CN" sz="4400" b="1" dirty="0">
                <a:solidFill>
                  <a:srgbClr val="FFFFFF"/>
                </a:solidFill>
                <a:latin typeface="+mn-ea"/>
              </a:rPr>
              <a:t>“</a:t>
            </a:r>
            <a:r>
              <a:rPr lang="zh-CN" altLang="en-US" sz="4400" b="1" dirty="0">
                <a:solidFill>
                  <a:srgbClr val="FFFFFF"/>
                </a:solidFill>
                <a:latin typeface="+mn-ea"/>
              </a:rPr>
              <a:t>拓</a:t>
            </a:r>
            <a:r>
              <a:rPr lang="en-US" altLang="zh-CN" sz="4400" b="1" dirty="0">
                <a:solidFill>
                  <a:srgbClr val="FFFFFF"/>
                </a:solidFill>
                <a:latin typeface="+mn-ea"/>
              </a:rPr>
              <a:t>”</a:t>
            </a:r>
            <a:r>
              <a:rPr lang="zh-CN" altLang="en-US" sz="4400" b="1" dirty="0">
                <a:solidFill>
                  <a:srgbClr val="FFFFFF"/>
                </a:solidFill>
                <a:latin typeface="+mn-ea"/>
              </a:rPr>
              <a:t>情节：丰富续写情节内容</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7" name="文本框 6"/>
          <p:cNvSpPr txBox="1"/>
          <p:nvPr/>
        </p:nvSpPr>
        <p:spPr>
          <a:xfrm>
            <a:off x="894715" y="2644775"/>
            <a:ext cx="10556875" cy="1337945"/>
          </a:xfrm>
          <a:prstGeom prst="rect">
            <a:avLst/>
          </a:prstGeom>
        </p:spPr>
        <p:txBody>
          <a:bodyPr wrap="square">
            <a:spAutoFit/>
          </a:bodyPr>
          <a:p>
            <a:pPr marL="0" indent="279400" defTabSz="266700">
              <a:lnSpc>
                <a:spcPct val="150000"/>
              </a:lnSpc>
              <a:spcBef>
                <a:spcPct val="0"/>
              </a:spcBef>
              <a:spcAft>
                <a:spcPct val="0"/>
              </a:spcAft>
            </a:pPr>
            <a:r>
              <a:rPr lang="zh-CN" altLang="en-US">
                <a:solidFill>
                  <a:srgbClr val="000000"/>
                </a:solidFill>
                <a:latin typeface="+mn-ea"/>
              </a:rPr>
              <a:t>在构思读后续写的续写内容时，很多同学会觉得故事的走向过于简单，似乎寥寥几句就可以结束全文。而为了填满答题区域，很多学生选择东拼西凑，增添无关内容。在本篇中，我们将向同学们讲解，如何通过丰富情节来获得更为充盈的续写内容。</a:t>
            </a:r>
            <a:endParaRPr lang="zh-CN" altLang="en-US">
              <a:solidFill>
                <a:srgbClr val="000000"/>
              </a:solidFill>
              <a:latin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798195" y="1609090"/>
            <a:ext cx="10681970" cy="216852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在前面的讲解中，我们学习了如何确定续写的基本情节，而若想合理地将情节扩充，我们可围绕</a:t>
            </a:r>
            <a:r>
              <a:rPr lang="en-US" altLang="zh-CN" b="0" i="0">
                <a:solidFill>
                  <a:srgbClr val="00A0AF"/>
                </a:solidFill>
                <a:latin typeface="+mn-ea"/>
                <a:cs typeface="+mn-ea"/>
              </a:rPr>
              <a:t>“</a:t>
            </a:r>
            <a:r>
              <a:rPr lang="zh-CN" altLang="en-US" b="0" i="0">
                <a:solidFill>
                  <a:srgbClr val="00A0AF"/>
                </a:solidFill>
                <a:latin typeface="+mn-ea"/>
                <a:cs typeface="+mn-ea"/>
              </a:rPr>
              <a:t>两个基本点</a:t>
            </a:r>
            <a:r>
              <a:rPr lang="en-US" altLang="zh-CN" b="0" i="0">
                <a:solidFill>
                  <a:srgbClr val="00A0AF"/>
                </a:solidFill>
                <a:latin typeface="+mn-ea"/>
                <a:cs typeface="+mn-ea"/>
              </a:rPr>
              <a:t>”</a:t>
            </a:r>
            <a:r>
              <a:rPr lang="zh-CN" altLang="en-US" b="0" i="0">
                <a:solidFill>
                  <a:srgbClr val="404040"/>
                </a:solidFill>
                <a:latin typeface="+mn-ea"/>
                <a:cs typeface="+mn-ea"/>
              </a:rPr>
              <a:t>来进行续写。</a:t>
            </a:r>
            <a:r>
              <a:rPr lang="zh-CN" altLang="en-US" b="0" i="0">
                <a:solidFill>
                  <a:srgbClr val="00A0AF"/>
                </a:solidFill>
                <a:latin typeface="+mn-ea"/>
                <a:cs typeface="+mn-ea"/>
              </a:rPr>
              <a:t>两个基本点可用</a:t>
            </a:r>
            <a:r>
              <a:rPr lang="en-US" altLang="zh-CN" b="0" i="0">
                <a:solidFill>
                  <a:srgbClr val="00A0AF"/>
                </a:solidFill>
                <a:latin typeface="+mn-ea"/>
                <a:cs typeface="+mn-ea"/>
              </a:rPr>
              <a:t>Explain</a:t>
            </a:r>
            <a:r>
              <a:rPr lang="zh-CN" altLang="en-US" b="0" i="0">
                <a:solidFill>
                  <a:srgbClr val="00A0AF"/>
                </a:solidFill>
                <a:latin typeface="+mn-ea"/>
                <a:cs typeface="+mn-ea"/>
              </a:rPr>
              <a:t>和</a:t>
            </a:r>
            <a:r>
              <a:rPr lang="en-US" altLang="zh-CN" b="0" i="0">
                <a:solidFill>
                  <a:srgbClr val="00A0AF"/>
                </a:solidFill>
                <a:latin typeface="+mn-ea"/>
                <a:cs typeface="+mn-ea"/>
              </a:rPr>
              <a:t>Enrich</a:t>
            </a:r>
            <a:r>
              <a:rPr lang="zh-CN" altLang="en-US" b="0" i="0">
                <a:solidFill>
                  <a:srgbClr val="00A0AF"/>
                </a:solidFill>
                <a:latin typeface="+mn-ea"/>
                <a:cs typeface="+mn-ea"/>
              </a:rPr>
              <a:t>来进行概括，即解释与丰富</a:t>
            </a:r>
            <a:r>
              <a:rPr lang="zh-CN" altLang="en-US" b="0" i="0">
                <a:solidFill>
                  <a:srgbClr val="404040"/>
                </a:solidFill>
                <a:latin typeface="+mn-ea"/>
                <a:cs typeface="+mn-ea"/>
              </a:rPr>
              <a:t>。</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1.Explain</a:t>
            </a:r>
            <a:r>
              <a:rPr lang="zh-CN" altLang="en-US" b="0" i="0">
                <a:solidFill>
                  <a:srgbClr val="404040"/>
                </a:solidFill>
                <a:latin typeface="+mn-ea"/>
                <a:cs typeface="+mn-ea"/>
              </a:rPr>
              <a:t>：对提示句里的关键词进行解释，或详述内容，或说明其接下来将要发生什么。因而在解释之前我们需再次回顾提示句，提炼其中的关键词。</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2.Enrich</a:t>
            </a:r>
            <a:r>
              <a:rPr lang="zh-CN" altLang="en-US" b="0" i="0">
                <a:solidFill>
                  <a:srgbClr val="404040"/>
                </a:solidFill>
                <a:latin typeface="+mn-ea"/>
                <a:cs typeface="+mn-ea"/>
              </a:rPr>
              <a:t>：对解释的内容从动作、角色反应、情绪等几个方面进行丰富。</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124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graphicFrame>
        <p:nvGraphicFramePr>
          <p:cNvPr id="16" name="表格 15"/>
          <p:cNvGraphicFramePr/>
          <p:nvPr>
            <p:custDataLst>
              <p:tags r:id="rId2"/>
            </p:custDataLst>
          </p:nvPr>
        </p:nvGraphicFramePr>
        <p:xfrm>
          <a:off x="895350" y="1682750"/>
          <a:ext cx="10712450" cy="1187450"/>
        </p:xfrm>
        <a:graphic>
          <a:graphicData uri="http://schemas.openxmlformats.org/drawingml/2006/table">
            <a:tbl>
              <a:tblPr/>
              <a:tblGrid>
                <a:gridCol w="7265670"/>
                <a:gridCol w="3446780"/>
              </a:tblGrid>
              <a:tr h="593725">
                <a:tc>
                  <a:txBody>
                    <a:bodyPr/>
                    <a:p>
                      <a:pPr marL="0" indent="0" algn="ctr">
                        <a:lnSpc>
                          <a:spcPct val="150000"/>
                        </a:lnSpc>
                        <a:spcBef>
                          <a:spcPct val="0"/>
                        </a:spcBef>
                        <a:spcAft>
                          <a:spcPct val="0"/>
                        </a:spcAft>
                      </a:pPr>
                      <a:r>
                        <a:rPr lang="zh-CN" sz="1400" b="1">
                          <a:solidFill>
                            <a:srgbClr val="000000"/>
                          </a:solidFill>
                          <a:latin typeface="+mn-ea"/>
                        </a:rPr>
                        <a:t>原文</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审题分析</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593725">
                <a:tc>
                  <a:txBody>
                    <a:bodyPr/>
                    <a:p>
                      <a:pPr indent="457200" algn="l" fontAlgn="auto">
                        <a:lnSpc>
                          <a:spcPct val="150000"/>
                        </a:lnSpc>
                        <a:spcBef>
                          <a:spcPct val="0"/>
                        </a:spcBef>
                        <a:spcAft>
                          <a:spcPct val="0"/>
                        </a:spcAft>
                        <a:buNone/>
                      </a:pPr>
                      <a:r>
                        <a:rPr lang="en-US" altLang="zh-CN" sz="1400" b="0">
                          <a:solidFill>
                            <a:srgbClr val="000000"/>
                          </a:solidFill>
                          <a:latin typeface="+mn-ea"/>
                        </a:rPr>
                        <a:t>It was a chilly Friday night, and I had just returned from climbing one of the red rocks of Sedona. My father telephoned me as I walked through the arches to my dorm room and told me that my mother had been in a terrible car crash and had been taken to the intensive care unit </a:t>
                      </a:r>
                      <a:r>
                        <a:rPr lang="zh-CN" altLang="en-US" sz="1400" b="0">
                          <a:solidFill>
                            <a:srgbClr val="000000"/>
                          </a:solidFill>
                          <a:latin typeface="+mn-ea"/>
                        </a:rPr>
                        <a:t>（</a:t>
                      </a:r>
                      <a:r>
                        <a:rPr lang="en-US" altLang="zh-CN" sz="1400" b="0">
                          <a:solidFill>
                            <a:srgbClr val="000000"/>
                          </a:solidFill>
                          <a:latin typeface="+mn-ea"/>
                        </a:rPr>
                        <a:t>ICU</a:t>
                      </a:r>
                      <a:r>
                        <a:rPr lang="zh-CN" altLang="en-US" sz="1400" b="0">
                          <a:solidFill>
                            <a:srgbClr val="000000"/>
                          </a:solidFill>
                          <a:latin typeface="+mn-ea"/>
                        </a:rPr>
                        <a:t>；</a:t>
                      </a:r>
                      <a:r>
                        <a:rPr lang="en-US" altLang="zh-CN" sz="1400" b="0">
                          <a:solidFill>
                            <a:srgbClr val="000000"/>
                          </a:solidFill>
                          <a:latin typeface="+mn-ea"/>
                        </a:rPr>
                        <a:t> </a:t>
                      </a:r>
                      <a:r>
                        <a:rPr lang="zh-CN" altLang="en-US" sz="1400" b="0">
                          <a:solidFill>
                            <a:srgbClr val="000000"/>
                          </a:solidFill>
                          <a:latin typeface="+mn-ea"/>
                        </a:rPr>
                        <a:t>重症监护室）</a:t>
                      </a:r>
                      <a:r>
                        <a:rPr lang="en-US" altLang="zh-CN" sz="1400" b="0">
                          <a:solidFill>
                            <a:srgbClr val="000000"/>
                          </a:solidFill>
                          <a:latin typeface="+mn-ea"/>
                        </a:rPr>
                        <a:t> of a nearby hospital.</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When I got to the hospital, my father led me down a wide hallway with machines all around. A strong smell of medicine brought a sick feeling to my already turning stomach. As I turned into my mother's ward, the cadaverous </a:t>
                      </a:r>
                      <a:r>
                        <a:rPr lang="zh-CN" altLang="en-US" sz="1400" b="0">
                          <a:solidFill>
                            <a:srgbClr val="000000"/>
                          </a:solidFill>
                          <a:latin typeface="+mn-ea"/>
                        </a:rPr>
                        <a:t>（憔悴的）</a:t>
                      </a:r>
                      <a:r>
                        <a:rPr lang="en-US" altLang="zh-CN" sz="1400" b="0">
                          <a:solidFill>
                            <a:srgbClr val="000000"/>
                          </a:solidFill>
                          <a:latin typeface="+mn-ea"/>
                        </a:rPr>
                        <a:t> condition of her body shocked me. Her face had swollen, her eyes had a huge dark bruise, and she had tubes down her throat and in her arms. Gently holding her cold swollen hands, I said “hi” in a calm voice, controlling my urge to cry out.</a:t>
                      </a:r>
                      <a:endParaRPr lang="en-US" altLang="zh-CN"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buNone/>
                      </a:pPr>
                      <a:r>
                        <a:rPr lang="en-US" altLang="zh-CN" sz="1400" b="0">
                          <a:solidFill>
                            <a:srgbClr val="000000"/>
                          </a:solidFill>
                          <a:latin typeface="+mn-ea"/>
                        </a:rPr>
                        <a:t>1.</a:t>
                      </a:r>
                      <a:r>
                        <a:rPr lang="zh-CN" altLang="en-US" sz="1400" b="0">
                          <a:solidFill>
                            <a:srgbClr val="000000"/>
                          </a:solidFill>
                          <a:latin typeface="+mn-ea"/>
                        </a:rPr>
                        <a:t>体裁：记叙文</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2.</a:t>
                      </a:r>
                      <a:r>
                        <a:rPr lang="zh-CN" altLang="en-US" sz="1400" b="0">
                          <a:solidFill>
                            <a:srgbClr val="000000"/>
                          </a:solidFill>
                          <a:latin typeface="+mn-ea"/>
                        </a:rPr>
                        <a:t>内容提纲：</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时间：一个寒冷的周五晚上</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地点：医院</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人物：作者、父亲、母亲</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3.</a:t>
                      </a:r>
                      <a:r>
                        <a:rPr lang="zh-CN" altLang="en-US" sz="1400" b="0">
                          <a:solidFill>
                            <a:srgbClr val="000000"/>
                          </a:solidFill>
                          <a:latin typeface="+mn-ea"/>
                        </a:rPr>
                        <a:t>文章主旨：文章讲述了作者经历母亲遭遇车祸并住院的故事，以及这次事件对作者的生活产生的巨大影响。作者意识到自己可能会失去母亲，从而转变了对生活的看法。在母亲康复，回到家中后，作者感受到了更多的责任。</a:t>
                      </a:r>
                      <a:endParaRPr lang="zh-CN" altLang="en-US"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aphicFrame>
        <p:nvGraphicFramePr>
          <p:cNvPr id="16" name="表格 15"/>
          <p:cNvGraphicFramePr/>
          <p:nvPr>
            <p:custDataLst>
              <p:tags r:id="rId2"/>
            </p:custDataLst>
          </p:nvPr>
        </p:nvGraphicFramePr>
        <p:xfrm>
          <a:off x="894715" y="1060450"/>
          <a:ext cx="10712450" cy="5137785"/>
        </p:xfrm>
        <a:graphic>
          <a:graphicData uri="http://schemas.openxmlformats.org/drawingml/2006/table">
            <a:tbl>
              <a:tblPr/>
              <a:tblGrid>
                <a:gridCol w="7725410"/>
                <a:gridCol w="2987040"/>
              </a:tblGrid>
              <a:tr h="593725">
                <a:tc>
                  <a:txBody>
                    <a:bodyPr/>
                    <a:p>
                      <a:pPr marL="0" indent="0" algn="ctr">
                        <a:lnSpc>
                          <a:spcPct val="150000"/>
                        </a:lnSpc>
                        <a:spcBef>
                          <a:spcPct val="0"/>
                        </a:spcBef>
                        <a:spcAft>
                          <a:spcPct val="0"/>
                        </a:spcAft>
                      </a:pPr>
                      <a:r>
                        <a:rPr lang="zh-CN" sz="1400" b="1">
                          <a:solidFill>
                            <a:srgbClr val="000000"/>
                          </a:solidFill>
                          <a:latin typeface="+mn-ea"/>
                        </a:rPr>
                        <a:t>原文</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审题分析</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593725">
                <a:tc>
                  <a:txBody>
                    <a:bodyPr/>
                    <a:p>
                      <a:pPr indent="457200" algn="l" fontAlgn="auto">
                        <a:lnSpc>
                          <a:spcPct val="150000"/>
                        </a:lnSpc>
                        <a:spcBef>
                          <a:spcPct val="0"/>
                        </a:spcBef>
                        <a:spcAft>
                          <a:spcPct val="0"/>
                        </a:spcAft>
                        <a:buNone/>
                      </a:pPr>
                      <a:r>
                        <a:rPr lang="en-US" altLang="zh-CN" sz="1400" b="0">
                          <a:solidFill>
                            <a:srgbClr val="000000"/>
                          </a:solidFill>
                          <a:latin typeface="+mn-ea"/>
                        </a:rPr>
                        <a:t>She kept looking at me as she pounded her hand against the bed, looking painful. I turned my face away from her, trying to hide the tears that were rolling down my face. That was when it struck me that I might really lose my mother.</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From that night on, my life changed completely. Up to that point, I had had the luxury of just being a kid, having to deal with only the exaggerated melodramas of teenage life. As my mother struggled first to stay alive and then to relearn to walk, my sense of priorities changed sharply. My mother needed me. The trials and troubles of my daily life at school, which had seemed so important before, now appeared insignificant. My mother and I had faced death together, and life took on a new meaning for both of us.</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After a week of treatment in the ICU, my mother's condition improved enough to be moved to a regular hospital ward. She was finally out of danger, but, because her legs had been crushed, there was doubt whether she would be able to walk again. I was just grateful that she was alive. Two months later, a sort of hospital suite was set up in our family room, and she was allowed to come home.</a:t>
                      </a:r>
                      <a:endParaRPr lang="en-US" altLang="zh-CN"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buNone/>
                      </a:pPr>
                      <a:r>
                        <a:rPr lang="en-US" altLang="zh-CN" sz="1400" b="0">
                          <a:solidFill>
                            <a:srgbClr val="000000"/>
                          </a:solidFill>
                          <a:latin typeface="+mn-ea"/>
                        </a:rPr>
                        <a:t>4.</a:t>
                      </a:r>
                      <a:r>
                        <a:rPr lang="zh-CN" altLang="en-US" sz="1400" b="0">
                          <a:solidFill>
                            <a:srgbClr val="000000"/>
                          </a:solidFill>
                          <a:latin typeface="+mn-ea"/>
                        </a:rPr>
                        <a:t>主要人物的性格特点：</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作者：坚强、有责任感、乐观、有孝心、值得依靠</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5.</a:t>
                      </a:r>
                      <a:r>
                        <a:rPr lang="zh-CN" altLang="en-US" sz="1400" b="0">
                          <a:solidFill>
                            <a:srgbClr val="000000"/>
                          </a:solidFill>
                          <a:latin typeface="+mn-ea"/>
                        </a:rPr>
                        <a:t>文章的语言特点：文章语言生动、对环境及人物的描写细致、心理描写感染力强。续写要尽力与原文在语言风格上保持一致。</a:t>
                      </a:r>
                      <a:endParaRPr lang="zh-CN" altLang="en-US"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662940" y="1088390"/>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zh-CN" altLang="en-US">
                <a:solidFill>
                  <a:schemeClr val="tx1"/>
                </a:solidFill>
                <a:latin typeface="+mn-ea"/>
              </a:rPr>
              <a:t>注意：续写词数应为</a:t>
            </a:r>
            <a:r>
              <a:rPr lang="en-US" altLang="zh-CN">
                <a:solidFill>
                  <a:schemeClr val="tx1"/>
                </a:solidFill>
                <a:latin typeface="+mn-ea"/>
              </a:rPr>
              <a:t>150</a:t>
            </a:r>
            <a:r>
              <a:rPr lang="zh-CN" altLang="en-US">
                <a:solidFill>
                  <a:schemeClr val="tx1"/>
                </a:solidFill>
                <a:latin typeface="+mn-ea"/>
              </a:rPr>
              <a:t>个左右。</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My mother's return home was a blessing for us all, but it meant some unaccustomed responsibilities for me. _______________________________________________________________________________</a:t>
            </a:r>
            <a:endParaRPr lang="en-US" altLang="zh-CN">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________________________________________________________________________________________________________________________________________________________________________________________________________________</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My mother's reliance on me changed our relationship. _________________________________________</a:t>
            </a:r>
            <a:endParaRPr lang="en-US" altLang="zh-CN">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________________________________________________________________________________________________________________________________________________________________________________________________________________</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796925" y="1223010"/>
            <a:ext cx="10866755" cy="3729990"/>
          </a:xfrm>
          <a:prstGeom prst="rect">
            <a:avLst/>
          </a:prstGeom>
        </p:spPr>
        <p:txBody>
          <a:bodyPr wrap="square">
            <a:noAutofit/>
          </a:bodyPr>
          <a:p>
            <a:pPr indent="0" algn="l" defTabSz="266700" eaLnBrk="0" fontAlgn="base">
              <a:lnSpc>
                <a:spcPct val="150000"/>
              </a:lnSpc>
              <a:spcBef>
                <a:spcPct val="0"/>
              </a:spcBef>
              <a:spcAft>
                <a:spcPct val="0"/>
              </a:spcAft>
            </a:pPr>
            <a:r>
              <a:rPr lang="zh-CN" altLang="en-US" b="1">
                <a:solidFill>
                  <a:schemeClr val="tx1"/>
                </a:solidFill>
                <a:latin typeface="+mn-ea"/>
              </a:rPr>
              <a:t>第一步：梳理文章情节及情感</a:t>
            </a:r>
            <a:endParaRPr lang="zh-CN" altLang="en-US" b="1">
              <a:solidFill>
                <a:schemeClr val="tx1"/>
              </a:solidFill>
              <a:latin typeface="+mn-ea"/>
            </a:endParaRPr>
          </a:p>
        </p:txBody>
      </p:sp>
      <p:graphicFrame>
        <p:nvGraphicFramePr>
          <p:cNvPr id="8" name="表格 7"/>
          <p:cNvGraphicFramePr/>
          <p:nvPr>
            <p:custDataLst>
              <p:tags r:id="rId2"/>
            </p:custDataLst>
          </p:nvPr>
        </p:nvGraphicFramePr>
        <p:xfrm>
          <a:off x="895350" y="1821815"/>
          <a:ext cx="10462260" cy="3295650"/>
        </p:xfrm>
        <a:graphic>
          <a:graphicData uri="http://schemas.openxmlformats.org/drawingml/2006/table">
            <a:tbl>
              <a:tblPr/>
              <a:tblGrid>
                <a:gridCol w="2692400"/>
                <a:gridCol w="6569075"/>
                <a:gridCol w="1200785"/>
              </a:tblGrid>
              <a:tr h="614045">
                <a:tc>
                  <a:txBody>
                    <a:bodyPr/>
                    <a:p>
                      <a:pPr marL="0" indent="0" algn="ctr">
                        <a:lnSpc>
                          <a:spcPct val="150000"/>
                        </a:lnSpc>
                        <a:spcBef>
                          <a:spcPct val="0"/>
                        </a:spcBef>
                        <a:spcAft>
                          <a:spcPct val="0"/>
                        </a:spcAft>
                      </a:pPr>
                      <a:r>
                        <a:rPr lang="en-US" altLang="zh-CN" sz="1400" b="1">
                          <a:solidFill>
                            <a:srgbClr val="000000"/>
                          </a:solidFill>
                          <a:latin typeface="+mn-ea"/>
                        </a:rPr>
                        <a:t>Time</a:t>
                      </a:r>
                      <a:endParaRPr lang="en-US" alt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en-US" altLang="zh-CN" sz="1400" b="1">
                          <a:solidFill>
                            <a:srgbClr val="000000"/>
                          </a:solidFill>
                          <a:latin typeface="+mn-ea"/>
                        </a:rPr>
                        <a:t>Events</a:t>
                      </a:r>
                      <a:endParaRPr lang="en-US" alt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en-US" altLang="zh-CN" sz="1400" b="1">
                          <a:solidFill>
                            <a:srgbClr val="000000"/>
                          </a:solidFill>
                          <a:latin typeface="+mn-ea"/>
                          <a:cs typeface="+mn-ea"/>
                        </a:rPr>
                        <a:t>Moods </a:t>
                      </a:r>
                      <a:r>
                        <a:rPr lang="zh-CN" sz="1400" b="1">
                          <a:solidFill>
                            <a:srgbClr val="000000"/>
                          </a:solidFill>
                          <a:latin typeface="+mn-ea"/>
                          <a:cs typeface="+mn-ea"/>
                        </a:rPr>
                        <a:t>（</a:t>
                      </a:r>
                      <a:r>
                        <a:rPr lang="en-US" altLang="zh-CN" sz="1400" b="1">
                          <a:solidFill>
                            <a:srgbClr val="000000"/>
                          </a:solidFill>
                          <a:latin typeface="+mn-ea"/>
                          <a:cs typeface="+mn-ea"/>
                        </a:rPr>
                        <a:t>I</a:t>
                      </a:r>
                      <a:r>
                        <a:rPr lang="zh-CN" sz="1400" b="1">
                          <a:solidFill>
                            <a:srgbClr val="000000"/>
                          </a:solidFill>
                          <a:latin typeface="+mn-ea"/>
                          <a:cs typeface="+mn-ea"/>
                        </a:rPr>
                        <a:t>）</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894080">
                <a:tc>
                  <a:txBody>
                    <a:bodyPr/>
                    <a:p>
                      <a:pPr marL="0" indent="0" algn="l">
                        <a:lnSpc>
                          <a:spcPct val="150000"/>
                        </a:lnSpc>
                        <a:spcBef>
                          <a:spcPct val="0"/>
                        </a:spcBef>
                        <a:spcAft>
                          <a:spcPct val="0"/>
                        </a:spcAft>
                      </a:pPr>
                      <a:r>
                        <a:rPr lang="en-US" altLang="zh-CN" sz="1400">
                          <a:solidFill>
                            <a:srgbClr val="000000"/>
                          </a:solidFill>
                          <a:latin typeface="+mn-ea"/>
                        </a:rPr>
                        <a:t>When I walked to my dorm room</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My father told me that my mother had been taken to the ICU because of a terrible car crash.</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solidFill>
                            <a:srgbClr val="000000"/>
                          </a:solidFill>
                          <a:latin typeface="+mn-ea"/>
                        </a:rPr>
                        <a:t>Worried</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893445">
                <a:tc>
                  <a:txBody>
                    <a:bodyPr/>
                    <a:p>
                      <a:pPr marL="0" indent="0" algn="l">
                        <a:lnSpc>
                          <a:spcPct val="150000"/>
                        </a:lnSpc>
                        <a:spcBef>
                          <a:spcPct val="0"/>
                        </a:spcBef>
                        <a:spcAft>
                          <a:spcPct val="0"/>
                        </a:spcAft>
                      </a:pPr>
                      <a:r>
                        <a:rPr lang="en-US" altLang="zh-CN" sz="1400">
                          <a:solidFill>
                            <a:srgbClr val="000000"/>
                          </a:solidFill>
                          <a:latin typeface="+mn-ea"/>
                        </a:rPr>
                        <a:t>When I got to the hospital</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I found my mother in a critical condition.</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solidFill>
                            <a:srgbClr val="000000"/>
                          </a:solidFill>
                          <a:latin typeface="+mn-ea"/>
                        </a:rPr>
                        <a:t>Sad and fearful</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894080">
                <a:tc>
                  <a:txBody>
                    <a:bodyPr/>
                    <a:p>
                      <a:pPr marL="0" indent="0" algn="l">
                        <a:lnSpc>
                          <a:spcPct val="150000"/>
                        </a:lnSpc>
                        <a:spcBef>
                          <a:spcPct val="0"/>
                        </a:spcBef>
                        <a:spcAft>
                          <a:spcPct val="0"/>
                        </a:spcAft>
                      </a:pPr>
                      <a:r>
                        <a:rPr lang="en-US" altLang="zh-CN" sz="1400">
                          <a:solidFill>
                            <a:srgbClr val="000000"/>
                          </a:solidFill>
                          <a:latin typeface="+mn-ea"/>
                        </a:rPr>
                        <a:t>After a week of treatment in the ICU</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My mother's condition improved.</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solidFill>
                            <a:srgbClr val="000000"/>
                          </a:solidFill>
                          <a:latin typeface="+mn-ea"/>
                        </a:rPr>
                        <a:t>Grateful</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796925" y="1089025"/>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zh-CN" altLang="en-US" b="1">
                <a:solidFill>
                  <a:schemeClr val="tx1"/>
                </a:solidFill>
                <a:latin typeface="+mn-ea"/>
              </a:rPr>
              <a:t>第二步：由已知信息进行情节预测</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a:t>
            </a:r>
            <a:r>
              <a:rPr lang="en-US" altLang="zh-CN">
                <a:solidFill>
                  <a:schemeClr val="tx1"/>
                </a:solidFill>
                <a:latin typeface="+mn-ea"/>
              </a:rPr>
              <a:t>1</a:t>
            </a:r>
            <a:r>
              <a:rPr lang="zh-CN" altLang="en-US">
                <a:solidFill>
                  <a:schemeClr val="tx1"/>
                </a:solidFill>
                <a:latin typeface="+mn-ea"/>
              </a:rPr>
              <a:t>）由续写第一段首句内容（母亲能回家对我们所有人来说都是一件幸事，但对我来说这意味着一些不太习惯的责任）可知，第一段可描写作者一直在母亲身边照料母亲的饮食起居，帮助母亲进行康复训练。</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a:t>
            </a:r>
            <a:r>
              <a:rPr lang="en-US" altLang="zh-CN">
                <a:solidFill>
                  <a:schemeClr val="tx1"/>
                </a:solidFill>
                <a:latin typeface="+mn-ea"/>
              </a:rPr>
              <a:t>2</a:t>
            </a:r>
            <a:r>
              <a:rPr lang="zh-CN" altLang="en-US">
                <a:solidFill>
                  <a:schemeClr val="tx1"/>
                </a:solidFill>
                <a:latin typeface="+mn-ea"/>
              </a:rPr>
              <a:t>）由续写第二段首句内容（母亲对我的依赖改变了我们的关系）可知，第二段可描写母子关系的转变过程以及两人关系升温的具体表现，如母亲每次看到作者都会微笑、家里充满笑声等。</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b="1">
                <a:solidFill>
                  <a:schemeClr val="tx1"/>
                </a:solidFill>
                <a:latin typeface="+mn-ea"/>
              </a:rPr>
              <a:t>第三步：策划文章矛盾冲突点</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根据前面的梳理及预测可知，作者的母亲出院回家了，续写第一段可围绕作者是如何克服困难照顾母亲来创设冲突点，作者的心理活动可作为本段的重点。</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续写第二段根据首句内容可知，本段是围绕母子关系的改变进行展开。</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b="1">
                <a:solidFill>
                  <a:schemeClr val="tx1"/>
                </a:solidFill>
                <a:latin typeface="+mn-ea"/>
              </a:rPr>
              <a:t>第四步：确定续写立意</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母亲的车祸让作者的生活发生了重大改变，续写可对改变的母子关系进行深层剖析，立意可落脚于亲情的意义。作者经历这一变化，人生态度与处事方式也会有所转变，立意也可落脚于个人成长这一方面。</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43*46"/>
  <p:tag name="TABLE_ENDDRAG_RECT" val="70*256*843*46"/>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843*46"/>
  <p:tag name="TABLE_ENDDRAG_RECT" val="70*256*843*4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TABLE_ENDDRAG_ORIGIN_RECT" val="823*259"/>
  <p:tag name="TABLE_ENDDRAG_RECT" val="70*143*823*259"/>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5678</Words>
  <Application>WPS 演示</Application>
  <PresentationFormat>宽屏</PresentationFormat>
  <Paragraphs>130</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188</cp:revision>
  <dcterms:created xsi:type="dcterms:W3CDTF">2019-06-19T02:08:00Z</dcterms:created>
  <dcterms:modified xsi:type="dcterms:W3CDTF">2025-05-27T08:26:53Z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275849BDE4364A13A57B64F4DD0869C2_13</vt:lpwstr>
  </property>
</Properties>
</file>