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66" r:id="rId4"/>
    <p:sldId id="257" r:id="rId5"/>
    <p:sldId id="262" r:id="rId6"/>
    <p:sldId id="277" r:id="rId7"/>
    <p:sldId id="271" r:id="rId8"/>
    <p:sldId id="281" r:id="rId9"/>
    <p:sldId id="282" r:id="rId10"/>
    <p:sldId id="265" r:id="rId11"/>
    <p:sldId id="283" r:id="rId12"/>
    <p:sldId id="284" r:id="rId13"/>
    <p:sldId id="285" r:id="rId14"/>
    <p:sldId id="278" r:id="rId15"/>
  </p:sldIdLst>
  <p:sldSz cx="12192000" cy="6858000"/>
  <p:notesSz cx="6858000" cy="9144000"/>
  <p:custDataLst>
    <p:tags r:id="rId1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0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0AF"/>
    <a:srgbClr val="FFFFFF"/>
    <a:srgbClr val="A54A97"/>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showGuides="1">
      <p:cViewPr varScale="1">
        <p:scale>
          <a:sx n="85" d="100"/>
          <a:sy n="85" d="100"/>
        </p:scale>
        <p:origin x="451" y="58"/>
      </p:cViewPr>
      <p:guideLst>
        <p:guide orient="horz" pos="2160"/>
        <p:guide pos="380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tags" Target="tags/tag78.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4.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5.xml"/><Relationship Id="rId2" Type="http://schemas.openxmlformats.org/officeDocument/2006/relationships/image" Target="../media/image11.pn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6.xml"/><Relationship Id="rId2" Type="http://schemas.openxmlformats.org/officeDocument/2006/relationships/image" Target="../media/image12.pn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7.xml"/><Relationship Id="rId2" Type="http://schemas.openxmlformats.org/officeDocument/2006/relationships/image" Target="../media/image13.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5.xml"/><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0.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1.xml"/><Relationship Id="rId2" Type="http://schemas.openxmlformats.org/officeDocument/2006/relationships/image" Target="../media/image7.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2.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3.xml"/><Relationship Id="rId2" Type="http://schemas.openxmlformats.org/officeDocument/2006/relationships/image" Target="../media/image8.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234940"/>
            <a:ext cx="6063615" cy="645160"/>
          </a:xfrm>
          <a:prstGeom prst="rect">
            <a:avLst/>
          </a:prstGeom>
          <a:noFill/>
        </p:spPr>
        <p:txBody>
          <a:bodyPr wrap="square" rtlCol="0">
            <a:spAutoFit/>
          </a:bodyPr>
          <a:lstStyle/>
          <a:p>
            <a:pPr indent="0" algn="ctr" fontAlgn="auto">
              <a:lnSpc>
                <a:spcPct val="150000"/>
              </a:lnSpc>
            </a:pPr>
            <a:r>
              <a:rPr lang="zh-CN" altLang="en-US" sz="2400" b="1" dirty="0">
                <a:solidFill>
                  <a:schemeClr val="bg1"/>
                </a:solidFill>
                <a:latin typeface="黑体" panose="02010609060101010101" charset="-122"/>
                <a:ea typeface="黑体" panose="02010609060101010101" charset="-122"/>
                <a:cs typeface="黑体" panose="02010609060101010101" charset="-122"/>
              </a:rPr>
              <a:t>高中英语</a:t>
            </a:r>
            <a:r>
              <a:rPr lang="en-US" altLang="zh-CN" sz="2400" b="1" dirty="0">
                <a:solidFill>
                  <a:schemeClr val="bg1"/>
                </a:solidFill>
                <a:latin typeface="黑体" panose="02010609060101010101" charset="-122"/>
                <a:ea typeface="黑体" panose="02010609060101010101" charset="-122"/>
                <a:cs typeface="黑体" panose="02010609060101010101" charset="-122"/>
              </a:rPr>
              <a:t> </a:t>
            </a:r>
            <a:r>
              <a:rPr lang="zh-CN" altLang="en-US" sz="2400" b="1" dirty="0">
                <a:solidFill>
                  <a:schemeClr val="bg1"/>
                </a:solidFill>
                <a:latin typeface="黑体" panose="02010609060101010101" charset="-122"/>
                <a:ea typeface="黑体" panose="02010609060101010101" charset="-122"/>
                <a:cs typeface="黑体" panose="02010609060101010101" charset="-122"/>
              </a:rPr>
              <a:t>必修</a:t>
            </a:r>
            <a:r>
              <a:rPr lang="en-US" altLang="zh-CN" sz="2400" b="1" dirty="0">
                <a:solidFill>
                  <a:schemeClr val="bg1"/>
                </a:solidFill>
                <a:latin typeface="黑体" panose="02010609060101010101" charset="-122"/>
                <a:ea typeface="黑体" panose="02010609060101010101" charset="-122"/>
                <a:cs typeface="黑体" panose="02010609060101010101" charset="-122"/>
              </a:rPr>
              <a:t> </a:t>
            </a:r>
            <a:r>
              <a:rPr lang="zh-CN" altLang="en-US" sz="2400" b="1" dirty="0">
                <a:solidFill>
                  <a:schemeClr val="bg1"/>
                </a:solidFill>
                <a:latin typeface="黑体" panose="02010609060101010101" charset="-122"/>
                <a:ea typeface="黑体" panose="02010609060101010101" charset="-122"/>
                <a:cs typeface="黑体" panose="02010609060101010101" charset="-122"/>
              </a:rPr>
              <a:t>第</a:t>
            </a:r>
            <a:r>
              <a:rPr lang="zh-CN" altLang="en-US" sz="2400" b="1" dirty="0">
                <a:solidFill>
                  <a:schemeClr val="bg1"/>
                </a:solidFill>
                <a:latin typeface="黑体" panose="02010609060101010101" charset="-122"/>
                <a:ea typeface="黑体" panose="02010609060101010101" charset="-122"/>
                <a:cs typeface="黑体" panose="02010609060101010101" charset="-122"/>
              </a:rPr>
              <a:t>一册</a:t>
            </a:r>
            <a:endParaRPr lang="zh-CN" altLang="en-US" sz="2400" b="1" dirty="0">
              <a:solidFill>
                <a:schemeClr val="bg1"/>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4" name="圆角矩形 1"/>
          <p:cNvSpPr/>
          <p:nvPr/>
        </p:nvSpPr>
        <p:spPr>
          <a:xfrm>
            <a:off x="894509" y="1072168"/>
            <a:ext cx="826715" cy="450215"/>
          </a:xfrm>
          <a:prstGeom prst="roundRect">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文本框 4"/>
          <p:cNvSpPr txBox="1"/>
          <p:nvPr/>
        </p:nvSpPr>
        <p:spPr>
          <a:xfrm>
            <a:off x="958381" y="1106435"/>
            <a:ext cx="698969" cy="36933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sp>
        <p:nvSpPr>
          <p:cNvPr id="13" name="文本框 12"/>
          <p:cNvSpPr txBox="1"/>
          <p:nvPr/>
        </p:nvSpPr>
        <p:spPr>
          <a:xfrm>
            <a:off x="894715" y="1529715"/>
            <a:ext cx="10385425" cy="1337945"/>
          </a:xfrm>
          <a:prstGeom prst="rect">
            <a:avLst/>
          </a:prstGeom>
        </p:spPr>
        <p:txBody>
          <a:bodyPr wrap="square">
            <a:spAutoFit/>
          </a:bodyPr>
          <a:p>
            <a:pPr indent="0" algn="l" defTabSz="266700" eaLnBrk="0" fontAlgn="base">
              <a:lnSpc>
                <a:spcPct val="150000"/>
              </a:lnSpc>
              <a:spcBef>
                <a:spcPct val="0"/>
              </a:spcBef>
              <a:spcAft>
                <a:spcPct val="0"/>
              </a:spcAft>
            </a:pPr>
            <a:r>
              <a:rPr lang="en-US" altLang="zh-CN">
                <a:solidFill>
                  <a:schemeClr val="tx1"/>
                </a:solidFill>
                <a:latin typeface="+mn-ea"/>
              </a:rPr>
              <a:t>2. At the same time, Ms Gray said she worries that her daughter, who is using social media  more, is playing out her social life online sometimes without the benefits of the full  emotional range that comes from face-to-face interaction.</a:t>
            </a:r>
            <a:endParaRPr lang="en-US" altLang="zh-CN">
              <a:solidFill>
                <a:schemeClr val="tx1"/>
              </a:solidFill>
              <a:latin typeface="+mn-ea"/>
            </a:endParaRPr>
          </a:p>
        </p:txBody>
      </p:sp>
      <p:pic>
        <p:nvPicPr>
          <p:cNvPr id="6" name="图片 5"/>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824230" y="2987040"/>
            <a:ext cx="10672445" cy="616585"/>
          </a:xfrm>
          <a:prstGeom prst="rect">
            <a:avLst/>
          </a:prstGeom>
        </p:spPr>
      </p:pic>
      <p:pic>
        <p:nvPicPr>
          <p:cNvPr id="7" name="图片 6"/>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1070610" y="3723005"/>
            <a:ext cx="10426065" cy="233108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4" name="圆角矩形 1"/>
          <p:cNvSpPr/>
          <p:nvPr/>
        </p:nvSpPr>
        <p:spPr>
          <a:xfrm>
            <a:off x="894509" y="1072168"/>
            <a:ext cx="826715" cy="450215"/>
          </a:xfrm>
          <a:prstGeom prst="roundRect">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文本框 4"/>
          <p:cNvSpPr txBox="1"/>
          <p:nvPr/>
        </p:nvSpPr>
        <p:spPr>
          <a:xfrm>
            <a:off x="958381" y="1106435"/>
            <a:ext cx="698969" cy="36933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sp>
        <p:nvSpPr>
          <p:cNvPr id="13" name="文本框 12"/>
          <p:cNvSpPr txBox="1"/>
          <p:nvPr/>
        </p:nvSpPr>
        <p:spPr>
          <a:xfrm>
            <a:off x="894715" y="1529715"/>
            <a:ext cx="10385425" cy="1337945"/>
          </a:xfrm>
          <a:prstGeom prst="rect">
            <a:avLst/>
          </a:prstGeom>
        </p:spPr>
        <p:txBody>
          <a:bodyPr wrap="square">
            <a:spAutoFit/>
          </a:bodyPr>
          <a:p>
            <a:pPr indent="0" algn="l" defTabSz="266700" eaLnBrk="0" fontAlgn="base">
              <a:lnSpc>
                <a:spcPct val="150000"/>
              </a:lnSpc>
              <a:spcBef>
                <a:spcPct val="0"/>
              </a:spcBef>
              <a:spcAft>
                <a:spcPct val="0"/>
              </a:spcAft>
            </a:pPr>
            <a:r>
              <a:rPr lang="en-US" altLang="zh-CN">
                <a:solidFill>
                  <a:schemeClr val="tx1"/>
                </a:solidFill>
                <a:latin typeface="+mn-ea"/>
              </a:rPr>
              <a:t>3.  It is undeniable  that  the  rapid  development of modern technology, which has brought about profound changes in our daily lives, also poses a series of challenges that we need to address urgently, such as privacy issues and the over-reliance on digital devices.</a:t>
            </a:r>
            <a:endParaRPr lang="en-US" altLang="zh-CN">
              <a:solidFill>
                <a:schemeClr val="tx1"/>
              </a:solidFill>
              <a:latin typeface="+mn-ea"/>
            </a:endParaRPr>
          </a:p>
        </p:txBody>
      </p:sp>
      <p:pic>
        <p:nvPicPr>
          <p:cNvPr id="8" name="图片 7"/>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958215" y="2771775"/>
            <a:ext cx="10168890" cy="3315970"/>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4" name="圆角矩形 1"/>
          <p:cNvSpPr/>
          <p:nvPr/>
        </p:nvSpPr>
        <p:spPr>
          <a:xfrm>
            <a:off x="894509" y="1072168"/>
            <a:ext cx="826715" cy="450215"/>
          </a:xfrm>
          <a:prstGeom prst="roundRect">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文本框 4"/>
          <p:cNvSpPr txBox="1"/>
          <p:nvPr/>
        </p:nvSpPr>
        <p:spPr>
          <a:xfrm>
            <a:off x="958381" y="1106435"/>
            <a:ext cx="698969" cy="36933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sp>
        <p:nvSpPr>
          <p:cNvPr id="13" name="文本框 12"/>
          <p:cNvSpPr txBox="1"/>
          <p:nvPr/>
        </p:nvSpPr>
        <p:spPr>
          <a:xfrm>
            <a:off x="894715" y="1434465"/>
            <a:ext cx="10385425" cy="1753235"/>
          </a:xfrm>
          <a:prstGeom prst="rect">
            <a:avLst/>
          </a:prstGeom>
        </p:spPr>
        <p:txBody>
          <a:bodyPr wrap="square">
            <a:spAutoFit/>
          </a:bodyPr>
          <a:p>
            <a:pPr indent="0" algn="l" defTabSz="266700" eaLnBrk="0" fontAlgn="base">
              <a:lnSpc>
                <a:spcPct val="150000"/>
              </a:lnSpc>
              <a:spcBef>
                <a:spcPct val="0"/>
              </a:spcBef>
              <a:spcAft>
                <a:spcPct val="0"/>
              </a:spcAft>
            </a:pPr>
            <a:r>
              <a:rPr lang="en-US" altLang="zh-CN">
                <a:solidFill>
                  <a:schemeClr val="tx1"/>
                </a:solidFill>
                <a:latin typeface="+mn-ea"/>
              </a:rPr>
              <a:t>4. As the global economy becomes increasingly integrated, companies that aim to expand their international markets must not only adapt to different cultural backgrounds but also  comply with various international trade regulations, which requires them to have a comprehensive understanding of the global business environment.</a:t>
            </a:r>
            <a:endParaRPr lang="en-US" altLang="zh-CN">
              <a:solidFill>
                <a:schemeClr val="tx1"/>
              </a:solidFill>
              <a:latin typeface="+mn-ea"/>
            </a:endParaRPr>
          </a:p>
        </p:txBody>
      </p:sp>
      <p:pic>
        <p:nvPicPr>
          <p:cNvPr id="6" name="图片 5"/>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420495" y="3129915"/>
            <a:ext cx="9351645" cy="3103245"/>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5" name="文本框 4"/>
          <p:cNvSpPr txBox="1"/>
          <p:nvPr/>
        </p:nvSpPr>
        <p:spPr>
          <a:xfrm>
            <a:off x="958381" y="1106435"/>
            <a:ext cx="698969" cy="36933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pic>
        <p:nvPicPr>
          <p:cNvPr id="8" name="图片 7"/>
          <p:cNvPicPr>
            <a:picLocks noChangeAspect="1"/>
          </p:cNvPicPr>
          <p:nvPr/>
        </p:nvPicPr>
        <p:blipFill>
          <a:blip r:embed="rId2"/>
          <a:stretch>
            <a:fillRect/>
          </a:stretch>
        </p:blipFill>
        <p:spPr>
          <a:xfrm>
            <a:off x="828040" y="2004695"/>
            <a:ext cx="10649585" cy="3314065"/>
          </a:xfrm>
          <a:prstGeom prst="rect">
            <a:avLst/>
          </a:prstGeom>
        </p:spPr>
      </p:pic>
    </p:spTree>
    <p:custDataLst>
      <p:tags r:id="rId3"/>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545106" y="1407459"/>
            <a:ext cx="3101788" cy="922020"/>
          </a:xfrm>
          <a:prstGeom prst="rect">
            <a:avLst/>
          </a:prstGeom>
          <a:noFill/>
        </p:spPr>
        <p:txBody>
          <a:bodyPr wrap="square" rtlCol="0">
            <a:spAutoFit/>
          </a:bodyPr>
          <a:lstStyle/>
          <a:p>
            <a:r>
              <a:rPr lang="zh-CN" altLang="en-US" sz="5400" b="1" dirty="0">
                <a:solidFill>
                  <a:srgbClr val="A54A97"/>
                </a:solidFill>
                <a:latin typeface="+mn-ea"/>
              </a:rPr>
              <a:t>语</a:t>
            </a:r>
            <a:r>
              <a:rPr lang="zh-CN" altLang="en-US" sz="5400" b="1" dirty="0">
                <a:solidFill>
                  <a:srgbClr val="A54A97"/>
                </a:solidFill>
                <a:latin typeface="+mn-ea"/>
              </a:rPr>
              <a:t>法攻略</a:t>
            </a:r>
            <a:endParaRPr lang="zh-CN" altLang="en-US" sz="5400" b="1" dirty="0">
              <a:solidFill>
                <a:srgbClr val="A54A97"/>
              </a:solidFill>
              <a:latin typeface="+mn-ea"/>
            </a:endParaRPr>
          </a:p>
        </p:txBody>
      </p:sp>
      <p:sp>
        <p:nvSpPr>
          <p:cNvPr id="3" name="文本框 2"/>
          <p:cNvSpPr txBox="1"/>
          <p:nvPr/>
        </p:nvSpPr>
        <p:spPr>
          <a:xfrm>
            <a:off x="2465294" y="2868706"/>
            <a:ext cx="7261411" cy="1445260"/>
          </a:xfrm>
          <a:prstGeom prst="rect">
            <a:avLst/>
          </a:prstGeom>
          <a:noFill/>
        </p:spPr>
        <p:txBody>
          <a:bodyPr wrap="square" rtlCol="0">
            <a:spAutoFit/>
          </a:bodyPr>
          <a:lstStyle/>
          <a:p>
            <a:pPr algn="ctr"/>
            <a:r>
              <a:rPr lang="zh-CN" altLang="en-US" sz="4400" b="1" dirty="0">
                <a:solidFill>
                  <a:srgbClr val="FFFFFF"/>
                </a:solidFill>
                <a:latin typeface="+mn-ea"/>
              </a:rPr>
              <a:t>长难句之基础夯实：找主干，炼句子</a:t>
            </a:r>
            <a:endParaRPr lang="zh-CN" altLang="en-US" sz="4400" b="1" dirty="0">
              <a:solidFill>
                <a:srgbClr val="FFFFFF"/>
              </a:solidFill>
              <a:latin typeface="+mn-ea"/>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攻略识别</a:t>
            </a:r>
            <a:endParaRPr lang="zh-CN" altLang="en-US" sz="2400" dirty="0">
              <a:solidFill>
                <a:srgbClr val="FFFFFF"/>
              </a:solidFill>
            </a:endParaRPr>
          </a:p>
        </p:txBody>
      </p:sp>
      <p:pic>
        <p:nvPicPr>
          <p:cNvPr id="6" name="图片 5"/>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96290" y="2776220"/>
            <a:ext cx="10704830" cy="1423670"/>
          </a:xfrm>
          <a:prstGeom prst="rect">
            <a:avLst/>
          </a:prstGeom>
        </p:spPr>
      </p:pic>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sp>
        <p:nvSpPr>
          <p:cNvPr id="7" name="文本框 6"/>
          <p:cNvSpPr txBox="1"/>
          <p:nvPr/>
        </p:nvSpPr>
        <p:spPr>
          <a:xfrm>
            <a:off x="1019175" y="1107440"/>
            <a:ext cx="10288905" cy="1753235"/>
          </a:xfrm>
          <a:prstGeom prst="rect">
            <a:avLst/>
          </a:prstGeom>
        </p:spPr>
        <p:txBody>
          <a:bodyPr wrap="square">
            <a:spAutoFit/>
          </a:bodyPr>
          <a:p>
            <a:pPr indent="457200" fontAlgn="auto">
              <a:lnSpc>
                <a:spcPct val="150000"/>
              </a:lnSpc>
            </a:pPr>
            <a:r>
              <a:rPr lang="zh-CN" altLang="en-US" b="0" i="0">
                <a:solidFill>
                  <a:srgbClr val="404040"/>
                </a:solidFill>
                <a:latin typeface="+mn-ea"/>
                <a:cs typeface="+mn-ea"/>
              </a:rPr>
              <a:t>长难句的特点是句子长且结构复杂，信息量大，逻辑性强，有时伴随从句多、修饰语多、并列成分多，分隔现象普遍，或出现倒装、省略现象。但万变不离其宗，只要掌握英语句子成分和基本句型，掌握拆解、</a:t>
            </a:r>
            <a:r>
              <a:rPr lang="en-US" altLang="zh-CN" b="0" i="0">
                <a:solidFill>
                  <a:srgbClr val="404040"/>
                </a:solidFill>
                <a:latin typeface="+mn-ea"/>
                <a:cs typeface="+mn-ea"/>
              </a:rPr>
              <a:t> </a:t>
            </a:r>
            <a:r>
              <a:rPr lang="zh-CN" altLang="en-US" b="0" i="0">
                <a:solidFill>
                  <a:srgbClr val="404040"/>
                </a:solidFill>
                <a:latin typeface="+mn-ea"/>
                <a:cs typeface="+mn-ea"/>
              </a:rPr>
              <a:t>分析长难句的方法，理解长难句意思的难题便可迎刃而解。下面我们一起学习一下如何分解长难句。</a:t>
            </a:r>
            <a:endParaRPr lang="zh-CN" altLang="en-US" b="0" i="0">
              <a:solidFill>
                <a:srgbClr val="404040"/>
              </a:solidFill>
              <a:latin typeface="+mn-ea"/>
              <a:cs typeface="+mn-ea"/>
            </a:endParaRPr>
          </a:p>
        </p:txBody>
      </p:sp>
      <p:grpSp>
        <p:nvGrpSpPr>
          <p:cNvPr id="6" name="组合 5"/>
          <p:cNvGrpSpPr/>
          <p:nvPr/>
        </p:nvGrpSpPr>
        <p:grpSpPr>
          <a:xfrm>
            <a:off x="788670" y="2997835"/>
            <a:ext cx="431165" cy="431165"/>
            <a:chOff x="1393" y="1839"/>
            <a:chExt cx="679" cy="679"/>
          </a:xfrm>
        </p:grpSpPr>
        <p:sp>
          <p:nvSpPr>
            <p:cNvPr id="10" name="椭圆 9"/>
            <p:cNvSpPr/>
            <p:nvPr/>
          </p:nvSpPr>
          <p:spPr>
            <a:xfrm>
              <a:off x="1393" y="1839"/>
              <a:ext cx="679" cy="679"/>
            </a:xfrm>
            <a:prstGeom prst="ellipse">
              <a:avLst/>
            </a:prstGeom>
            <a:solidFill>
              <a:srgbClr val="00A0AF"/>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文本框 10"/>
            <p:cNvSpPr txBox="1"/>
            <p:nvPr/>
          </p:nvSpPr>
          <p:spPr>
            <a:xfrm>
              <a:off x="1393" y="1893"/>
              <a:ext cx="528" cy="580"/>
            </a:xfrm>
            <a:prstGeom prst="rect">
              <a:avLst/>
            </a:prstGeom>
            <a:noFill/>
          </p:spPr>
          <p:txBody>
            <a:bodyPr wrap="square" rtlCol="0">
              <a:spAutoFit/>
            </a:bodyPr>
            <a:p>
              <a:r>
                <a:rPr lang="zh-CN" altLang="en-US" b="1">
                  <a:solidFill>
                    <a:schemeClr val="bg1"/>
                  </a:solidFill>
                </a:rPr>
                <a:t>一</a:t>
              </a:r>
              <a:endParaRPr lang="zh-CN" altLang="en-US" b="1">
                <a:solidFill>
                  <a:schemeClr val="bg1"/>
                </a:solidFill>
              </a:endParaRPr>
            </a:p>
          </p:txBody>
        </p:sp>
      </p:grpSp>
      <p:sp>
        <p:nvSpPr>
          <p:cNvPr id="12" name="文本框 11"/>
          <p:cNvSpPr txBox="1"/>
          <p:nvPr/>
        </p:nvSpPr>
        <p:spPr>
          <a:xfrm>
            <a:off x="1401445" y="2968625"/>
            <a:ext cx="4118610" cy="460375"/>
          </a:xfrm>
          <a:prstGeom prst="rect">
            <a:avLst/>
          </a:prstGeom>
          <a:noFill/>
        </p:spPr>
        <p:txBody>
          <a:bodyPr wrap="square" rtlCol="0">
            <a:spAutoFit/>
          </a:bodyPr>
          <a:p>
            <a:r>
              <a:rPr lang="zh-CN" altLang="en-US" sz="2400" b="1"/>
              <a:t>基本步骤</a:t>
            </a:r>
            <a:endParaRPr lang="zh-CN" altLang="en-US" sz="2400" b="1"/>
          </a:p>
        </p:txBody>
      </p:sp>
      <p:graphicFrame>
        <p:nvGraphicFramePr>
          <p:cNvPr id="13" name="表格 12"/>
          <p:cNvGraphicFramePr/>
          <p:nvPr>
            <p:custDataLst>
              <p:tags r:id="rId2"/>
            </p:custDataLst>
          </p:nvPr>
        </p:nvGraphicFramePr>
        <p:xfrm>
          <a:off x="1401445" y="3786505"/>
          <a:ext cx="9305290" cy="1504950"/>
        </p:xfrm>
        <a:graphic>
          <a:graphicData uri="http://schemas.openxmlformats.org/drawingml/2006/table">
            <a:tbl>
              <a:tblPr/>
              <a:tblGrid>
                <a:gridCol w="1390650"/>
                <a:gridCol w="7914640"/>
              </a:tblGrid>
              <a:tr h="1504950">
                <a:tc>
                  <a:txBody>
                    <a:bodyPr/>
                    <a:p>
                      <a:pPr marL="100330" indent="0" algn="ctr">
                        <a:lnSpc>
                          <a:spcPct val="125000"/>
                        </a:lnSpc>
                        <a:spcBef>
                          <a:spcPct val="0"/>
                        </a:spcBef>
                        <a:spcAft>
                          <a:spcPct val="0"/>
                        </a:spcAft>
                      </a:pPr>
                      <a:r>
                        <a:rPr lang="zh-CN" sz="1400" b="1">
                          <a:solidFill>
                            <a:srgbClr val="000000"/>
                          </a:solidFill>
                          <a:latin typeface="+mn-ea"/>
                          <a:cs typeface="+mn-ea"/>
                        </a:rPr>
                        <a:t>明确句子成分</a:t>
                      </a:r>
                      <a:endParaRPr lang="zh-CN" sz="1400" b="1">
                        <a:solidFill>
                          <a:srgbClr val="000000"/>
                        </a:solidFill>
                        <a:latin typeface="+mn-ea"/>
                        <a:cs typeface="+mn-ea"/>
                      </a:endParaRPr>
                    </a:p>
                  </a:txBody>
                  <a:tcPr marL="0" marR="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DDCCC"/>
                    </a:solidFill>
                  </a:tcPr>
                </a:tc>
                <a:tc>
                  <a:txBody>
                    <a:bodyPr/>
                    <a:p>
                      <a:pPr marL="53340" indent="0" algn="l" eaLnBrk="0" fontAlgn="base">
                        <a:lnSpc>
                          <a:spcPct val="125000"/>
                        </a:lnSpc>
                        <a:spcBef>
                          <a:spcPts val="600"/>
                        </a:spcBef>
                        <a:spcAft>
                          <a:spcPct val="0"/>
                        </a:spcAft>
                      </a:pPr>
                      <a:r>
                        <a:rPr lang="zh-CN" sz="1400" b="0">
                          <a:solidFill>
                            <a:srgbClr val="000000"/>
                          </a:solidFill>
                          <a:latin typeface="+mn-ea"/>
                          <a:cs typeface="+mn-ea"/>
                        </a:rPr>
                        <a:t>常见的句子成分有以下八种：</a:t>
                      </a:r>
                      <a:endParaRPr lang="zh-CN" sz="1400" b="0">
                        <a:solidFill>
                          <a:srgbClr val="000000"/>
                        </a:solidFill>
                        <a:latin typeface="+mn-ea"/>
                        <a:cs typeface="+mn-ea"/>
                      </a:endParaRPr>
                    </a:p>
                    <a:p>
                      <a:pPr marL="53340" indent="0" algn="l" eaLnBrk="0" fontAlgn="base">
                        <a:lnSpc>
                          <a:spcPct val="125000"/>
                        </a:lnSpc>
                        <a:spcBef>
                          <a:spcPts val="500"/>
                        </a:spcBef>
                        <a:spcAft>
                          <a:spcPct val="0"/>
                        </a:spcAft>
                      </a:pPr>
                      <a:r>
                        <a:rPr lang="en-US" altLang="zh-CN" sz="1400" b="0">
                          <a:solidFill>
                            <a:srgbClr val="30A0B0"/>
                          </a:solidFill>
                          <a:latin typeface="+mn-ea"/>
                          <a:cs typeface="+mn-ea"/>
                        </a:rPr>
                        <a:t>①</a:t>
                      </a:r>
                      <a:r>
                        <a:rPr lang="zh-CN" altLang="en-US" sz="1400" b="0">
                          <a:solidFill>
                            <a:srgbClr val="30A0B0"/>
                          </a:solidFill>
                          <a:latin typeface="+mn-ea"/>
                          <a:cs typeface="+mn-ea"/>
                        </a:rPr>
                        <a:t>主语</a:t>
                      </a:r>
                      <a:r>
                        <a:rPr lang="en-US" altLang="zh-CN" sz="1400" b="0">
                          <a:solidFill>
                            <a:srgbClr val="30A0B0"/>
                          </a:solidFill>
                          <a:latin typeface="+mn-ea"/>
                          <a:cs typeface="+mn-ea"/>
                        </a:rPr>
                        <a:t>(subject)           </a:t>
                      </a:r>
                      <a:r>
                        <a:rPr lang="en-US" altLang="zh-CN" sz="1400" b="0">
                          <a:solidFill>
                            <a:srgbClr val="30A0A0"/>
                          </a:solidFill>
                          <a:latin typeface="+mn-ea"/>
                          <a:cs typeface="+mn-ea"/>
                        </a:rPr>
                        <a:t>②</a:t>
                      </a:r>
                      <a:r>
                        <a:rPr lang="zh-CN" altLang="en-US" sz="1400" b="0">
                          <a:solidFill>
                            <a:srgbClr val="30A0A0"/>
                          </a:solidFill>
                          <a:latin typeface="+mn-ea"/>
                          <a:cs typeface="+mn-ea"/>
                        </a:rPr>
                        <a:t>谓语</a:t>
                      </a:r>
                      <a:r>
                        <a:rPr lang="en-US" altLang="zh-CN" sz="1400" b="0">
                          <a:solidFill>
                            <a:srgbClr val="30A0A0"/>
                          </a:solidFill>
                          <a:latin typeface="+mn-ea"/>
                          <a:cs typeface="+mn-ea"/>
                        </a:rPr>
                        <a:t>(predicate)        </a:t>
                      </a:r>
                      <a:r>
                        <a:rPr lang="en-US" altLang="zh-CN" sz="1400" b="0">
                          <a:solidFill>
                            <a:srgbClr val="30A0B0"/>
                          </a:solidFill>
                          <a:latin typeface="+mn-ea"/>
                          <a:cs typeface="+mn-ea"/>
                        </a:rPr>
                        <a:t>③</a:t>
                      </a:r>
                      <a:r>
                        <a:rPr lang="zh-CN" altLang="en-US" sz="1400" b="0">
                          <a:solidFill>
                            <a:srgbClr val="30A0B0"/>
                          </a:solidFill>
                          <a:latin typeface="+mn-ea"/>
                          <a:cs typeface="+mn-ea"/>
                        </a:rPr>
                        <a:t>宾语</a:t>
                      </a:r>
                      <a:r>
                        <a:rPr lang="en-US" altLang="zh-CN" sz="1400" b="0">
                          <a:solidFill>
                            <a:srgbClr val="30A0B0"/>
                          </a:solidFill>
                          <a:latin typeface="+mn-ea"/>
                          <a:cs typeface="+mn-ea"/>
                        </a:rPr>
                        <a:t>(object)</a:t>
                      </a:r>
                      <a:endParaRPr lang="en-US" altLang="zh-CN" sz="1400" b="0">
                        <a:solidFill>
                          <a:srgbClr val="30A0B0"/>
                        </a:solidFill>
                        <a:latin typeface="+mn-ea"/>
                        <a:cs typeface="+mn-ea"/>
                      </a:endParaRPr>
                    </a:p>
                    <a:p>
                      <a:pPr marL="53340" indent="0" algn="l" eaLnBrk="0" fontAlgn="base">
                        <a:lnSpc>
                          <a:spcPct val="125000"/>
                        </a:lnSpc>
                        <a:spcBef>
                          <a:spcPts val="600"/>
                        </a:spcBef>
                        <a:spcAft>
                          <a:spcPct val="0"/>
                        </a:spcAft>
                      </a:pPr>
                      <a:r>
                        <a:rPr lang="en-US" altLang="zh-CN" sz="1400" b="0">
                          <a:solidFill>
                            <a:srgbClr val="000000"/>
                          </a:solidFill>
                          <a:latin typeface="+mn-ea"/>
                          <a:cs typeface="+mn-ea"/>
                        </a:rPr>
                        <a:t>④</a:t>
                      </a:r>
                      <a:r>
                        <a:rPr lang="zh-CN" altLang="en-US" sz="1400" b="0">
                          <a:solidFill>
                            <a:srgbClr val="000000"/>
                          </a:solidFill>
                          <a:latin typeface="+mn-ea"/>
                          <a:cs typeface="+mn-ea"/>
                        </a:rPr>
                        <a:t>定语</a:t>
                      </a:r>
                      <a:r>
                        <a:rPr lang="en-US" altLang="zh-CN" sz="1400" b="0">
                          <a:solidFill>
                            <a:srgbClr val="000000"/>
                          </a:solidFill>
                          <a:latin typeface="+mn-ea"/>
                          <a:cs typeface="+mn-ea"/>
                        </a:rPr>
                        <a:t>(attribute)         ⑤</a:t>
                      </a:r>
                      <a:r>
                        <a:rPr lang="zh-CN" altLang="en-US" sz="1400" b="0">
                          <a:solidFill>
                            <a:srgbClr val="000000"/>
                          </a:solidFill>
                          <a:latin typeface="+mn-ea"/>
                          <a:cs typeface="+mn-ea"/>
                        </a:rPr>
                        <a:t>状语</a:t>
                      </a:r>
                      <a:r>
                        <a:rPr lang="en-US" altLang="zh-CN" sz="1400" b="0">
                          <a:solidFill>
                            <a:srgbClr val="000000"/>
                          </a:solidFill>
                          <a:latin typeface="+mn-ea"/>
                          <a:cs typeface="+mn-ea"/>
                        </a:rPr>
                        <a:t>(adverbial)        ⑥</a:t>
                      </a:r>
                      <a:r>
                        <a:rPr lang="zh-CN" sz="1400" b="0">
                          <a:solidFill>
                            <a:srgbClr val="000000"/>
                          </a:solidFill>
                          <a:latin typeface="+mn-ea"/>
                          <a:cs typeface="+mn-ea"/>
                        </a:rPr>
                        <a:t>补语</a:t>
                      </a:r>
                      <a:r>
                        <a:rPr lang="en-US" altLang="zh-CN" sz="1400" b="0">
                          <a:solidFill>
                            <a:srgbClr val="000000"/>
                          </a:solidFill>
                          <a:latin typeface="+mn-ea"/>
                          <a:cs typeface="+mn-ea"/>
                        </a:rPr>
                        <a:t>(complement)</a:t>
                      </a:r>
                      <a:endParaRPr lang="en-US" altLang="zh-CN" sz="1400" b="0">
                        <a:solidFill>
                          <a:srgbClr val="000000"/>
                        </a:solidFill>
                        <a:latin typeface="+mn-ea"/>
                        <a:cs typeface="+mn-ea"/>
                      </a:endParaRPr>
                    </a:p>
                    <a:p>
                      <a:pPr marL="53340" indent="0" algn="l" eaLnBrk="0" fontAlgn="base">
                        <a:lnSpc>
                          <a:spcPct val="125000"/>
                        </a:lnSpc>
                        <a:spcBef>
                          <a:spcPts val="600"/>
                        </a:spcBef>
                        <a:spcAft>
                          <a:spcPct val="0"/>
                        </a:spcAft>
                      </a:pPr>
                      <a:r>
                        <a:rPr lang="en-US" altLang="zh-CN" sz="1400" b="0">
                          <a:solidFill>
                            <a:srgbClr val="000000"/>
                          </a:solidFill>
                          <a:latin typeface="+mn-ea"/>
                          <a:cs typeface="+mn-ea"/>
                        </a:rPr>
                        <a:t>⑦</a:t>
                      </a:r>
                      <a:r>
                        <a:rPr lang="zh-CN" altLang="en-US" sz="1400" b="0">
                          <a:solidFill>
                            <a:srgbClr val="000000"/>
                          </a:solidFill>
                          <a:latin typeface="+mn-ea"/>
                          <a:cs typeface="+mn-ea"/>
                        </a:rPr>
                        <a:t>表语</a:t>
                      </a:r>
                      <a:r>
                        <a:rPr lang="en-US" altLang="zh-CN" sz="1400" b="0">
                          <a:solidFill>
                            <a:srgbClr val="000000"/>
                          </a:solidFill>
                          <a:latin typeface="+mn-ea"/>
                          <a:cs typeface="+mn-ea"/>
                        </a:rPr>
                        <a:t>(predicative)     ⑧</a:t>
                      </a:r>
                      <a:r>
                        <a:rPr lang="zh-CN" altLang="en-US" sz="1400" b="0">
                          <a:solidFill>
                            <a:srgbClr val="000000"/>
                          </a:solidFill>
                          <a:latin typeface="+mn-ea"/>
                          <a:cs typeface="+mn-ea"/>
                        </a:rPr>
                        <a:t>同位语</a:t>
                      </a:r>
                      <a:r>
                        <a:rPr lang="en-US" altLang="zh-CN" sz="1400" b="0">
                          <a:solidFill>
                            <a:srgbClr val="000000"/>
                          </a:solidFill>
                          <a:latin typeface="+mn-ea"/>
                          <a:cs typeface="+mn-ea"/>
                        </a:rPr>
                        <a:t>(appositive)</a:t>
                      </a:r>
                      <a:endParaRPr lang="en-US" altLang="zh-CN" sz="1400" b="0">
                        <a:solidFill>
                          <a:srgbClr val="000000"/>
                        </a:solidFill>
                        <a:latin typeface="+mn-ea"/>
                        <a:cs typeface="+mn-ea"/>
                      </a:endParaRPr>
                    </a:p>
                  </a:txBody>
                  <a:tcPr marL="0" marR="0" marT="0" marB="0"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bl>
          </a:graphicData>
        </a:graphic>
      </p:graphicFrame>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graphicFrame>
        <p:nvGraphicFramePr>
          <p:cNvPr id="5" name="表格 4"/>
          <p:cNvGraphicFramePr/>
          <p:nvPr>
            <p:custDataLst>
              <p:tags r:id="rId2"/>
            </p:custDataLst>
          </p:nvPr>
        </p:nvGraphicFramePr>
        <p:xfrm>
          <a:off x="712470" y="1108710"/>
          <a:ext cx="10767060" cy="5043170"/>
        </p:xfrm>
        <a:graphic>
          <a:graphicData uri="http://schemas.openxmlformats.org/drawingml/2006/table">
            <a:tbl>
              <a:tblPr/>
              <a:tblGrid>
                <a:gridCol w="1259840"/>
                <a:gridCol w="9507220"/>
              </a:tblGrid>
              <a:tr h="1761490">
                <a:tc>
                  <a:txBody>
                    <a:bodyPr/>
                    <a:p>
                      <a:pPr marL="100330" indent="0">
                        <a:lnSpc>
                          <a:spcPct val="110000"/>
                        </a:lnSpc>
                        <a:spcBef>
                          <a:spcPct val="0"/>
                        </a:spcBef>
                        <a:spcAft>
                          <a:spcPct val="0"/>
                        </a:spcAft>
                      </a:pPr>
                      <a:endParaRPr lang="en-US" altLang="zh-CN" sz="1400">
                        <a:solidFill>
                          <a:srgbClr val="000000"/>
                        </a:solidFill>
                        <a:latin typeface="+mn-ea"/>
                        <a:cs typeface="+mn-ea"/>
                      </a:endParaRPr>
                    </a:p>
                    <a:p>
                      <a:pPr marL="100330" indent="0" algn="l" eaLnBrk="0" fontAlgn="base">
                        <a:lnSpc>
                          <a:spcPct val="110000"/>
                        </a:lnSpc>
                        <a:spcBef>
                          <a:spcPct val="0"/>
                        </a:spcBef>
                        <a:spcAft>
                          <a:spcPct val="0"/>
                        </a:spcAft>
                      </a:pPr>
                      <a:r>
                        <a:rPr lang="en-US" altLang="zh-CN" sz="1400">
                          <a:solidFill>
                            <a:srgbClr val="000000"/>
                          </a:solidFill>
                          <a:latin typeface="+mn-ea"/>
                          <a:cs typeface="+mn-ea"/>
                        </a:rPr>
                        <a:t> </a:t>
                      </a:r>
                      <a:endParaRPr lang="en-US" altLang="zh-CN" sz="1400">
                        <a:solidFill>
                          <a:srgbClr val="000000"/>
                        </a:solidFill>
                        <a:latin typeface="+mn-ea"/>
                        <a:cs typeface="+mn-ea"/>
                      </a:endParaRPr>
                    </a:p>
                    <a:p>
                      <a:pPr marL="100330" indent="0" algn="l" eaLnBrk="0" fontAlgn="base">
                        <a:lnSpc>
                          <a:spcPct val="110000"/>
                        </a:lnSpc>
                        <a:spcBef>
                          <a:spcPct val="0"/>
                        </a:spcBef>
                        <a:spcAft>
                          <a:spcPct val="0"/>
                        </a:spcAft>
                      </a:pPr>
                      <a:r>
                        <a:rPr lang="en-US" altLang="zh-CN" sz="1400">
                          <a:solidFill>
                            <a:srgbClr val="000000"/>
                          </a:solidFill>
                          <a:latin typeface="+mn-ea"/>
                          <a:cs typeface="+mn-ea"/>
                        </a:rPr>
                        <a:t> </a:t>
                      </a:r>
                      <a:endParaRPr lang="en-US" altLang="zh-CN" sz="1400">
                        <a:solidFill>
                          <a:srgbClr val="000000"/>
                        </a:solidFill>
                        <a:latin typeface="+mn-ea"/>
                        <a:cs typeface="+mn-ea"/>
                      </a:endParaRPr>
                    </a:p>
                    <a:p>
                      <a:pPr marL="99695" indent="0" algn="l" eaLnBrk="0" fontAlgn="base">
                        <a:lnSpc>
                          <a:spcPct val="110000"/>
                        </a:lnSpc>
                        <a:spcBef>
                          <a:spcPts val="300"/>
                        </a:spcBef>
                        <a:spcAft>
                          <a:spcPct val="0"/>
                        </a:spcAft>
                      </a:pPr>
                      <a:r>
                        <a:rPr lang="zh-CN" sz="1400" b="1">
                          <a:solidFill>
                            <a:srgbClr val="000000"/>
                          </a:solidFill>
                          <a:latin typeface="+mn-ea"/>
                          <a:cs typeface="+mn-ea"/>
                        </a:rPr>
                        <a:t>掌握基本句型</a:t>
                      </a:r>
                      <a:endParaRPr lang="zh-CN" sz="1400" b="1">
                        <a:solidFill>
                          <a:srgbClr val="000000"/>
                        </a:solidFill>
                        <a:latin typeface="+mn-ea"/>
                        <a:cs typeface="+mn-ea"/>
                      </a:endParaRPr>
                    </a:p>
                  </a:txBody>
                  <a:tcPr marL="0" marR="0" marT="0" marB="0"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DDCCC"/>
                    </a:solidFill>
                  </a:tcPr>
                </a:tc>
                <a:tc>
                  <a:txBody>
                    <a:bodyPr/>
                    <a:p>
                      <a:pPr marL="51435" indent="0" algn="l" eaLnBrk="0" fontAlgn="base">
                        <a:lnSpc>
                          <a:spcPct val="110000"/>
                        </a:lnSpc>
                        <a:spcBef>
                          <a:spcPts val="700"/>
                        </a:spcBef>
                        <a:spcAft>
                          <a:spcPct val="0"/>
                        </a:spcAft>
                      </a:pPr>
                      <a:r>
                        <a:rPr lang="zh-CN" sz="1400">
                          <a:solidFill>
                            <a:srgbClr val="000000"/>
                          </a:solidFill>
                          <a:latin typeface="+mn-ea"/>
                          <a:cs typeface="+mn-ea"/>
                        </a:rPr>
                        <a:t>常见的八种基本句型有：</a:t>
                      </a:r>
                      <a:endParaRPr lang="zh-CN" sz="1400">
                        <a:solidFill>
                          <a:srgbClr val="000000"/>
                        </a:solidFill>
                        <a:latin typeface="+mn-ea"/>
                        <a:cs typeface="+mn-ea"/>
                      </a:endParaRPr>
                    </a:p>
                    <a:p>
                      <a:pPr marL="51435" indent="0" algn="l" eaLnBrk="0" fontAlgn="base">
                        <a:lnSpc>
                          <a:spcPct val="110000"/>
                        </a:lnSpc>
                        <a:spcBef>
                          <a:spcPts val="500"/>
                        </a:spcBef>
                        <a:spcAft>
                          <a:spcPct val="0"/>
                        </a:spcAft>
                      </a:pPr>
                      <a:r>
                        <a:rPr lang="en-US" altLang="zh-CN" sz="1400">
                          <a:solidFill>
                            <a:srgbClr val="30A0B0"/>
                          </a:solidFill>
                          <a:latin typeface="+mn-ea"/>
                          <a:cs typeface="+mn-ea"/>
                        </a:rPr>
                        <a:t>①</a:t>
                      </a:r>
                      <a:r>
                        <a:rPr lang="zh-CN" altLang="en-US" sz="1400">
                          <a:solidFill>
                            <a:srgbClr val="30A0B0"/>
                          </a:solidFill>
                          <a:latin typeface="+mn-ea"/>
                          <a:cs typeface="+mn-ea"/>
                        </a:rPr>
                        <a:t>主</a:t>
                      </a:r>
                      <a:r>
                        <a:rPr lang="en-US" altLang="zh-CN" sz="1400">
                          <a:solidFill>
                            <a:srgbClr val="30A0B0"/>
                          </a:solidFill>
                          <a:latin typeface="+mn-ea"/>
                          <a:cs typeface="+mn-ea"/>
                        </a:rPr>
                        <a:t>+</a:t>
                      </a:r>
                      <a:r>
                        <a:rPr lang="zh-CN" altLang="en-US" sz="1400">
                          <a:solidFill>
                            <a:srgbClr val="30A0B0"/>
                          </a:solidFill>
                          <a:latin typeface="+mn-ea"/>
                          <a:cs typeface="+mn-ea"/>
                        </a:rPr>
                        <a:t>谓                        </a:t>
                      </a:r>
                      <a:r>
                        <a:rPr lang="en-US" altLang="zh-CN" sz="1400">
                          <a:solidFill>
                            <a:srgbClr val="30A0B0"/>
                          </a:solidFill>
                          <a:latin typeface="+mn-ea"/>
                          <a:cs typeface="+mn-ea"/>
                        </a:rPr>
                        <a:t>  </a:t>
                      </a:r>
                      <a:r>
                        <a:rPr lang="en-US" altLang="zh-CN" sz="1400">
                          <a:solidFill>
                            <a:srgbClr val="30B0B0"/>
                          </a:solidFill>
                          <a:latin typeface="+mn-ea"/>
                          <a:cs typeface="+mn-ea"/>
                        </a:rPr>
                        <a:t>②</a:t>
                      </a:r>
                      <a:r>
                        <a:rPr lang="zh-CN" altLang="en-US" sz="1400">
                          <a:solidFill>
                            <a:srgbClr val="30B0B0"/>
                          </a:solidFill>
                          <a:latin typeface="+mn-ea"/>
                          <a:cs typeface="+mn-ea"/>
                        </a:rPr>
                        <a:t>主</a:t>
                      </a:r>
                      <a:r>
                        <a:rPr lang="en-US" altLang="zh-CN" sz="1400">
                          <a:solidFill>
                            <a:srgbClr val="30B0B0"/>
                          </a:solidFill>
                          <a:latin typeface="+mn-ea"/>
                          <a:cs typeface="+mn-ea"/>
                        </a:rPr>
                        <a:t>+</a:t>
                      </a:r>
                      <a:r>
                        <a:rPr lang="zh-CN" altLang="en-US" sz="1400">
                          <a:solidFill>
                            <a:srgbClr val="30B0B0"/>
                          </a:solidFill>
                          <a:latin typeface="+mn-ea"/>
                          <a:cs typeface="+mn-ea"/>
                        </a:rPr>
                        <a:t>谓</a:t>
                      </a:r>
                      <a:r>
                        <a:rPr lang="en-US" altLang="zh-CN" sz="1400">
                          <a:solidFill>
                            <a:srgbClr val="30B0B0"/>
                          </a:solidFill>
                          <a:latin typeface="+mn-ea"/>
                          <a:cs typeface="+mn-ea"/>
                        </a:rPr>
                        <a:t>+</a:t>
                      </a:r>
                      <a:r>
                        <a:rPr lang="zh-CN" altLang="en-US" sz="1400">
                          <a:solidFill>
                            <a:srgbClr val="30B0B0"/>
                          </a:solidFill>
                          <a:latin typeface="+mn-ea"/>
                          <a:cs typeface="+mn-ea"/>
                        </a:rPr>
                        <a:t>宾</a:t>
                      </a:r>
                      <a:endParaRPr lang="zh-CN" altLang="en-US" sz="1400">
                        <a:solidFill>
                          <a:srgbClr val="30B0B0"/>
                        </a:solidFill>
                        <a:latin typeface="+mn-ea"/>
                        <a:cs typeface="+mn-ea"/>
                      </a:endParaRPr>
                    </a:p>
                    <a:p>
                      <a:pPr marL="51435" indent="0" algn="l" eaLnBrk="0" fontAlgn="base">
                        <a:lnSpc>
                          <a:spcPct val="110000"/>
                        </a:lnSpc>
                        <a:spcBef>
                          <a:spcPts val="500"/>
                        </a:spcBef>
                        <a:spcAft>
                          <a:spcPct val="0"/>
                        </a:spcAft>
                      </a:pPr>
                      <a:r>
                        <a:rPr lang="en-US" altLang="zh-CN" sz="1400">
                          <a:solidFill>
                            <a:srgbClr val="000000"/>
                          </a:solidFill>
                          <a:latin typeface="+mn-ea"/>
                          <a:cs typeface="+mn-ea"/>
                        </a:rPr>
                        <a:t>③</a:t>
                      </a:r>
                      <a:r>
                        <a:rPr lang="zh-CN" altLang="en-US" sz="1400">
                          <a:solidFill>
                            <a:srgbClr val="000000"/>
                          </a:solidFill>
                          <a:latin typeface="+mn-ea"/>
                          <a:cs typeface="+mn-ea"/>
                        </a:rPr>
                        <a:t>主</a:t>
                      </a:r>
                      <a:r>
                        <a:rPr lang="en-US" altLang="zh-CN" sz="1400">
                          <a:solidFill>
                            <a:srgbClr val="000000"/>
                          </a:solidFill>
                          <a:latin typeface="+mn-ea"/>
                          <a:cs typeface="+mn-ea"/>
                        </a:rPr>
                        <a:t>+</a:t>
                      </a:r>
                      <a:r>
                        <a:rPr lang="zh-CN" altLang="en-US" sz="1400">
                          <a:solidFill>
                            <a:srgbClr val="000000"/>
                          </a:solidFill>
                          <a:latin typeface="+mn-ea"/>
                          <a:cs typeface="+mn-ea"/>
                        </a:rPr>
                        <a:t>谓</a:t>
                      </a:r>
                      <a:r>
                        <a:rPr lang="en-US" altLang="zh-CN" sz="1400">
                          <a:solidFill>
                            <a:srgbClr val="000000"/>
                          </a:solidFill>
                          <a:latin typeface="+mn-ea"/>
                          <a:cs typeface="+mn-ea"/>
                        </a:rPr>
                        <a:t>+</a:t>
                      </a:r>
                      <a:r>
                        <a:rPr lang="zh-CN" altLang="en-US" sz="1400">
                          <a:solidFill>
                            <a:srgbClr val="000000"/>
                          </a:solidFill>
                          <a:latin typeface="+mn-ea"/>
                          <a:cs typeface="+mn-ea"/>
                        </a:rPr>
                        <a:t>间宾</a:t>
                      </a:r>
                      <a:r>
                        <a:rPr lang="en-US" altLang="zh-CN" sz="1400">
                          <a:solidFill>
                            <a:srgbClr val="000000"/>
                          </a:solidFill>
                          <a:latin typeface="+mn-ea"/>
                          <a:cs typeface="+mn-ea"/>
                        </a:rPr>
                        <a:t>+</a:t>
                      </a:r>
                      <a:r>
                        <a:rPr lang="zh-CN" altLang="en-US" sz="1400">
                          <a:solidFill>
                            <a:srgbClr val="000000"/>
                          </a:solidFill>
                          <a:latin typeface="+mn-ea"/>
                          <a:cs typeface="+mn-ea"/>
                        </a:rPr>
                        <a:t>直宾     </a:t>
                      </a:r>
                      <a:r>
                        <a:rPr lang="en-US" altLang="zh-CN" sz="1400">
                          <a:solidFill>
                            <a:srgbClr val="000000"/>
                          </a:solidFill>
                          <a:latin typeface="+mn-ea"/>
                          <a:cs typeface="+mn-ea"/>
                        </a:rPr>
                        <a:t>  </a:t>
                      </a:r>
                      <a:r>
                        <a:rPr lang="zh-CN" altLang="en-US" sz="1400">
                          <a:solidFill>
                            <a:srgbClr val="000000"/>
                          </a:solidFill>
                          <a:latin typeface="+mn-ea"/>
                          <a:cs typeface="+mn-ea"/>
                        </a:rPr>
                        <a:t> </a:t>
                      </a:r>
                      <a:r>
                        <a:rPr lang="en-US" altLang="zh-CN" sz="1400">
                          <a:solidFill>
                            <a:srgbClr val="000000"/>
                          </a:solidFill>
                          <a:latin typeface="+mn-ea"/>
                          <a:cs typeface="+mn-ea"/>
                        </a:rPr>
                        <a:t>④</a:t>
                      </a:r>
                      <a:r>
                        <a:rPr lang="zh-CN" altLang="en-US" sz="1400">
                          <a:solidFill>
                            <a:srgbClr val="000000"/>
                          </a:solidFill>
                          <a:latin typeface="+mn-ea"/>
                          <a:cs typeface="+mn-ea"/>
                        </a:rPr>
                        <a:t>主</a:t>
                      </a:r>
                      <a:r>
                        <a:rPr lang="en-US" altLang="zh-CN" sz="1400">
                          <a:solidFill>
                            <a:srgbClr val="000000"/>
                          </a:solidFill>
                          <a:latin typeface="+mn-ea"/>
                          <a:cs typeface="+mn-ea"/>
                        </a:rPr>
                        <a:t>+</a:t>
                      </a:r>
                      <a:r>
                        <a:rPr lang="zh-CN" altLang="en-US" sz="1400">
                          <a:solidFill>
                            <a:srgbClr val="000000"/>
                          </a:solidFill>
                          <a:latin typeface="+mn-ea"/>
                          <a:cs typeface="+mn-ea"/>
                        </a:rPr>
                        <a:t>谓</a:t>
                      </a:r>
                      <a:r>
                        <a:rPr lang="en-US" altLang="zh-CN" sz="1400">
                          <a:solidFill>
                            <a:srgbClr val="000000"/>
                          </a:solidFill>
                          <a:latin typeface="+mn-ea"/>
                          <a:cs typeface="+mn-ea"/>
                        </a:rPr>
                        <a:t>+</a:t>
                      </a:r>
                      <a:r>
                        <a:rPr lang="zh-CN" altLang="en-US" sz="1400">
                          <a:solidFill>
                            <a:srgbClr val="000000"/>
                          </a:solidFill>
                          <a:latin typeface="+mn-ea"/>
                          <a:cs typeface="+mn-ea"/>
                        </a:rPr>
                        <a:t>宾</a:t>
                      </a:r>
                      <a:r>
                        <a:rPr lang="en-US" altLang="zh-CN" sz="1400">
                          <a:solidFill>
                            <a:srgbClr val="000000"/>
                          </a:solidFill>
                          <a:latin typeface="+mn-ea"/>
                          <a:cs typeface="+mn-ea"/>
                        </a:rPr>
                        <a:t>+</a:t>
                      </a:r>
                      <a:r>
                        <a:rPr lang="zh-CN" altLang="en-US" sz="1400">
                          <a:solidFill>
                            <a:srgbClr val="000000"/>
                          </a:solidFill>
                          <a:latin typeface="+mn-ea"/>
                          <a:cs typeface="+mn-ea"/>
                        </a:rPr>
                        <a:t>宾补</a:t>
                      </a:r>
                      <a:endParaRPr lang="zh-CN" altLang="en-US" sz="1400">
                        <a:solidFill>
                          <a:srgbClr val="000000"/>
                        </a:solidFill>
                        <a:latin typeface="+mn-ea"/>
                        <a:cs typeface="+mn-ea"/>
                      </a:endParaRPr>
                    </a:p>
                    <a:p>
                      <a:pPr marL="51435" indent="0" algn="l" eaLnBrk="0" fontAlgn="base">
                        <a:lnSpc>
                          <a:spcPct val="110000"/>
                        </a:lnSpc>
                        <a:spcBef>
                          <a:spcPts val="600"/>
                        </a:spcBef>
                        <a:spcAft>
                          <a:spcPct val="0"/>
                        </a:spcAft>
                      </a:pPr>
                      <a:r>
                        <a:rPr lang="en-US" altLang="zh-CN" sz="1400">
                          <a:solidFill>
                            <a:srgbClr val="000000"/>
                          </a:solidFill>
                          <a:latin typeface="+mn-ea"/>
                          <a:cs typeface="+mn-ea"/>
                        </a:rPr>
                        <a:t>⑤</a:t>
                      </a:r>
                      <a:r>
                        <a:rPr lang="zh-CN" altLang="en-US" sz="1400">
                          <a:solidFill>
                            <a:srgbClr val="000000"/>
                          </a:solidFill>
                          <a:latin typeface="+mn-ea"/>
                          <a:cs typeface="+mn-ea"/>
                        </a:rPr>
                        <a:t>主</a:t>
                      </a:r>
                      <a:r>
                        <a:rPr lang="en-US" altLang="zh-CN" sz="1400">
                          <a:solidFill>
                            <a:srgbClr val="000000"/>
                          </a:solidFill>
                          <a:latin typeface="+mn-ea"/>
                          <a:cs typeface="+mn-ea"/>
                        </a:rPr>
                        <a:t>+</a:t>
                      </a:r>
                      <a:r>
                        <a:rPr lang="zh-CN" altLang="en-US" sz="1400">
                          <a:solidFill>
                            <a:srgbClr val="000000"/>
                          </a:solidFill>
                          <a:latin typeface="+mn-ea"/>
                          <a:cs typeface="+mn-ea"/>
                        </a:rPr>
                        <a:t>系</a:t>
                      </a:r>
                      <a:r>
                        <a:rPr lang="en-US" altLang="zh-CN" sz="1400">
                          <a:solidFill>
                            <a:srgbClr val="000000"/>
                          </a:solidFill>
                          <a:latin typeface="+mn-ea"/>
                          <a:cs typeface="+mn-ea"/>
                        </a:rPr>
                        <a:t>+</a:t>
                      </a:r>
                      <a:r>
                        <a:rPr lang="zh-CN" altLang="en-US" sz="1400">
                          <a:solidFill>
                            <a:srgbClr val="000000"/>
                          </a:solidFill>
                          <a:latin typeface="+mn-ea"/>
                          <a:cs typeface="+mn-ea"/>
                        </a:rPr>
                        <a:t>表                     </a:t>
                      </a:r>
                      <a:r>
                        <a:rPr lang="en-US" altLang="zh-CN" sz="1400">
                          <a:solidFill>
                            <a:srgbClr val="000000"/>
                          </a:solidFill>
                          <a:latin typeface="+mn-ea"/>
                          <a:cs typeface="+mn-ea"/>
                        </a:rPr>
                        <a:t>⑥</a:t>
                      </a:r>
                      <a:r>
                        <a:rPr lang="zh-CN" altLang="en-US" sz="1400">
                          <a:solidFill>
                            <a:srgbClr val="000000"/>
                          </a:solidFill>
                          <a:latin typeface="+mn-ea"/>
                          <a:cs typeface="+mn-ea"/>
                        </a:rPr>
                        <a:t>存现句</a:t>
                      </a:r>
                      <a:endParaRPr lang="zh-CN" altLang="en-US" sz="1400">
                        <a:solidFill>
                          <a:srgbClr val="000000"/>
                        </a:solidFill>
                        <a:latin typeface="+mn-ea"/>
                        <a:cs typeface="+mn-ea"/>
                      </a:endParaRPr>
                    </a:p>
                    <a:p>
                      <a:pPr marL="51435" indent="0" algn="l" eaLnBrk="0" fontAlgn="base">
                        <a:lnSpc>
                          <a:spcPct val="110000"/>
                        </a:lnSpc>
                        <a:spcBef>
                          <a:spcPts val="600"/>
                        </a:spcBef>
                        <a:spcAft>
                          <a:spcPct val="0"/>
                        </a:spcAft>
                      </a:pPr>
                      <a:r>
                        <a:rPr lang="en-US" altLang="zh-CN" sz="1400">
                          <a:solidFill>
                            <a:srgbClr val="000000"/>
                          </a:solidFill>
                          <a:latin typeface="+mn-ea"/>
                          <a:cs typeface="+mn-ea"/>
                        </a:rPr>
                        <a:t>⑦</a:t>
                      </a:r>
                      <a:r>
                        <a:rPr lang="zh-CN" altLang="en-US" sz="1400">
                          <a:solidFill>
                            <a:srgbClr val="000000"/>
                          </a:solidFill>
                          <a:latin typeface="+mn-ea"/>
                          <a:cs typeface="+mn-ea"/>
                        </a:rPr>
                        <a:t>主</a:t>
                      </a:r>
                      <a:r>
                        <a:rPr lang="en-US" altLang="zh-CN" sz="1400">
                          <a:solidFill>
                            <a:srgbClr val="000000"/>
                          </a:solidFill>
                          <a:latin typeface="+mn-ea"/>
                          <a:cs typeface="+mn-ea"/>
                        </a:rPr>
                        <a:t>+</a:t>
                      </a:r>
                      <a:r>
                        <a:rPr lang="zh-CN" altLang="en-US" sz="1400">
                          <a:solidFill>
                            <a:srgbClr val="000000"/>
                          </a:solidFill>
                          <a:latin typeface="+mn-ea"/>
                          <a:cs typeface="+mn-ea"/>
                        </a:rPr>
                        <a:t>谓</a:t>
                      </a:r>
                      <a:r>
                        <a:rPr lang="en-US" altLang="zh-CN" sz="1400">
                          <a:solidFill>
                            <a:srgbClr val="000000"/>
                          </a:solidFill>
                          <a:latin typeface="+mn-ea"/>
                          <a:cs typeface="+mn-ea"/>
                        </a:rPr>
                        <a:t>+</a:t>
                      </a:r>
                      <a:r>
                        <a:rPr lang="zh-CN" altLang="en-US" sz="1400">
                          <a:solidFill>
                            <a:srgbClr val="000000"/>
                          </a:solidFill>
                          <a:latin typeface="+mn-ea"/>
                          <a:cs typeface="+mn-ea"/>
                        </a:rPr>
                        <a:t>状                     </a:t>
                      </a:r>
                      <a:r>
                        <a:rPr lang="en-US" altLang="zh-CN" sz="1400">
                          <a:solidFill>
                            <a:srgbClr val="000000"/>
                          </a:solidFill>
                          <a:latin typeface="+mn-ea"/>
                          <a:cs typeface="+mn-ea"/>
                        </a:rPr>
                        <a:t>⑧</a:t>
                      </a:r>
                      <a:r>
                        <a:rPr lang="zh-CN" altLang="en-US" sz="1400">
                          <a:solidFill>
                            <a:srgbClr val="000000"/>
                          </a:solidFill>
                          <a:latin typeface="+mn-ea"/>
                          <a:cs typeface="+mn-ea"/>
                        </a:rPr>
                        <a:t>主</a:t>
                      </a:r>
                      <a:r>
                        <a:rPr lang="en-US" altLang="zh-CN" sz="1400">
                          <a:solidFill>
                            <a:srgbClr val="000000"/>
                          </a:solidFill>
                          <a:latin typeface="+mn-ea"/>
                          <a:cs typeface="+mn-ea"/>
                        </a:rPr>
                        <a:t>+</a:t>
                      </a:r>
                      <a:r>
                        <a:rPr lang="zh-CN" altLang="en-US" sz="1400">
                          <a:solidFill>
                            <a:srgbClr val="000000"/>
                          </a:solidFill>
                          <a:latin typeface="+mn-ea"/>
                          <a:cs typeface="+mn-ea"/>
                        </a:rPr>
                        <a:t>谓</a:t>
                      </a:r>
                      <a:r>
                        <a:rPr lang="en-US" altLang="zh-CN" sz="1400">
                          <a:solidFill>
                            <a:srgbClr val="000000"/>
                          </a:solidFill>
                          <a:latin typeface="+mn-ea"/>
                          <a:cs typeface="+mn-ea"/>
                        </a:rPr>
                        <a:t>+</a:t>
                      </a:r>
                      <a:r>
                        <a:rPr lang="zh-CN" altLang="en-US" sz="1400">
                          <a:solidFill>
                            <a:srgbClr val="000000"/>
                          </a:solidFill>
                          <a:latin typeface="+mn-ea"/>
                          <a:cs typeface="+mn-ea"/>
                        </a:rPr>
                        <a:t>宾</a:t>
                      </a:r>
                      <a:r>
                        <a:rPr lang="en-US" altLang="zh-CN" sz="1400">
                          <a:solidFill>
                            <a:srgbClr val="000000"/>
                          </a:solidFill>
                          <a:latin typeface="+mn-ea"/>
                          <a:cs typeface="+mn-ea"/>
                        </a:rPr>
                        <a:t>+</a:t>
                      </a:r>
                      <a:r>
                        <a:rPr lang="zh-CN" altLang="en-US" sz="1400">
                          <a:solidFill>
                            <a:srgbClr val="000000"/>
                          </a:solidFill>
                          <a:latin typeface="+mn-ea"/>
                          <a:cs typeface="+mn-ea"/>
                        </a:rPr>
                        <a:t>状</a:t>
                      </a:r>
                      <a:endParaRPr lang="zh-CN" altLang="en-US" sz="1400">
                        <a:solidFill>
                          <a:srgbClr val="000000"/>
                        </a:solidFill>
                        <a:latin typeface="+mn-ea"/>
                        <a:cs typeface="+mn-ea"/>
                      </a:endParaRPr>
                    </a:p>
                    <a:p>
                      <a:pPr marL="51435" indent="0" algn="l" eaLnBrk="0" fontAlgn="base">
                        <a:lnSpc>
                          <a:spcPct val="110000"/>
                        </a:lnSpc>
                        <a:spcBef>
                          <a:spcPts val="600"/>
                        </a:spcBef>
                        <a:spcAft>
                          <a:spcPct val="0"/>
                        </a:spcAft>
                      </a:pPr>
                      <a:r>
                        <a:rPr lang="zh-CN" sz="1400">
                          <a:solidFill>
                            <a:srgbClr val="000000"/>
                          </a:solidFill>
                          <a:latin typeface="+mn-ea"/>
                          <a:cs typeface="+mn-ea"/>
                        </a:rPr>
                        <a:t>长难句往往是在基本句型的基础上，按照语法规则进行叠加。</a:t>
                      </a:r>
                      <a:endParaRPr lang="zh-CN" sz="1400">
                        <a:solidFill>
                          <a:srgbClr val="000000"/>
                        </a:solidFill>
                        <a:latin typeface="+mn-ea"/>
                        <a:cs typeface="+mn-ea"/>
                      </a:endParaRPr>
                    </a:p>
                  </a:txBody>
                  <a:tcPr marL="0" marR="0" marT="0" marB="0"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3281680">
                <a:tc>
                  <a:txBody>
                    <a:bodyPr/>
                    <a:p>
                      <a:pPr marL="100330" indent="0" algn="l" eaLnBrk="0" fontAlgn="base">
                        <a:lnSpc>
                          <a:spcPct val="110000"/>
                        </a:lnSpc>
                        <a:spcBef>
                          <a:spcPct val="0"/>
                        </a:spcBef>
                        <a:spcAft>
                          <a:spcPct val="0"/>
                        </a:spcAft>
                      </a:pPr>
                      <a:r>
                        <a:rPr lang="en-US" altLang="zh-CN" sz="1400">
                          <a:solidFill>
                            <a:srgbClr val="000000"/>
                          </a:solidFill>
                          <a:latin typeface="+mn-ea"/>
                          <a:cs typeface="+mn-ea"/>
                        </a:rPr>
                        <a:t> </a:t>
                      </a:r>
                      <a:endParaRPr lang="en-US" altLang="zh-CN" sz="1400">
                        <a:solidFill>
                          <a:srgbClr val="000000"/>
                        </a:solidFill>
                        <a:latin typeface="+mn-ea"/>
                        <a:cs typeface="+mn-ea"/>
                      </a:endParaRPr>
                    </a:p>
                    <a:p>
                      <a:pPr marL="100330" indent="0" algn="l" eaLnBrk="0" fontAlgn="base">
                        <a:lnSpc>
                          <a:spcPct val="110000"/>
                        </a:lnSpc>
                        <a:spcBef>
                          <a:spcPct val="0"/>
                        </a:spcBef>
                        <a:spcAft>
                          <a:spcPct val="0"/>
                        </a:spcAft>
                      </a:pPr>
                      <a:r>
                        <a:rPr lang="en-US" altLang="zh-CN" sz="1400">
                          <a:solidFill>
                            <a:srgbClr val="000000"/>
                          </a:solidFill>
                          <a:latin typeface="+mn-ea"/>
                          <a:cs typeface="+mn-ea"/>
                        </a:rPr>
                        <a:t> </a:t>
                      </a:r>
                      <a:endParaRPr lang="en-US" altLang="zh-CN" sz="1400">
                        <a:solidFill>
                          <a:srgbClr val="000000"/>
                        </a:solidFill>
                        <a:latin typeface="+mn-ea"/>
                        <a:cs typeface="+mn-ea"/>
                      </a:endParaRPr>
                    </a:p>
                    <a:p>
                      <a:pPr marL="100330" indent="0" algn="l" eaLnBrk="0" fontAlgn="base">
                        <a:lnSpc>
                          <a:spcPct val="110000"/>
                        </a:lnSpc>
                        <a:spcBef>
                          <a:spcPct val="0"/>
                        </a:spcBef>
                        <a:spcAft>
                          <a:spcPct val="0"/>
                        </a:spcAft>
                      </a:pPr>
                      <a:r>
                        <a:rPr lang="en-US" altLang="zh-CN" sz="1400">
                          <a:solidFill>
                            <a:srgbClr val="000000"/>
                          </a:solidFill>
                          <a:latin typeface="+mn-ea"/>
                          <a:cs typeface="+mn-ea"/>
                        </a:rPr>
                        <a:t> </a:t>
                      </a:r>
                      <a:endParaRPr lang="en-US" altLang="zh-CN" sz="1400">
                        <a:solidFill>
                          <a:srgbClr val="000000"/>
                        </a:solidFill>
                        <a:latin typeface="+mn-ea"/>
                        <a:cs typeface="+mn-ea"/>
                      </a:endParaRPr>
                    </a:p>
                    <a:p>
                      <a:pPr marL="100330" indent="0" algn="l" eaLnBrk="0" fontAlgn="base">
                        <a:lnSpc>
                          <a:spcPct val="110000"/>
                        </a:lnSpc>
                        <a:spcBef>
                          <a:spcPct val="0"/>
                        </a:spcBef>
                        <a:spcAft>
                          <a:spcPct val="0"/>
                        </a:spcAft>
                      </a:pPr>
                      <a:r>
                        <a:rPr lang="en-US" altLang="zh-CN" sz="1400">
                          <a:solidFill>
                            <a:srgbClr val="000000"/>
                          </a:solidFill>
                          <a:latin typeface="+mn-ea"/>
                          <a:cs typeface="+mn-ea"/>
                        </a:rPr>
                        <a:t> </a:t>
                      </a:r>
                      <a:endParaRPr lang="en-US" altLang="zh-CN" sz="1400">
                        <a:solidFill>
                          <a:srgbClr val="000000"/>
                        </a:solidFill>
                        <a:latin typeface="+mn-ea"/>
                        <a:cs typeface="+mn-ea"/>
                      </a:endParaRPr>
                    </a:p>
                    <a:p>
                      <a:pPr marL="100330" indent="0" algn="l" eaLnBrk="0" fontAlgn="base">
                        <a:lnSpc>
                          <a:spcPct val="110000"/>
                        </a:lnSpc>
                        <a:spcBef>
                          <a:spcPct val="0"/>
                        </a:spcBef>
                        <a:spcAft>
                          <a:spcPct val="0"/>
                        </a:spcAft>
                      </a:pPr>
                      <a:r>
                        <a:rPr lang="en-US" altLang="zh-CN" sz="1400">
                          <a:solidFill>
                            <a:srgbClr val="000000"/>
                          </a:solidFill>
                          <a:latin typeface="+mn-ea"/>
                          <a:cs typeface="+mn-ea"/>
                        </a:rPr>
                        <a:t> </a:t>
                      </a:r>
                      <a:endParaRPr lang="en-US" altLang="zh-CN" sz="1400">
                        <a:solidFill>
                          <a:srgbClr val="000000"/>
                        </a:solidFill>
                        <a:latin typeface="+mn-ea"/>
                        <a:cs typeface="+mn-ea"/>
                      </a:endParaRPr>
                    </a:p>
                    <a:p>
                      <a:pPr marL="100330" indent="0" algn="l" eaLnBrk="0" fontAlgn="base">
                        <a:lnSpc>
                          <a:spcPct val="110000"/>
                        </a:lnSpc>
                        <a:spcBef>
                          <a:spcPct val="0"/>
                        </a:spcBef>
                        <a:spcAft>
                          <a:spcPct val="0"/>
                        </a:spcAft>
                      </a:pPr>
                      <a:r>
                        <a:rPr lang="en-US" altLang="zh-CN" sz="1400">
                          <a:solidFill>
                            <a:srgbClr val="000000"/>
                          </a:solidFill>
                          <a:latin typeface="+mn-ea"/>
                          <a:cs typeface="+mn-ea"/>
                        </a:rPr>
                        <a:t> </a:t>
                      </a:r>
                      <a:endParaRPr lang="en-US" altLang="zh-CN" sz="1400">
                        <a:solidFill>
                          <a:srgbClr val="000000"/>
                        </a:solidFill>
                        <a:latin typeface="+mn-ea"/>
                        <a:cs typeface="+mn-ea"/>
                      </a:endParaRPr>
                    </a:p>
                    <a:p>
                      <a:pPr marL="100330" indent="0" algn="l" eaLnBrk="0" fontAlgn="base">
                        <a:lnSpc>
                          <a:spcPct val="110000"/>
                        </a:lnSpc>
                        <a:spcBef>
                          <a:spcPct val="0"/>
                        </a:spcBef>
                        <a:spcAft>
                          <a:spcPct val="0"/>
                        </a:spcAft>
                      </a:pPr>
                      <a:r>
                        <a:rPr lang="en-US" altLang="zh-CN" sz="1400">
                          <a:solidFill>
                            <a:srgbClr val="000000"/>
                          </a:solidFill>
                          <a:latin typeface="+mn-ea"/>
                          <a:cs typeface="+mn-ea"/>
                        </a:rPr>
                        <a:t> </a:t>
                      </a:r>
                      <a:endParaRPr lang="en-US" altLang="zh-CN" sz="1400">
                        <a:solidFill>
                          <a:srgbClr val="000000"/>
                        </a:solidFill>
                        <a:latin typeface="+mn-ea"/>
                        <a:cs typeface="+mn-ea"/>
                      </a:endParaRPr>
                    </a:p>
                    <a:p>
                      <a:pPr marL="100330" indent="0" algn="l" eaLnBrk="0" fontAlgn="base">
                        <a:lnSpc>
                          <a:spcPct val="110000"/>
                        </a:lnSpc>
                        <a:spcBef>
                          <a:spcPct val="0"/>
                        </a:spcBef>
                        <a:spcAft>
                          <a:spcPct val="0"/>
                        </a:spcAft>
                      </a:pPr>
                      <a:r>
                        <a:rPr lang="en-US" altLang="zh-CN" sz="1400">
                          <a:solidFill>
                            <a:srgbClr val="000000"/>
                          </a:solidFill>
                          <a:latin typeface="+mn-ea"/>
                          <a:cs typeface="+mn-ea"/>
                        </a:rPr>
                        <a:t> </a:t>
                      </a:r>
                      <a:endParaRPr lang="en-US" altLang="zh-CN" sz="1400">
                        <a:solidFill>
                          <a:srgbClr val="000000"/>
                        </a:solidFill>
                        <a:latin typeface="+mn-ea"/>
                        <a:cs typeface="+mn-ea"/>
                      </a:endParaRPr>
                    </a:p>
                    <a:p>
                      <a:pPr marL="100330" indent="0" algn="l" eaLnBrk="0" fontAlgn="base">
                        <a:lnSpc>
                          <a:spcPct val="110000"/>
                        </a:lnSpc>
                        <a:spcBef>
                          <a:spcPct val="0"/>
                        </a:spcBef>
                        <a:spcAft>
                          <a:spcPct val="0"/>
                        </a:spcAft>
                      </a:pPr>
                      <a:r>
                        <a:rPr lang="en-US" altLang="zh-CN" sz="1400">
                          <a:solidFill>
                            <a:srgbClr val="000000"/>
                          </a:solidFill>
                          <a:latin typeface="+mn-ea"/>
                          <a:cs typeface="+mn-ea"/>
                        </a:rPr>
                        <a:t> </a:t>
                      </a:r>
                      <a:endParaRPr lang="en-US" altLang="zh-CN" sz="1400">
                        <a:solidFill>
                          <a:srgbClr val="000000"/>
                        </a:solidFill>
                        <a:latin typeface="+mn-ea"/>
                        <a:cs typeface="+mn-ea"/>
                      </a:endParaRPr>
                    </a:p>
                    <a:p>
                      <a:pPr marL="99695" indent="0" algn="l" eaLnBrk="0" fontAlgn="base">
                        <a:lnSpc>
                          <a:spcPct val="110000"/>
                        </a:lnSpc>
                        <a:spcBef>
                          <a:spcPts val="300"/>
                        </a:spcBef>
                        <a:spcAft>
                          <a:spcPct val="0"/>
                        </a:spcAft>
                      </a:pPr>
                      <a:r>
                        <a:rPr lang="zh-CN" sz="1400" b="1">
                          <a:solidFill>
                            <a:srgbClr val="000000"/>
                          </a:solidFill>
                          <a:latin typeface="+mn-ea"/>
                          <a:cs typeface="+mn-ea"/>
                        </a:rPr>
                        <a:t>分析句子成分</a:t>
                      </a:r>
                      <a:endParaRPr lang="zh-CN" sz="1400" b="1">
                        <a:solidFill>
                          <a:srgbClr val="000000"/>
                        </a:solidFill>
                        <a:latin typeface="+mn-ea"/>
                        <a:cs typeface="+mn-ea"/>
                      </a:endParaRPr>
                    </a:p>
                  </a:txBody>
                  <a:tcPr marL="0" marR="0" marT="0" marB="0"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DDCCC"/>
                    </a:solidFill>
                  </a:tcPr>
                </a:tc>
                <a:tc>
                  <a:txBody>
                    <a:bodyPr/>
                    <a:p>
                      <a:pPr marL="53340" indent="0" algn="l" eaLnBrk="0" fontAlgn="base">
                        <a:lnSpc>
                          <a:spcPct val="110000"/>
                        </a:lnSpc>
                        <a:spcBef>
                          <a:spcPts val="700"/>
                        </a:spcBef>
                        <a:spcAft>
                          <a:spcPct val="0"/>
                        </a:spcAft>
                      </a:pPr>
                      <a:r>
                        <a:rPr lang="en-US" altLang="zh-CN" sz="1400" b="1">
                          <a:solidFill>
                            <a:srgbClr val="000000"/>
                          </a:solidFill>
                          <a:latin typeface="+mn-ea"/>
                          <a:cs typeface="+mn-ea"/>
                        </a:rPr>
                        <a:t>(1)</a:t>
                      </a:r>
                      <a:r>
                        <a:rPr lang="zh-CN" altLang="en-US" sz="1400" b="1">
                          <a:solidFill>
                            <a:srgbClr val="000000"/>
                          </a:solidFill>
                          <a:latin typeface="+mn-ea"/>
                          <a:cs typeface="+mn-ea"/>
                        </a:rPr>
                        <a:t>明确句子类型</a:t>
                      </a:r>
                      <a:endParaRPr lang="zh-CN" altLang="en-US" sz="1400" b="1">
                        <a:solidFill>
                          <a:srgbClr val="000000"/>
                        </a:solidFill>
                        <a:latin typeface="+mn-ea"/>
                        <a:cs typeface="+mn-ea"/>
                      </a:endParaRPr>
                    </a:p>
                    <a:p>
                      <a:pPr marL="51435" indent="0" algn="l" eaLnBrk="0" fontAlgn="base">
                        <a:lnSpc>
                          <a:spcPct val="110000"/>
                        </a:lnSpc>
                        <a:spcBef>
                          <a:spcPts val="600"/>
                        </a:spcBef>
                        <a:spcAft>
                          <a:spcPct val="0"/>
                        </a:spcAft>
                      </a:pPr>
                      <a:r>
                        <a:rPr lang="zh-CN" sz="1400">
                          <a:solidFill>
                            <a:srgbClr val="000000"/>
                          </a:solidFill>
                          <a:latin typeface="+mn-ea"/>
                          <a:cs typeface="+mn-ea"/>
                        </a:rPr>
                        <a:t>我们可以先确定句子是</a:t>
                      </a:r>
                      <a:r>
                        <a:rPr lang="zh-CN" sz="1400">
                          <a:solidFill>
                            <a:srgbClr val="00A0AF"/>
                          </a:solidFill>
                          <a:latin typeface="+mn-ea"/>
                          <a:cs typeface="+mn-ea"/>
                        </a:rPr>
                        <a:t>并列句还是主从复合句</a:t>
                      </a:r>
                      <a:r>
                        <a:rPr lang="zh-CN" sz="1400">
                          <a:solidFill>
                            <a:srgbClr val="000000"/>
                          </a:solidFill>
                          <a:latin typeface="+mn-ea"/>
                          <a:cs typeface="+mn-ea"/>
                        </a:rPr>
                        <a:t>。</a:t>
                      </a:r>
                      <a:endParaRPr lang="zh-CN" sz="1400">
                        <a:solidFill>
                          <a:srgbClr val="000000"/>
                        </a:solidFill>
                        <a:latin typeface="+mn-ea"/>
                        <a:cs typeface="+mn-ea"/>
                      </a:endParaRPr>
                    </a:p>
                    <a:p>
                      <a:pPr marL="53340" indent="0" algn="l" eaLnBrk="0" fontAlgn="base">
                        <a:lnSpc>
                          <a:spcPct val="110000"/>
                        </a:lnSpc>
                        <a:spcBef>
                          <a:spcPts val="600"/>
                        </a:spcBef>
                        <a:spcAft>
                          <a:spcPct val="0"/>
                        </a:spcAft>
                      </a:pPr>
                      <a:r>
                        <a:rPr lang="en-US" altLang="zh-CN" sz="1400" b="1">
                          <a:solidFill>
                            <a:srgbClr val="000000"/>
                          </a:solidFill>
                          <a:latin typeface="+mn-ea"/>
                          <a:cs typeface="+mn-ea"/>
                        </a:rPr>
                        <a:t>(2)</a:t>
                      </a:r>
                      <a:r>
                        <a:rPr lang="zh-CN" altLang="en-US" sz="1400" b="1">
                          <a:solidFill>
                            <a:srgbClr val="000000"/>
                          </a:solidFill>
                          <a:latin typeface="+mn-ea"/>
                          <a:cs typeface="+mn-ea"/>
                        </a:rPr>
                        <a:t>分类型讨论</a:t>
                      </a:r>
                      <a:endParaRPr lang="zh-CN" altLang="en-US" sz="1400" b="1">
                        <a:solidFill>
                          <a:srgbClr val="000000"/>
                        </a:solidFill>
                        <a:latin typeface="+mn-ea"/>
                        <a:cs typeface="+mn-ea"/>
                      </a:endParaRPr>
                    </a:p>
                    <a:p>
                      <a:pPr marL="53340" indent="0" algn="l" eaLnBrk="0" fontAlgn="base">
                        <a:lnSpc>
                          <a:spcPct val="110000"/>
                        </a:lnSpc>
                        <a:spcBef>
                          <a:spcPts val="600"/>
                        </a:spcBef>
                        <a:spcAft>
                          <a:spcPct val="0"/>
                        </a:spcAft>
                      </a:pPr>
                      <a:r>
                        <a:rPr lang="zh-CN" sz="1400" b="1">
                          <a:solidFill>
                            <a:srgbClr val="000000"/>
                          </a:solidFill>
                          <a:latin typeface="+mn-ea"/>
                          <a:cs typeface="+mn-ea"/>
                        </a:rPr>
                        <a:t>情况</a:t>
                      </a:r>
                      <a:r>
                        <a:rPr lang="en-US" altLang="zh-CN" sz="1400" b="1">
                          <a:solidFill>
                            <a:srgbClr val="000000"/>
                          </a:solidFill>
                          <a:latin typeface="+mn-ea"/>
                          <a:cs typeface="+mn-ea"/>
                        </a:rPr>
                        <a:t>1:</a:t>
                      </a:r>
                      <a:endParaRPr lang="en-US" altLang="zh-CN" sz="1400" b="1">
                        <a:solidFill>
                          <a:srgbClr val="000000"/>
                        </a:solidFill>
                        <a:latin typeface="+mn-ea"/>
                        <a:cs typeface="+mn-ea"/>
                      </a:endParaRPr>
                    </a:p>
                    <a:p>
                      <a:pPr marL="51435" indent="271145" algn="l" eaLnBrk="0" fontAlgn="base">
                        <a:lnSpc>
                          <a:spcPct val="110000"/>
                        </a:lnSpc>
                        <a:spcBef>
                          <a:spcPts val="600"/>
                        </a:spcBef>
                        <a:spcAft>
                          <a:spcPct val="0"/>
                        </a:spcAft>
                      </a:pPr>
                      <a:r>
                        <a:rPr lang="zh-CN" sz="1400">
                          <a:solidFill>
                            <a:srgbClr val="000000"/>
                          </a:solidFill>
                          <a:latin typeface="+mn-ea"/>
                          <a:cs typeface="+mn-ea"/>
                        </a:rPr>
                        <a:t>如果是并列句，应首先找出</a:t>
                      </a:r>
                      <a:r>
                        <a:rPr lang="zh-CN" sz="1400">
                          <a:solidFill>
                            <a:srgbClr val="00A0AF"/>
                          </a:solidFill>
                          <a:latin typeface="+mn-ea"/>
                          <a:cs typeface="+mn-ea"/>
                        </a:rPr>
                        <a:t>并列连词</a:t>
                      </a:r>
                      <a:r>
                        <a:rPr lang="zh-CN" sz="1400">
                          <a:solidFill>
                            <a:srgbClr val="000000"/>
                          </a:solidFill>
                          <a:latin typeface="+mn-ea"/>
                          <a:cs typeface="+mn-ea"/>
                        </a:rPr>
                        <a:t>，把全句分解为若干个分句，再进一步分析各分句成分。</a:t>
                      </a:r>
                      <a:r>
                        <a:rPr lang="zh-CN" altLang="en-US" sz="1400">
                          <a:solidFill>
                            <a:srgbClr val="000000"/>
                          </a:solidFill>
                          <a:latin typeface="+mn-ea"/>
                          <a:cs typeface="+mn-ea"/>
                        </a:rPr>
                        <a:t> </a:t>
                      </a:r>
                      <a:r>
                        <a:rPr lang="zh-CN" sz="1400">
                          <a:solidFill>
                            <a:srgbClr val="000000"/>
                          </a:solidFill>
                          <a:latin typeface="+mn-ea"/>
                          <a:cs typeface="+mn-ea"/>
                        </a:rPr>
                        <a:t>需要注意的是，有时候分句仍是并列句，或包含复合句。</a:t>
                      </a:r>
                      <a:endParaRPr lang="zh-CN" sz="1400">
                        <a:solidFill>
                          <a:srgbClr val="000000"/>
                        </a:solidFill>
                        <a:latin typeface="+mn-ea"/>
                        <a:cs typeface="+mn-ea"/>
                      </a:endParaRPr>
                    </a:p>
                    <a:p>
                      <a:pPr marL="53340" indent="0" algn="l" eaLnBrk="0" fontAlgn="base">
                        <a:lnSpc>
                          <a:spcPct val="110000"/>
                        </a:lnSpc>
                        <a:spcBef>
                          <a:spcPct val="0"/>
                        </a:spcBef>
                        <a:spcAft>
                          <a:spcPct val="0"/>
                        </a:spcAft>
                      </a:pPr>
                      <a:r>
                        <a:rPr lang="zh-CN" sz="1400" b="1">
                          <a:solidFill>
                            <a:srgbClr val="000000"/>
                          </a:solidFill>
                          <a:latin typeface="+mn-ea"/>
                          <a:cs typeface="+mn-ea"/>
                        </a:rPr>
                        <a:t>情况</a:t>
                      </a:r>
                      <a:r>
                        <a:rPr lang="en-US" altLang="zh-CN" sz="1400" b="1">
                          <a:solidFill>
                            <a:srgbClr val="000000"/>
                          </a:solidFill>
                          <a:latin typeface="+mn-ea"/>
                          <a:cs typeface="+mn-ea"/>
                        </a:rPr>
                        <a:t>2:</a:t>
                      </a:r>
                      <a:endParaRPr lang="en-US" altLang="zh-CN" sz="1400" b="1">
                        <a:solidFill>
                          <a:srgbClr val="000000"/>
                        </a:solidFill>
                        <a:latin typeface="+mn-ea"/>
                        <a:cs typeface="+mn-ea"/>
                      </a:endParaRPr>
                    </a:p>
                    <a:p>
                      <a:pPr marL="51435" indent="272415" algn="just" eaLnBrk="0" fontAlgn="base">
                        <a:lnSpc>
                          <a:spcPct val="110000"/>
                        </a:lnSpc>
                        <a:spcBef>
                          <a:spcPts val="600"/>
                        </a:spcBef>
                        <a:spcAft>
                          <a:spcPct val="0"/>
                        </a:spcAft>
                      </a:pPr>
                      <a:r>
                        <a:rPr lang="zh-CN" sz="1400">
                          <a:solidFill>
                            <a:srgbClr val="000000"/>
                          </a:solidFill>
                          <a:latin typeface="+mn-ea"/>
                          <a:cs typeface="+mn-ea"/>
                        </a:rPr>
                        <a:t>如果是复合句，首先找出</a:t>
                      </a:r>
                      <a:r>
                        <a:rPr lang="zh-CN" sz="1400">
                          <a:solidFill>
                            <a:srgbClr val="00A0AF"/>
                          </a:solidFill>
                          <a:latin typeface="+mn-ea"/>
                          <a:cs typeface="+mn-ea"/>
                        </a:rPr>
                        <a:t>从属连词</a:t>
                      </a:r>
                      <a:r>
                        <a:rPr lang="zh-CN" sz="1400">
                          <a:solidFill>
                            <a:srgbClr val="000000"/>
                          </a:solidFill>
                          <a:latin typeface="+mn-ea"/>
                          <a:cs typeface="+mn-ea"/>
                        </a:rPr>
                        <a:t>，从而判定主句和从句；接下来分别分析主句和从句的成分及含义，包括确定从句的性质</a:t>
                      </a:r>
                      <a:r>
                        <a:rPr lang="en-US" altLang="zh-CN" sz="1400">
                          <a:solidFill>
                            <a:srgbClr val="000000"/>
                          </a:solidFill>
                          <a:latin typeface="+mn-ea"/>
                          <a:cs typeface="+mn-ea"/>
                        </a:rPr>
                        <a:t>(</a:t>
                      </a:r>
                      <a:r>
                        <a:rPr lang="zh-CN" altLang="en-US" sz="1400">
                          <a:solidFill>
                            <a:srgbClr val="000000"/>
                          </a:solidFill>
                          <a:latin typeface="+mn-ea"/>
                          <a:cs typeface="+mn-ea"/>
                        </a:rPr>
                        <a:t>该从句在句中充当何种成分</a:t>
                      </a:r>
                      <a:r>
                        <a:rPr lang="en-US" altLang="zh-CN" sz="1400">
                          <a:solidFill>
                            <a:srgbClr val="000000"/>
                          </a:solidFill>
                          <a:latin typeface="+mn-ea"/>
                          <a:cs typeface="+mn-ea"/>
                        </a:rPr>
                        <a:t>),</a:t>
                      </a:r>
                      <a:r>
                        <a:rPr lang="zh-CN" altLang="en-US" sz="1400">
                          <a:solidFill>
                            <a:srgbClr val="000000"/>
                          </a:solidFill>
                          <a:latin typeface="+mn-ea"/>
                          <a:cs typeface="+mn-ea"/>
                        </a:rPr>
                        <a:t>或修饰</a:t>
                      </a:r>
                      <a:r>
                        <a:rPr lang="zh-CN" sz="1400">
                          <a:solidFill>
                            <a:srgbClr val="000000"/>
                          </a:solidFill>
                          <a:latin typeface="+mn-ea"/>
                          <a:cs typeface="+mn-ea"/>
                        </a:rPr>
                        <a:t>什么词语或结构；最后整体考虑全句大意。需要注意的是，有时候从句中包含着另一个从句。</a:t>
                      </a:r>
                      <a:endParaRPr lang="zh-CN" sz="1400">
                        <a:solidFill>
                          <a:srgbClr val="000000"/>
                        </a:solidFill>
                        <a:latin typeface="+mn-ea"/>
                        <a:cs typeface="+mn-ea"/>
                      </a:endParaRPr>
                    </a:p>
                    <a:p>
                      <a:pPr marL="53340" indent="0" algn="l" eaLnBrk="0" fontAlgn="base">
                        <a:lnSpc>
                          <a:spcPct val="110000"/>
                        </a:lnSpc>
                        <a:spcBef>
                          <a:spcPct val="0"/>
                        </a:spcBef>
                        <a:spcAft>
                          <a:spcPct val="0"/>
                        </a:spcAft>
                      </a:pPr>
                      <a:r>
                        <a:rPr lang="zh-CN" sz="1400" b="1">
                          <a:solidFill>
                            <a:srgbClr val="000000"/>
                          </a:solidFill>
                          <a:latin typeface="+mn-ea"/>
                          <a:cs typeface="+mn-ea"/>
                        </a:rPr>
                        <a:t>情况</a:t>
                      </a:r>
                      <a:r>
                        <a:rPr lang="en-US" altLang="zh-CN" sz="1400" b="1">
                          <a:solidFill>
                            <a:srgbClr val="000000"/>
                          </a:solidFill>
                          <a:latin typeface="+mn-ea"/>
                          <a:cs typeface="+mn-ea"/>
                        </a:rPr>
                        <a:t>3:</a:t>
                      </a:r>
                      <a:endParaRPr lang="en-US" altLang="zh-CN" sz="1400" b="1">
                        <a:solidFill>
                          <a:srgbClr val="000000"/>
                        </a:solidFill>
                        <a:latin typeface="+mn-ea"/>
                        <a:cs typeface="+mn-ea"/>
                      </a:endParaRPr>
                    </a:p>
                    <a:p>
                      <a:pPr marL="51435" indent="272415" algn="l" eaLnBrk="0" fontAlgn="base">
                        <a:lnSpc>
                          <a:spcPct val="110000"/>
                        </a:lnSpc>
                        <a:spcBef>
                          <a:spcPts val="700"/>
                        </a:spcBef>
                        <a:spcAft>
                          <a:spcPct val="0"/>
                        </a:spcAft>
                      </a:pPr>
                      <a:r>
                        <a:rPr lang="zh-CN" sz="1400">
                          <a:solidFill>
                            <a:srgbClr val="000000"/>
                          </a:solidFill>
                          <a:latin typeface="+mn-ea"/>
                          <a:cs typeface="+mn-ea"/>
                        </a:rPr>
                        <a:t>有分隔成分或插入语的，可以先跳过</a:t>
                      </a:r>
                      <a:r>
                        <a:rPr lang="zh-CN" sz="1400">
                          <a:solidFill>
                            <a:srgbClr val="00A0AF"/>
                          </a:solidFill>
                          <a:latin typeface="+mn-ea"/>
                          <a:cs typeface="+mn-ea"/>
                        </a:rPr>
                        <a:t>分隔符号</a:t>
                      </a:r>
                      <a:r>
                        <a:rPr lang="zh-CN" sz="1400">
                          <a:solidFill>
                            <a:srgbClr val="000000"/>
                          </a:solidFill>
                          <a:latin typeface="+mn-ea"/>
                          <a:cs typeface="+mn-ea"/>
                        </a:rPr>
                        <a:t>之间的内容，分析主干部分的成分后，再来理解插入成分。</a:t>
                      </a:r>
                      <a:endParaRPr lang="zh-CN" sz="1400" b="1">
                        <a:solidFill>
                          <a:srgbClr val="000000"/>
                        </a:solidFill>
                        <a:latin typeface="+mn-ea"/>
                        <a:cs typeface="+mn-ea"/>
                      </a:endParaRPr>
                    </a:p>
                  </a:txBody>
                  <a:tcPr marL="0" marR="0" marT="0" marB="0"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bl>
          </a:graphicData>
        </a:graphic>
      </p:graphicFrame>
    </p:spTree>
    <p:custDataLst>
      <p:tags r:id="rId3"/>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grpSp>
        <p:nvGrpSpPr>
          <p:cNvPr id="9" name="组合 8"/>
          <p:cNvGrpSpPr/>
          <p:nvPr/>
        </p:nvGrpSpPr>
        <p:grpSpPr>
          <a:xfrm>
            <a:off x="884555" y="1101090"/>
            <a:ext cx="431165" cy="431165"/>
            <a:chOff x="1393" y="1839"/>
            <a:chExt cx="679" cy="679"/>
          </a:xfrm>
        </p:grpSpPr>
        <p:sp>
          <p:nvSpPr>
            <p:cNvPr id="10" name="椭圆 9"/>
            <p:cNvSpPr/>
            <p:nvPr/>
          </p:nvSpPr>
          <p:spPr>
            <a:xfrm>
              <a:off x="1393" y="1839"/>
              <a:ext cx="679" cy="679"/>
            </a:xfrm>
            <a:prstGeom prst="ellipse">
              <a:avLst/>
            </a:prstGeom>
            <a:solidFill>
              <a:srgbClr val="00A0AF"/>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文本框 10"/>
            <p:cNvSpPr txBox="1"/>
            <p:nvPr/>
          </p:nvSpPr>
          <p:spPr>
            <a:xfrm>
              <a:off x="1393" y="1893"/>
              <a:ext cx="528" cy="580"/>
            </a:xfrm>
            <a:prstGeom prst="rect">
              <a:avLst/>
            </a:prstGeom>
            <a:noFill/>
          </p:spPr>
          <p:txBody>
            <a:bodyPr wrap="square" rtlCol="0">
              <a:spAutoFit/>
            </a:bodyPr>
            <a:p>
              <a:r>
                <a:rPr lang="zh-CN" altLang="en-US" b="1">
                  <a:solidFill>
                    <a:schemeClr val="bg1"/>
                  </a:solidFill>
                </a:rPr>
                <a:t>二</a:t>
              </a:r>
              <a:endParaRPr lang="zh-CN" altLang="en-US" b="1">
                <a:solidFill>
                  <a:schemeClr val="bg1"/>
                </a:solidFill>
              </a:endParaRPr>
            </a:p>
          </p:txBody>
        </p:sp>
      </p:grpSp>
      <p:sp>
        <p:nvSpPr>
          <p:cNvPr id="12" name="文本框 11"/>
          <p:cNvSpPr txBox="1"/>
          <p:nvPr/>
        </p:nvSpPr>
        <p:spPr>
          <a:xfrm>
            <a:off x="1497330" y="1071880"/>
            <a:ext cx="4118610" cy="460375"/>
          </a:xfrm>
          <a:prstGeom prst="rect">
            <a:avLst/>
          </a:prstGeom>
          <a:noFill/>
        </p:spPr>
        <p:txBody>
          <a:bodyPr wrap="square" rtlCol="0">
            <a:spAutoFit/>
          </a:bodyPr>
          <a:p>
            <a:r>
              <a:rPr lang="zh-CN" altLang="en-US" sz="2400" b="1"/>
              <a:t>分析技巧</a:t>
            </a:r>
            <a:endParaRPr lang="zh-CN" altLang="en-US" sz="2400" b="1"/>
          </a:p>
        </p:txBody>
      </p:sp>
      <p:sp>
        <p:nvSpPr>
          <p:cNvPr id="13" name="文本框 12"/>
          <p:cNvSpPr txBox="1"/>
          <p:nvPr/>
        </p:nvSpPr>
        <p:spPr>
          <a:xfrm>
            <a:off x="894715" y="1532255"/>
            <a:ext cx="10566400" cy="2364740"/>
          </a:xfrm>
          <a:prstGeom prst="rect">
            <a:avLst/>
          </a:prstGeom>
        </p:spPr>
        <p:txBody>
          <a:bodyPr wrap="square">
            <a:spAutoFit/>
          </a:bodyPr>
          <a:p>
            <a:pPr marL="33655" indent="0" algn="l" defTabSz="266700" eaLnBrk="0" fontAlgn="base">
              <a:lnSpc>
                <a:spcPct val="130000"/>
              </a:lnSpc>
              <a:spcBef>
                <a:spcPts val="700"/>
              </a:spcBef>
              <a:spcAft>
                <a:spcPct val="0"/>
              </a:spcAft>
            </a:pPr>
            <a:r>
              <a:rPr lang="zh-CN" altLang="en-US" b="1">
                <a:solidFill>
                  <a:srgbClr val="000000"/>
                </a:solidFill>
                <a:latin typeface="+mn-ea"/>
                <a:cs typeface="+mn-ea"/>
              </a:rPr>
              <a:t>技巧</a:t>
            </a:r>
            <a:r>
              <a:rPr lang="en-US" altLang="zh-CN" b="1">
                <a:solidFill>
                  <a:srgbClr val="000000"/>
                </a:solidFill>
                <a:latin typeface="+mn-ea"/>
                <a:cs typeface="+mn-ea"/>
              </a:rPr>
              <a:t>1:</a:t>
            </a:r>
            <a:r>
              <a:rPr lang="zh-CN" altLang="en-US" b="1">
                <a:solidFill>
                  <a:srgbClr val="000000"/>
                </a:solidFill>
                <a:latin typeface="+mn-ea"/>
                <a:cs typeface="+mn-ea"/>
              </a:rPr>
              <a:t>找谓语，定框架</a:t>
            </a:r>
            <a:endParaRPr lang="zh-CN" altLang="en-US" b="1">
              <a:solidFill>
                <a:srgbClr val="000000"/>
              </a:solidFill>
              <a:latin typeface="+mn-ea"/>
              <a:cs typeface="+mn-ea"/>
            </a:endParaRPr>
          </a:p>
          <a:p>
            <a:pPr marL="31750" indent="291465" algn="l" defTabSz="266700" eaLnBrk="0" fontAlgn="base">
              <a:lnSpc>
                <a:spcPct val="130000"/>
              </a:lnSpc>
              <a:spcBef>
                <a:spcPts val="900"/>
              </a:spcBef>
              <a:spcAft>
                <a:spcPct val="0"/>
              </a:spcAft>
            </a:pPr>
            <a:r>
              <a:rPr lang="zh-CN" altLang="en-US">
                <a:solidFill>
                  <a:srgbClr val="30B0C0"/>
                </a:solidFill>
                <a:latin typeface="+mn-ea"/>
                <a:cs typeface="+mn-ea"/>
              </a:rPr>
              <a:t>找出谓语动词，是打通长难句的重要诀窍。</a:t>
            </a:r>
            <a:r>
              <a:rPr lang="en-US" altLang="zh-CN">
                <a:solidFill>
                  <a:srgbClr val="30B0C0"/>
                </a:solidFill>
                <a:latin typeface="+mn-ea"/>
                <a:cs typeface="+mn-ea"/>
              </a:rPr>
              <a:t> </a:t>
            </a:r>
            <a:r>
              <a:rPr lang="zh-CN" altLang="en-US">
                <a:solidFill>
                  <a:srgbClr val="000000"/>
                </a:solidFill>
                <a:latin typeface="+mn-ea"/>
                <a:cs typeface="+mn-ea"/>
              </a:rPr>
              <a:t>长难句中通常包含多个动词，需要我们细细甄别，找出谓语动词，之后便可找出相应的主语，提炼出主干，分析出句子的基本框架。</a:t>
            </a:r>
            <a:endParaRPr lang="zh-CN" altLang="en-US">
              <a:solidFill>
                <a:srgbClr val="000000"/>
              </a:solidFill>
              <a:latin typeface="+mn-ea"/>
              <a:cs typeface="+mn-ea"/>
            </a:endParaRPr>
          </a:p>
          <a:p>
            <a:pPr marL="0" indent="0" algn="l" defTabSz="266700" eaLnBrk="0" fontAlgn="base">
              <a:lnSpc>
                <a:spcPct val="130000"/>
              </a:lnSpc>
              <a:spcBef>
                <a:spcPct val="0"/>
              </a:spcBef>
              <a:spcAft>
                <a:spcPct val="0"/>
              </a:spcAft>
            </a:pPr>
            <a:r>
              <a:rPr lang="en-US" altLang="zh-CN">
                <a:solidFill>
                  <a:srgbClr val="20A0B0"/>
                </a:solidFill>
                <a:latin typeface="+mn-ea"/>
                <a:cs typeface="+mn-ea"/>
              </a:rPr>
              <a:t>    </a:t>
            </a:r>
            <a:r>
              <a:rPr lang="zh-CN" altLang="en-US">
                <a:solidFill>
                  <a:srgbClr val="20A0B0"/>
                </a:solidFill>
                <a:latin typeface="+mn-ea"/>
                <a:cs typeface="+mn-ea"/>
              </a:rPr>
              <a:t>简单谓语</a:t>
            </a:r>
            <a:r>
              <a:rPr lang="zh-CN" altLang="en-US">
                <a:solidFill>
                  <a:srgbClr val="000000"/>
                </a:solidFill>
                <a:latin typeface="+mn-ea"/>
                <a:cs typeface="+mn-ea"/>
              </a:rPr>
              <a:t>由单个动词或动词短语构成，比较容易识别。</a:t>
            </a:r>
            <a:endParaRPr lang="zh-CN" altLang="en-US">
              <a:solidFill>
                <a:srgbClr val="000000"/>
              </a:solidFill>
              <a:latin typeface="+mn-ea"/>
              <a:cs typeface="+mn-ea"/>
            </a:endParaRPr>
          </a:p>
          <a:p>
            <a:pPr marL="0" indent="0" algn="l" defTabSz="266700" eaLnBrk="0" fontAlgn="base">
              <a:lnSpc>
                <a:spcPct val="130000"/>
              </a:lnSpc>
              <a:spcBef>
                <a:spcPct val="0"/>
              </a:spcBef>
              <a:spcAft>
                <a:spcPct val="0"/>
              </a:spcAft>
            </a:pPr>
            <a:endParaRPr lang="zh-CN" altLang="en-US">
              <a:solidFill>
                <a:srgbClr val="000000"/>
              </a:solidFill>
              <a:latin typeface="+mn-ea"/>
              <a:cs typeface="+mn-ea"/>
            </a:endParaRPr>
          </a:p>
          <a:p>
            <a:pPr marL="0" indent="0" algn="l" defTabSz="266700" eaLnBrk="0" fontAlgn="base">
              <a:lnSpc>
                <a:spcPct val="130000"/>
              </a:lnSpc>
              <a:spcBef>
                <a:spcPct val="0"/>
              </a:spcBef>
              <a:spcAft>
                <a:spcPct val="0"/>
              </a:spcAft>
            </a:pPr>
            <a:endParaRPr lang="zh-CN" altLang="en-US">
              <a:solidFill>
                <a:srgbClr val="000000"/>
              </a:solidFill>
              <a:latin typeface="+mn-ea"/>
              <a:cs typeface="+mn-ea"/>
            </a:endParaRPr>
          </a:p>
        </p:txBody>
      </p:sp>
      <p:pic>
        <p:nvPicPr>
          <p:cNvPr id="14" name="图片 13"/>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990600" y="3136265"/>
            <a:ext cx="7481570" cy="1052830"/>
          </a:xfrm>
          <a:prstGeom prst="rect">
            <a:avLst/>
          </a:prstGeom>
        </p:spPr>
      </p:pic>
      <p:sp>
        <p:nvSpPr>
          <p:cNvPr id="15" name="文本框 14"/>
          <p:cNvSpPr txBox="1"/>
          <p:nvPr/>
        </p:nvSpPr>
        <p:spPr>
          <a:xfrm>
            <a:off x="990600" y="4099560"/>
            <a:ext cx="10470515" cy="793750"/>
          </a:xfrm>
          <a:prstGeom prst="rect">
            <a:avLst/>
          </a:prstGeom>
        </p:spPr>
        <p:txBody>
          <a:bodyPr wrap="square">
            <a:spAutoFit/>
          </a:bodyPr>
          <a:p>
            <a:pPr marL="31750" indent="291465" algn="l" defTabSz="266700" eaLnBrk="0" fontAlgn="base">
              <a:lnSpc>
                <a:spcPct val="127000"/>
              </a:lnSpc>
              <a:spcBef>
                <a:spcPts val="800"/>
              </a:spcBef>
              <a:spcAft>
                <a:spcPct val="0"/>
              </a:spcAft>
            </a:pPr>
            <a:r>
              <a:rPr lang="zh-CN" altLang="en-US">
                <a:solidFill>
                  <a:srgbClr val="3090B0"/>
                </a:solidFill>
                <a:latin typeface="+mn-ea"/>
                <a:cs typeface="+mn-ea"/>
              </a:rPr>
              <a:t>复合谓语</a:t>
            </a:r>
            <a:r>
              <a:rPr lang="zh-CN" altLang="en-US">
                <a:solidFill>
                  <a:srgbClr val="000000"/>
                </a:solidFill>
                <a:latin typeface="+mn-ea"/>
                <a:cs typeface="+mn-ea"/>
              </a:rPr>
              <a:t>包括：</a:t>
            </a:r>
            <a:r>
              <a:rPr lang="en-US" altLang="zh-CN">
                <a:solidFill>
                  <a:srgbClr val="000000"/>
                </a:solidFill>
                <a:latin typeface="+mn-ea"/>
                <a:cs typeface="+mn-ea"/>
              </a:rPr>
              <a:t>①</a:t>
            </a:r>
            <a:r>
              <a:rPr lang="zh-CN" altLang="en-US">
                <a:solidFill>
                  <a:srgbClr val="000000"/>
                </a:solidFill>
                <a:latin typeface="+mn-ea"/>
                <a:cs typeface="+mn-ea"/>
              </a:rPr>
              <a:t>半助动词</a:t>
            </a:r>
            <a:r>
              <a:rPr lang="en-US" altLang="zh-CN">
                <a:solidFill>
                  <a:srgbClr val="000000"/>
                </a:solidFill>
                <a:latin typeface="+mn-ea"/>
                <a:cs typeface="+mn-ea"/>
              </a:rPr>
              <a:t>(appear/seem/happen</a:t>
            </a:r>
            <a:r>
              <a:rPr lang="zh-CN" altLang="en-US">
                <a:solidFill>
                  <a:srgbClr val="000000"/>
                </a:solidFill>
                <a:latin typeface="+mn-ea"/>
                <a:cs typeface="+mn-ea"/>
              </a:rPr>
              <a:t>等</a:t>
            </a:r>
            <a:r>
              <a:rPr lang="en-US" altLang="zh-CN">
                <a:solidFill>
                  <a:srgbClr val="000000"/>
                </a:solidFill>
                <a:latin typeface="+mn-ea"/>
                <a:cs typeface="+mn-ea"/>
              </a:rPr>
              <a:t>)+</a:t>
            </a:r>
            <a:r>
              <a:rPr lang="zh-CN" altLang="en-US">
                <a:solidFill>
                  <a:srgbClr val="000000"/>
                </a:solidFill>
                <a:latin typeface="+mn-ea"/>
                <a:cs typeface="+mn-ea"/>
              </a:rPr>
              <a:t>动词不定式；</a:t>
            </a:r>
            <a:r>
              <a:rPr lang="en-US" altLang="zh-CN">
                <a:solidFill>
                  <a:srgbClr val="000000"/>
                </a:solidFill>
                <a:latin typeface="+mn-ea"/>
                <a:cs typeface="+mn-ea"/>
              </a:rPr>
              <a:t>②</a:t>
            </a:r>
            <a:r>
              <a:rPr lang="zh-CN" altLang="en-US">
                <a:solidFill>
                  <a:srgbClr val="000000"/>
                </a:solidFill>
                <a:latin typeface="+mn-ea"/>
                <a:cs typeface="+mn-ea"/>
              </a:rPr>
              <a:t>情态动词</a:t>
            </a:r>
            <a:r>
              <a:rPr lang="en-US" altLang="zh-CN">
                <a:solidFill>
                  <a:srgbClr val="000000"/>
                </a:solidFill>
                <a:latin typeface="+mn-ea"/>
                <a:cs typeface="+mn-ea"/>
              </a:rPr>
              <a:t>+</a:t>
            </a:r>
            <a:r>
              <a:rPr lang="zh-CN" altLang="en-US">
                <a:solidFill>
                  <a:srgbClr val="000000"/>
                </a:solidFill>
                <a:latin typeface="+mn-ea"/>
                <a:cs typeface="+mn-ea"/>
              </a:rPr>
              <a:t>动词；</a:t>
            </a:r>
            <a:r>
              <a:rPr lang="en-US" altLang="zh-CN">
                <a:solidFill>
                  <a:srgbClr val="000000"/>
                </a:solidFill>
                <a:latin typeface="+mn-ea"/>
                <a:cs typeface="+mn-ea"/>
              </a:rPr>
              <a:t>③be+ </a:t>
            </a:r>
            <a:r>
              <a:rPr lang="zh-CN" altLang="en-US">
                <a:solidFill>
                  <a:srgbClr val="000000"/>
                </a:solidFill>
                <a:latin typeface="+mn-ea"/>
                <a:cs typeface="+mn-ea"/>
              </a:rPr>
              <a:t>形容词</a:t>
            </a:r>
            <a:r>
              <a:rPr lang="en-US" altLang="zh-CN">
                <a:solidFill>
                  <a:srgbClr val="000000"/>
                </a:solidFill>
                <a:latin typeface="+mn-ea"/>
                <a:cs typeface="+mn-ea"/>
              </a:rPr>
              <a:t>+</a:t>
            </a:r>
            <a:r>
              <a:rPr lang="zh-CN" altLang="en-US">
                <a:solidFill>
                  <a:srgbClr val="000000"/>
                </a:solidFill>
                <a:latin typeface="+mn-ea"/>
                <a:cs typeface="+mn-ea"/>
              </a:rPr>
              <a:t>动词不定式；</a:t>
            </a:r>
            <a:r>
              <a:rPr lang="en-US" altLang="zh-CN">
                <a:solidFill>
                  <a:srgbClr val="000000"/>
                </a:solidFill>
                <a:latin typeface="+mn-ea"/>
                <a:cs typeface="+mn-ea"/>
              </a:rPr>
              <a:t>④</a:t>
            </a:r>
            <a:r>
              <a:rPr lang="zh-CN" altLang="en-US">
                <a:solidFill>
                  <a:srgbClr val="000000"/>
                </a:solidFill>
                <a:latin typeface="+mn-ea"/>
                <a:cs typeface="+mn-ea"/>
              </a:rPr>
              <a:t>动词被动式</a:t>
            </a:r>
            <a:r>
              <a:rPr lang="en-US" altLang="zh-CN">
                <a:solidFill>
                  <a:srgbClr val="000000"/>
                </a:solidFill>
                <a:latin typeface="+mn-ea"/>
                <a:cs typeface="+mn-ea"/>
              </a:rPr>
              <a:t>+to do/doing/done; ⑤</a:t>
            </a:r>
            <a:r>
              <a:rPr lang="zh-CN" altLang="en-US">
                <a:solidFill>
                  <a:srgbClr val="000000"/>
                </a:solidFill>
                <a:latin typeface="+mn-ea"/>
                <a:cs typeface="+mn-ea"/>
              </a:rPr>
              <a:t>其他：</a:t>
            </a:r>
            <a:r>
              <a:rPr lang="en-US" altLang="zh-CN">
                <a:solidFill>
                  <a:srgbClr val="000000"/>
                </a:solidFill>
                <a:latin typeface="+mn-ea"/>
                <a:cs typeface="+mn-ea"/>
              </a:rPr>
              <a:t>used  to+</a:t>
            </a:r>
            <a:r>
              <a:rPr lang="zh-CN" altLang="en-US">
                <a:solidFill>
                  <a:srgbClr val="000000"/>
                </a:solidFill>
                <a:latin typeface="+mn-ea"/>
                <a:cs typeface="+mn-ea"/>
              </a:rPr>
              <a:t>动词等。</a:t>
            </a:r>
            <a:endParaRPr lang="zh-CN" altLang="en-US">
              <a:solidFill>
                <a:srgbClr val="000000"/>
              </a:solidFill>
              <a:latin typeface="+mn-ea"/>
              <a:cs typeface="+mn-ea"/>
            </a:endParaRPr>
          </a:p>
        </p:txBody>
      </p:sp>
      <p:pic>
        <p:nvPicPr>
          <p:cNvPr id="16" name="图片 15"/>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990600" y="4963795"/>
            <a:ext cx="8011795" cy="798830"/>
          </a:xfrm>
          <a:prstGeom prst="rect">
            <a:avLst/>
          </a:prstGeom>
        </p:spPr>
      </p:pic>
    </p:spTree>
    <p:custDataLst>
      <p:tags r:id="rId4"/>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sp>
        <p:nvSpPr>
          <p:cNvPr id="13" name="文本框 12"/>
          <p:cNvSpPr txBox="1"/>
          <p:nvPr/>
        </p:nvSpPr>
        <p:spPr>
          <a:xfrm>
            <a:off x="812800" y="1101090"/>
            <a:ext cx="10566400" cy="2878455"/>
          </a:xfrm>
          <a:prstGeom prst="rect">
            <a:avLst/>
          </a:prstGeom>
        </p:spPr>
        <p:txBody>
          <a:bodyPr wrap="square">
            <a:spAutoFit/>
          </a:bodyPr>
          <a:p>
            <a:pPr marL="33655" indent="0" algn="l" defTabSz="266700" eaLnBrk="0" fontAlgn="base">
              <a:lnSpc>
                <a:spcPct val="130000"/>
              </a:lnSpc>
              <a:spcBef>
                <a:spcPts val="700"/>
              </a:spcBef>
              <a:spcAft>
                <a:spcPct val="0"/>
              </a:spcAft>
            </a:pPr>
            <a:r>
              <a:rPr lang="zh-CN" altLang="en-US" b="1">
                <a:solidFill>
                  <a:srgbClr val="000000"/>
                </a:solidFill>
                <a:latin typeface="+mn-ea"/>
                <a:cs typeface="+mn-ea"/>
              </a:rPr>
              <a:t>技巧</a:t>
            </a:r>
            <a:r>
              <a:rPr lang="en-US" altLang="zh-CN" b="1">
                <a:solidFill>
                  <a:srgbClr val="000000"/>
                </a:solidFill>
                <a:latin typeface="+mn-ea"/>
                <a:cs typeface="+mn-ea"/>
              </a:rPr>
              <a:t>2:</a:t>
            </a:r>
            <a:r>
              <a:rPr lang="zh-CN" altLang="en-US" b="1">
                <a:solidFill>
                  <a:srgbClr val="000000"/>
                </a:solidFill>
                <a:latin typeface="+mn-ea"/>
                <a:cs typeface="+mn-ea"/>
              </a:rPr>
              <a:t>找连词，辨逻辑</a:t>
            </a:r>
            <a:endParaRPr lang="zh-CN" altLang="en-US" b="1">
              <a:solidFill>
                <a:srgbClr val="000000"/>
              </a:solidFill>
              <a:latin typeface="+mn-ea"/>
              <a:cs typeface="+mn-ea"/>
            </a:endParaRPr>
          </a:p>
          <a:p>
            <a:pPr marL="33655" indent="457200" algn="l" defTabSz="266700" eaLnBrk="0" fontAlgn="base">
              <a:lnSpc>
                <a:spcPct val="130000"/>
              </a:lnSpc>
              <a:spcBef>
                <a:spcPts val="700"/>
              </a:spcBef>
              <a:spcAft>
                <a:spcPct val="0"/>
              </a:spcAft>
            </a:pPr>
            <a:r>
              <a:rPr lang="zh-CN" altLang="en-US">
                <a:solidFill>
                  <a:srgbClr val="000000"/>
                </a:solidFill>
                <a:latin typeface="+mn-ea"/>
                <a:cs typeface="+mn-ea"/>
              </a:rPr>
              <a:t>有时候长难句可能包含多个谓语动词，需要我们进一步分辨它们是</a:t>
            </a:r>
            <a:r>
              <a:rPr lang="zh-CN" altLang="en-US">
                <a:solidFill>
                  <a:srgbClr val="00A0AF"/>
                </a:solidFill>
                <a:latin typeface="+mn-ea"/>
                <a:cs typeface="+mn-ea"/>
              </a:rPr>
              <a:t>并列谓语，还是主句谓语、从句谓语</a:t>
            </a:r>
            <a:r>
              <a:rPr lang="zh-CN" altLang="en-US">
                <a:solidFill>
                  <a:srgbClr val="000000"/>
                </a:solidFill>
                <a:latin typeface="+mn-ea"/>
                <a:cs typeface="+mn-ea"/>
              </a:rPr>
              <a:t>等，这需要结合连词来进一步分析。</a:t>
            </a:r>
            <a:endParaRPr lang="zh-CN" altLang="en-US">
              <a:solidFill>
                <a:srgbClr val="000000"/>
              </a:solidFill>
              <a:latin typeface="+mn-ea"/>
              <a:cs typeface="+mn-ea"/>
            </a:endParaRPr>
          </a:p>
          <a:p>
            <a:pPr marL="33655" indent="457200" algn="l" defTabSz="266700" eaLnBrk="0" fontAlgn="base">
              <a:lnSpc>
                <a:spcPct val="130000"/>
              </a:lnSpc>
              <a:spcBef>
                <a:spcPts val="700"/>
              </a:spcBef>
              <a:spcAft>
                <a:spcPct val="0"/>
              </a:spcAft>
            </a:pPr>
            <a:r>
              <a:rPr lang="zh-CN" altLang="en-US">
                <a:solidFill>
                  <a:srgbClr val="000000"/>
                </a:solidFill>
                <a:latin typeface="+mn-ea"/>
                <a:cs typeface="+mn-ea"/>
              </a:rPr>
              <a:t>常见的中心并列连词有</a:t>
            </a:r>
            <a:r>
              <a:rPr lang="en-US" altLang="zh-CN">
                <a:solidFill>
                  <a:srgbClr val="000000"/>
                </a:solidFill>
                <a:latin typeface="+mn-ea"/>
                <a:cs typeface="+mn-ea"/>
              </a:rPr>
              <a:t> </a:t>
            </a:r>
            <a:r>
              <a:rPr lang="en-US" altLang="zh-CN">
                <a:solidFill>
                  <a:srgbClr val="00A0AF"/>
                </a:solidFill>
                <a:latin typeface="+mn-ea"/>
                <a:cs typeface="+mn-ea"/>
              </a:rPr>
              <a:t>and </a:t>
            </a:r>
            <a:r>
              <a:rPr lang="zh-CN" altLang="en-US">
                <a:solidFill>
                  <a:srgbClr val="00A0AF"/>
                </a:solidFill>
                <a:latin typeface="+mn-ea"/>
                <a:cs typeface="+mn-ea"/>
              </a:rPr>
              <a:t>、</a:t>
            </a:r>
            <a:r>
              <a:rPr lang="en-US" altLang="zh-CN">
                <a:solidFill>
                  <a:srgbClr val="00A0AF"/>
                </a:solidFill>
                <a:latin typeface="+mn-ea"/>
                <a:cs typeface="+mn-ea"/>
              </a:rPr>
              <a:t>but </a:t>
            </a:r>
            <a:r>
              <a:rPr lang="zh-CN" altLang="en-US">
                <a:solidFill>
                  <a:srgbClr val="00A0AF"/>
                </a:solidFill>
                <a:latin typeface="+mn-ea"/>
                <a:cs typeface="+mn-ea"/>
              </a:rPr>
              <a:t>、</a:t>
            </a:r>
            <a:r>
              <a:rPr lang="en-US" altLang="zh-CN">
                <a:solidFill>
                  <a:srgbClr val="00A0AF"/>
                </a:solidFill>
                <a:latin typeface="+mn-ea"/>
                <a:cs typeface="+mn-ea"/>
              </a:rPr>
              <a:t>or </a:t>
            </a:r>
            <a:r>
              <a:rPr lang="zh-CN" altLang="en-US">
                <a:solidFill>
                  <a:srgbClr val="000000"/>
                </a:solidFill>
                <a:latin typeface="+mn-ea"/>
                <a:cs typeface="+mn-ea"/>
              </a:rPr>
              <a:t>等；常见的关联并列连词有</a:t>
            </a:r>
            <a:r>
              <a:rPr lang="en-US" altLang="zh-CN">
                <a:solidFill>
                  <a:srgbClr val="00A0AF"/>
                </a:solidFill>
                <a:latin typeface="+mn-ea"/>
                <a:cs typeface="+mn-ea"/>
              </a:rPr>
              <a:t>either... or... </a:t>
            </a:r>
            <a:r>
              <a:rPr lang="zh-CN" altLang="en-US">
                <a:solidFill>
                  <a:srgbClr val="00A0AF"/>
                </a:solidFill>
                <a:latin typeface="+mn-ea"/>
                <a:cs typeface="+mn-ea"/>
              </a:rPr>
              <a:t>、</a:t>
            </a:r>
            <a:r>
              <a:rPr lang="en-US" altLang="zh-CN">
                <a:solidFill>
                  <a:srgbClr val="00A0AF"/>
                </a:solidFill>
                <a:latin typeface="+mn-ea"/>
                <a:cs typeface="+mn-ea"/>
              </a:rPr>
              <a:t>not only... but (also) …</a:t>
            </a:r>
            <a:r>
              <a:rPr lang="zh-CN" altLang="en-US">
                <a:solidFill>
                  <a:srgbClr val="00A0AF"/>
                </a:solidFill>
                <a:latin typeface="+mn-ea"/>
                <a:cs typeface="+mn-ea"/>
              </a:rPr>
              <a:t>、</a:t>
            </a:r>
            <a:r>
              <a:rPr lang="en-US" altLang="zh-CN">
                <a:solidFill>
                  <a:srgbClr val="00A0AF"/>
                </a:solidFill>
                <a:latin typeface="+mn-ea"/>
                <a:cs typeface="+mn-ea"/>
              </a:rPr>
              <a:t> both... and...</a:t>
            </a:r>
            <a:r>
              <a:rPr lang="zh-CN" altLang="en-US">
                <a:solidFill>
                  <a:srgbClr val="000000"/>
                </a:solidFill>
                <a:latin typeface="+mn-ea"/>
                <a:cs typeface="+mn-ea"/>
              </a:rPr>
              <a:t>等；常见的从属连词有</a:t>
            </a:r>
            <a:r>
              <a:rPr lang="en-US" altLang="zh-CN">
                <a:solidFill>
                  <a:srgbClr val="000000"/>
                </a:solidFill>
                <a:latin typeface="+mn-ea"/>
                <a:cs typeface="+mn-ea"/>
              </a:rPr>
              <a:t> </a:t>
            </a:r>
            <a:r>
              <a:rPr lang="en-US" altLang="zh-CN">
                <a:solidFill>
                  <a:srgbClr val="00A0AF"/>
                </a:solidFill>
                <a:latin typeface="+mn-ea"/>
                <a:cs typeface="+mn-ea"/>
              </a:rPr>
              <a:t>because</a:t>
            </a:r>
            <a:r>
              <a:rPr lang="zh-CN" altLang="en-US">
                <a:solidFill>
                  <a:srgbClr val="00A0AF"/>
                </a:solidFill>
                <a:latin typeface="+mn-ea"/>
                <a:cs typeface="+mn-ea"/>
              </a:rPr>
              <a:t>、</a:t>
            </a:r>
            <a:r>
              <a:rPr lang="en-US" altLang="zh-CN">
                <a:solidFill>
                  <a:srgbClr val="00A0AF"/>
                </a:solidFill>
                <a:latin typeface="+mn-ea"/>
                <a:cs typeface="+mn-ea"/>
              </a:rPr>
              <a:t>so</a:t>
            </a:r>
            <a:r>
              <a:rPr lang="zh-CN" altLang="en-US">
                <a:solidFill>
                  <a:srgbClr val="000000"/>
                </a:solidFill>
                <a:latin typeface="+mn-ea"/>
                <a:cs typeface="+mn-ea"/>
              </a:rPr>
              <a:t>等。找出连词，划分并列句或主句和从句，是有效分解长难句的第一步。</a:t>
            </a:r>
            <a:endParaRPr lang="zh-CN" altLang="en-US">
              <a:solidFill>
                <a:srgbClr val="000000"/>
              </a:solidFill>
              <a:latin typeface="+mn-ea"/>
              <a:cs typeface="+mn-ea"/>
            </a:endParaRPr>
          </a:p>
          <a:p>
            <a:pPr marL="33655" indent="457200" algn="l" defTabSz="266700" eaLnBrk="0" fontAlgn="base">
              <a:lnSpc>
                <a:spcPct val="130000"/>
              </a:lnSpc>
              <a:spcBef>
                <a:spcPts val="700"/>
              </a:spcBef>
              <a:spcAft>
                <a:spcPct val="0"/>
              </a:spcAft>
            </a:pPr>
            <a:r>
              <a:rPr lang="zh-CN" altLang="en-US">
                <a:solidFill>
                  <a:srgbClr val="000000"/>
                </a:solidFill>
                <a:latin typeface="+mn-ea"/>
                <a:cs typeface="+mn-ea"/>
              </a:rPr>
              <a:t>然而，并列连词连接的可以是句子，也可以是其他并列成分，需要认真分辨。</a:t>
            </a:r>
            <a:endParaRPr lang="zh-CN" altLang="en-US">
              <a:solidFill>
                <a:srgbClr val="000000"/>
              </a:solidFill>
              <a:latin typeface="+mn-ea"/>
              <a:cs typeface="+mn-ea"/>
            </a:endParaRPr>
          </a:p>
        </p:txBody>
      </p:sp>
      <p:pic>
        <p:nvPicPr>
          <p:cNvPr id="4" name="图片 3"/>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987425" y="3989705"/>
            <a:ext cx="10216515" cy="2026920"/>
          </a:xfrm>
          <a:prstGeom prst="rect">
            <a:avLst/>
          </a:prstGeom>
        </p:spPr>
      </p:pic>
    </p:spTree>
    <p:custDataLst>
      <p:tags r:id="rId3"/>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sp>
        <p:nvSpPr>
          <p:cNvPr id="13" name="文本框 12"/>
          <p:cNvSpPr txBox="1"/>
          <p:nvPr/>
        </p:nvSpPr>
        <p:spPr>
          <a:xfrm>
            <a:off x="812800" y="1330960"/>
            <a:ext cx="10566400" cy="1979295"/>
          </a:xfrm>
          <a:prstGeom prst="rect">
            <a:avLst/>
          </a:prstGeom>
        </p:spPr>
        <p:txBody>
          <a:bodyPr wrap="square">
            <a:spAutoFit/>
          </a:bodyPr>
          <a:p>
            <a:pPr marL="33655" indent="0" algn="l" defTabSz="266700" eaLnBrk="0" fontAlgn="base">
              <a:lnSpc>
                <a:spcPct val="130000"/>
              </a:lnSpc>
              <a:spcBef>
                <a:spcPts val="700"/>
              </a:spcBef>
              <a:spcAft>
                <a:spcPct val="0"/>
              </a:spcAft>
            </a:pPr>
            <a:r>
              <a:rPr lang="zh-CN" altLang="en-US" b="1">
                <a:solidFill>
                  <a:srgbClr val="000000"/>
                </a:solidFill>
                <a:latin typeface="+mn-ea"/>
                <a:cs typeface="+mn-ea"/>
              </a:rPr>
              <a:t>技巧</a:t>
            </a:r>
            <a:r>
              <a:rPr lang="en-US" altLang="zh-CN" b="1">
                <a:solidFill>
                  <a:srgbClr val="000000"/>
                </a:solidFill>
                <a:latin typeface="+mn-ea"/>
                <a:cs typeface="+mn-ea"/>
              </a:rPr>
              <a:t>3:</a:t>
            </a:r>
            <a:r>
              <a:rPr lang="zh-CN" altLang="en-US" b="1">
                <a:solidFill>
                  <a:srgbClr val="000000"/>
                </a:solidFill>
                <a:latin typeface="+mn-ea"/>
                <a:cs typeface="+mn-ea"/>
              </a:rPr>
              <a:t>厘清主干，按需删减</a:t>
            </a:r>
            <a:endParaRPr lang="zh-CN" altLang="en-US" b="1">
              <a:solidFill>
                <a:srgbClr val="000000"/>
              </a:solidFill>
              <a:latin typeface="+mn-ea"/>
              <a:cs typeface="+mn-ea"/>
            </a:endParaRPr>
          </a:p>
          <a:p>
            <a:pPr marL="33655" indent="457200" algn="l" defTabSz="266700" eaLnBrk="0" fontAlgn="base">
              <a:lnSpc>
                <a:spcPct val="130000"/>
              </a:lnSpc>
              <a:spcBef>
                <a:spcPts val="700"/>
              </a:spcBef>
              <a:spcAft>
                <a:spcPct val="0"/>
              </a:spcAft>
            </a:pPr>
            <a:r>
              <a:rPr lang="zh-CN" altLang="en-US">
                <a:solidFill>
                  <a:srgbClr val="000000"/>
                </a:solidFill>
                <a:latin typeface="+mn-ea"/>
                <a:cs typeface="+mn-ea"/>
              </a:rPr>
              <a:t>并列句、复合句会造成句子变长、变难，介词短语、非谓语动词等成分的叠加也会增加句子的理解难度。运用技巧</a:t>
            </a:r>
            <a:r>
              <a:rPr lang="en-US" altLang="zh-CN">
                <a:solidFill>
                  <a:srgbClr val="000000"/>
                </a:solidFill>
                <a:latin typeface="+mn-ea"/>
                <a:cs typeface="+mn-ea"/>
              </a:rPr>
              <a:t>1,</a:t>
            </a:r>
            <a:r>
              <a:rPr lang="zh-CN" altLang="en-US">
                <a:solidFill>
                  <a:srgbClr val="000000"/>
                </a:solidFill>
                <a:latin typeface="+mn-ea"/>
                <a:cs typeface="+mn-ea"/>
              </a:rPr>
              <a:t>我们先以谓语动词为抓手，掌握句子框架，从而理解主体句意；对于其他修饰或限定成分，如与题目内容有关，则辨明含义，将其附着在主体句意上；</a:t>
            </a:r>
            <a:r>
              <a:rPr lang="zh-CN" altLang="en-US">
                <a:solidFill>
                  <a:srgbClr val="00A0AF"/>
                </a:solidFill>
                <a:latin typeface="+mn-ea"/>
                <a:cs typeface="+mn-ea"/>
              </a:rPr>
              <a:t>如与题目内容关系较小，则可果断放弃分析</a:t>
            </a:r>
            <a:r>
              <a:rPr lang="zh-CN" altLang="en-US">
                <a:solidFill>
                  <a:srgbClr val="000000"/>
                </a:solidFill>
                <a:latin typeface="+mn-ea"/>
                <a:cs typeface="+mn-ea"/>
              </a:rPr>
              <a:t>，从而提高做题速度。</a:t>
            </a:r>
            <a:endParaRPr lang="zh-CN" altLang="en-US">
              <a:solidFill>
                <a:srgbClr val="000000"/>
              </a:solidFill>
              <a:latin typeface="+mn-ea"/>
              <a:cs typeface="+mn-ea"/>
            </a:endParaRPr>
          </a:p>
        </p:txBody>
      </p:sp>
    </p:spTree>
    <p:custDataLst>
      <p:tags r:id="rId2"/>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4" name="圆角矩形 1"/>
          <p:cNvSpPr/>
          <p:nvPr/>
        </p:nvSpPr>
        <p:spPr>
          <a:xfrm>
            <a:off x="894509" y="1072168"/>
            <a:ext cx="826715" cy="450215"/>
          </a:xfrm>
          <a:prstGeom prst="roundRect">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文本框 4"/>
          <p:cNvSpPr txBox="1"/>
          <p:nvPr/>
        </p:nvSpPr>
        <p:spPr>
          <a:xfrm>
            <a:off x="958381" y="1106435"/>
            <a:ext cx="698969" cy="36933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pic>
        <p:nvPicPr>
          <p:cNvPr id="9" name="图片 8"/>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894715" y="3027680"/>
            <a:ext cx="10537825" cy="1765935"/>
          </a:xfrm>
          <a:prstGeom prst="rect">
            <a:avLst/>
          </a:prstGeom>
        </p:spPr>
      </p:pic>
      <p:sp>
        <p:nvSpPr>
          <p:cNvPr id="13" name="文本框 12"/>
          <p:cNvSpPr txBox="1"/>
          <p:nvPr/>
        </p:nvSpPr>
        <p:spPr>
          <a:xfrm>
            <a:off x="894715" y="1529715"/>
            <a:ext cx="10385425" cy="1337945"/>
          </a:xfrm>
          <a:prstGeom prst="rect">
            <a:avLst/>
          </a:prstGeom>
        </p:spPr>
        <p:txBody>
          <a:bodyPr wrap="square">
            <a:spAutoFit/>
          </a:bodyPr>
          <a:p>
            <a:pPr indent="0" algn="l" defTabSz="266700" eaLnBrk="0" fontAlgn="base">
              <a:lnSpc>
                <a:spcPct val="150000"/>
              </a:lnSpc>
              <a:spcBef>
                <a:spcPct val="0"/>
              </a:spcBef>
              <a:spcAft>
                <a:spcPct val="0"/>
              </a:spcAft>
            </a:pPr>
            <a:r>
              <a:rPr lang="zh-CN" altLang="en-US" b="1">
                <a:solidFill>
                  <a:schemeClr val="tx1"/>
                </a:solidFill>
                <a:latin typeface="+mn-ea"/>
              </a:rPr>
              <a:t>分析以下句子结构。</a:t>
            </a:r>
            <a:endParaRPr lang="zh-CN" altLang="en-US" b="1">
              <a:solidFill>
                <a:schemeClr val="tx1"/>
              </a:solidFill>
              <a:latin typeface="+mn-ea"/>
            </a:endParaRPr>
          </a:p>
          <a:p>
            <a:pPr indent="0" algn="l" defTabSz="266700" eaLnBrk="0" fontAlgn="base">
              <a:lnSpc>
                <a:spcPct val="150000"/>
              </a:lnSpc>
              <a:spcBef>
                <a:spcPct val="0"/>
              </a:spcBef>
              <a:spcAft>
                <a:spcPct val="0"/>
              </a:spcAft>
            </a:pPr>
            <a:r>
              <a:rPr lang="en-US" altLang="zh-CN">
                <a:solidFill>
                  <a:schemeClr val="tx1"/>
                </a:solidFill>
                <a:latin typeface="+mn-ea"/>
              </a:rPr>
              <a:t>1.  Connecting to the community as you freely give your time, money, skills, or services provides a real joy.</a:t>
            </a:r>
            <a:endParaRPr lang="en-US" altLang="zh-CN">
              <a:solidFill>
                <a:schemeClr val="tx1"/>
              </a:solidFill>
              <a:latin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TABLE_ENDDRAG_ORIGIN_RECT" val="732*118"/>
  <p:tag name="TABLE_ENDDRAG_RECT" val="110*298*732*118"/>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TABLE_ENDDRAG_ORIGIN_RECT" val="847*388"/>
  <p:tag name="TABLE_ENDDRAG_RECT" val="56*87*847*388"/>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KSO_WM_BEAUTIFY_FLAG" val="#wm#"/>
  <p:tag name="KSO_WM_TEMPLATE_CATEGORY" val="custom"/>
  <p:tag name="KSO_WM_TEMPLATE_INDEX" val="20205081"/>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77.xml><?xml version="1.0" encoding="utf-8"?>
<p:tagLst xmlns:p="http://schemas.openxmlformats.org/presentationml/2006/main">
  <p:tag name="KSO_WM_BEAUTIFY_FLAG" val="#wm#"/>
  <p:tag name="KSO_WM_TEMPLATE_CATEGORY" val="custom"/>
  <p:tag name="KSO_WM_TEMPLATE_INDEX" val="20205081"/>
</p:tagLst>
</file>

<file path=ppt/tags/tag78.xml><?xml version="1.0" encoding="utf-8"?>
<p:tagLst xmlns:p="http://schemas.openxmlformats.org/presentationml/2006/main">
  <p:tag name="COMMONDATA" val="eyJoZGlkIjoiMDkxZjZiMGUxZjVhNWRlODlmODBiNjlkN2UzMjcxZDEifQ=="/>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2453</Words>
  <Application>WPS 演示</Application>
  <PresentationFormat>宽屏</PresentationFormat>
  <Paragraphs>112</Paragraphs>
  <Slides>13</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13</vt:i4>
      </vt:variant>
    </vt:vector>
  </HeadingPairs>
  <TitlesOfParts>
    <vt:vector size="22" baseType="lpstr">
      <vt:lpstr>Arial</vt:lpstr>
      <vt:lpstr>宋体</vt:lpstr>
      <vt:lpstr>Wingdings</vt:lpstr>
      <vt:lpstr>Wingdings</vt:lpstr>
      <vt:lpstr>黑体</vt:lpstr>
      <vt:lpstr>微软雅黑</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溦</cp:lastModifiedBy>
  <cp:revision>180</cp:revision>
  <dcterms:created xsi:type="dcterms:W3CDTF">2019-06-19T02:08:00Z</dcterms:created>
  <dcterms:modified xsi:type="dcterms:W3CDTF">2025-05-04T12:18:25Z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2052-12.1.0.20784</vt:lpwstr>
  </property>
  <property fmtid="{D5CDD505-2E9C-101B-9397-08002B2CF9AE}" pid="3" name="ICV">
    <vt:lpwstr>44003792DA5C4A79B5641B0BA4E1C7AE_13</vt:lpwstr>
  </property>
</Properties>
</file>