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6" r:id="rId4"/>
    <p:sldId id="257" r:id="rId5"/>
    <p:sldId id="262" r:id="rId6"/>
    <p:sldId id="286" r:id="rId7"/>
    <p:sldId id="288" r:id="rId8"/>
    <p:sldId id="289" r:id="rId9"/>
    <p:sldId id="290" r:id="rId10"/>
    <p:sldId id="278" r:id="rId11"/>
    <p:sldId id="293" r:id="rId12"/>
    <p:sldId id="294" r:id="rId13"/>
    <p:sldId id="292" r:id="rId14"/>
    <p:sldId id="29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0AF"/>
    <a:srgbClr val="FFFFFF"/>
    <a:srgbClr val="A54A97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9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0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1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74.xml"/><Relationship Id="rId6" Type="http://schemas.openxmlformats.org/officeDocument/2006/relationships/image" Target="../media/image4.png"/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5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23494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高中英语</a:t>
            </a:r>
            <a:r>
              <a:rPr lang="en-US" altLang="zh-CN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必修</a:t>
            </a:r>
            <a:r>
              <a:rPr lang="en-US" altLang="zh-CN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一册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8381" y="1106435"/>
            <a:ext cx="698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</a:rPr>
              <a:t>示例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4715" y="1176655"/>
            <a:ext cx="10309225" cy="2040890"/>
          </a:xfrm>
          <a:prstGeom prst="rect">
            <a:avLst/>
          </a:prstGeom>
        </p:spPr>
        <p:txBody>
          <a:bodyPr wrap="square">
            <a:spAutoFit/>
          </a:bodyPr>
          <a:p>
            <a:pPr marL="179705" indent="0" algn="l" defTabSz="266700" eaLnBrk="0" fontAlgn="base">
              <a:spcBef>
                <a:spcPts val="40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+mn-ea"/>
                <a:cs typeface="+mn-ea"/>
              </a:rPr>
              <a:t>一、审题定调</a:t>
            </a:r>
            <a:endParaRPr lang="zh-CN" altLang="en-US" b="1">
              <a:solidFill>
                <a:srgbClr val="000000"/>
              </a:solidFill>
              <a:latin typeface="+mn-ea"/>
              <a:cs typeface="+mn-ea"/>
            </a:endParaRPr>
          </a:p>
          <a:p>
            <a:pPr marL="177800" indent="291465" algn="l" defTabSz="266700" eaLnBrk="0" fontAlgn="base">
              <a:lnSpc>
                <a:spcPct val="142000"/>
              </a:lnSpc>
              <a:spcBef>
                <a:spcPts val="60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本题属于应用文写作中的电子邮件，内容涉及自我介绍，人称以第一人称为主，时态以一般现在时为主。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177800" indent="291465" algn="l" defTabSz="266700" eaLnBrk="0" fontAlgn="base">
              <a:lnSpc>
                <a:spcPct val="142000"/>
              </a:lnSpc>
              <a:spcBef>
                <a:spcPts val="60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179705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+mn-ea"/>
                <a:cs typeface="+mn-ea"/>
              </a:rPr>
              <a:t>二、谋篇布局并充实内容</a:t>
            </a:r>
            <a:endParaRPr lang="zh-CN" altLang="en-US" b="1">
              <a:solidFill>
                <a:srgbClr val="000000"/>
              </a:solidFill>
              <a:latin typeface="+mn-ea"/>
              <a:cs typeface="+mn-ea"/>
            </a:endParaRPr>
          </a:p>
          <a:p>
            <a:pPr marL="0" indent="0" algn="l" defTabSz="266700" eaLnBrk="0" fontAlgn="base">
              <a:lnSpc>
                <a:spcPts val="49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 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1076960" y="3281045"/>
          <a:ext cx="10013315" cy="2038350"/>
        </p:xfrm>
        <a:graphic>
          <a:graphicData uri="http://schemas.openxmlformats.org/drawingml/2006/table">
            <a:tbl>
              <a:tblPr/>
              <a:tblGrid>
                <a:gridCol w="2223135"/>
                <a:gridCol w="7790180"/>
              </a:tblGrid>
              <a:tr h="322580">
                <a:tc gridSpan="2">
                  <a:txBody>
                    <a:bodyPr/>
                    <a:p>
                      <a:pPr marL="34290" indent="0" algn="l" eaLnBrk="0" fontAlgn="base">
                        <a:spcBef>
                          <a:spcPts val="70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第一段：介绍个人情况，表明写信目的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——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交友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(to make friends with Peter)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40690">
                <a:tc rowSpan="4">
                  <a:txBody>
                    <a:bodyPr/>
                    <a:p>
                      <a:pPr marL="91440" indent="0" algn="l" eaLnBrk="0" fontAlgn="base">
                        <a:lnSpc>
                          <a:spcPct val="150000"/>
                        </a:lnSpc>
                        <a:spcBef>
                          <a:spcPts val="130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第二段：介绍自己学习诗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歌的情况、爱好和性格特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点，并表明想与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Peter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交</a:t>
                      </a:r>
                      <a:endParaRPr lang="zh-CN" altLang="en-US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15240" indent="0" algn="l" eaLnBrk="0" fontAlgn="base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友的愿望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20320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学习情况：从小就开始学习诗歌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(read and appreciated poetry when...)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7340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marL="20320" indent="0" algn="l" eaLnBrk="0" fontAlgn="base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爱好：喜欢中国诗歌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(like Chinese poetry)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7020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marL="20320" indent="0" algn="l" eaLnBrk="0" fontAlgn="base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性格：外向、平易近人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(outgoing, easy-going)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9890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20320" indent="0" algn="l" eaLnBrk="0" fontAlgn="base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表明交友愿望：成为朋友一起学习并讨论诗歌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(learn and discuss poetry together)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0830">
                <a:tc gridSpan="2">
                  <a:txBody>
                    <a:bodyPr/>
                    <a:p>
                      <a:pPr marL="34290" indent="0" algn="l" eaLnBrk="0" fontAlgn="base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第三段：期待对方的回复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</a:t>
            </a:r>
            <a:r>
              <a:rPr lang="zh-CN" altLang="en-US" sz="2400" dirty="0">
                <a:solidFill>
                  <a:srgbClr val="FFFFFF"/>
                </a:solidFill>
              </a:rPr>
              <a:t>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1081405" y="1313815"/>
            <a:ext cx="41186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三、词句升级</a:t>
            </a:r>
            <a:endParaRPr lang="zh-CN" altLang="en-US" b="1"/>
          </a:p>
        </p:txBody>
      </p:sp>
      <p:sp>
        <p:nvSpPr>
          <p:cNvPr id="6" name="文本框 5"/>
          <p:cNvSpPr txBox="1"/>
          <p:nvPr/>
        </p:nvSpPr>
        <p:spPr>
          <a:xfrm>
            <a:off x="516890" y="1682115"/>
            <a:ext cx="10633710" cy="2999740"/>
          </a:xfrm>
          <a:prstGeom prst="rect">
            <a:avLst/>
          </a:prstGeom>
        </p:spPr>
        <p:txBody>
          <a:bodyPr wrap="square">
            <a:spAutoFit/>
          </a:bodyPr>
          <a:p>
            <a:pPr marL="476250" indent="0" algn="l" defTabSz="266700" eaLnBrk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</a:rPr>
              <a:t>1. I know you want to find a friend who likes Chinese poetry, so I write an email to you.</a:t>
            </a:r>
            <a:endParaRPr lang="en-US" altLang="zh-CN">
              <a:solidFill>
                <a:srgbClr val="000000"/>
              </a:solidFill>
              <a:latin typeface="+mn-ea"/>
            </a:endParaRPr>
          </a:p>
          <a:p>
            <a:pPr marL="476250" indent="0" algn="l" defTabSz="266700" eaLnBrk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</a:rPr>
              <a:t>_________________________________________________________________________________________________</a:t>
            </a:r>
            <a:endParaRPr lang="en-US" altLang="zh-CN">
              <a:solidFill>
                <a:srgbClr val="000000"/>
              </a:solidFill>
              <a:latin typeface="+mn-ea"/>
            </a:endParaRPr>
          </a:p>
          <a:p>
            <a:pPr marL="476250" indent="0" algn="l" defTabSz="266700" eaLnBrk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sym typeface="+mn-ea"/>
              </a:rPr>
              <a:t>_________________________________________________________________________________________________</a:t>
            </a:r>
            <a:endParaRPr lang="en-US" altLang="zh-CN">
              <a:solidFill>
                <a:srgbClr val="000000"/>
              </a:solidFill>
              <a:latin typeface="+mn-ea"/>
            </a:endParaRPr>
          </a:p>
          <a:p>
            <a:pPr marL="476250" indent="0" algn="l" defTabSz="266700" eaLnBrk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</a:rPr>
              <a:t>2. I want to be friends with you, and I think we can talk about poetry together. It's very good for </a:t>
            </a:r>
            <a:r>
              <a:rPr lang="en-US" altLang="zh-CN">
                <a:solidFill>
                  <a:srgbClr val="000000"/>
                </a:solidFill>
                <a:latin typeface="+mn-ea"/>
              </a:rPr>
              <a:t>us.</a:t>
            </a:r>
            <a:endParaRPr lang="en-US" altLang="zh-CN">
              <a:solidFill>
                <a:srgbClr val="000000"/>
              </a:solidFill>
              <a:latin typeface="+mn-ea"/>
            </a:endParaRPr>
          </a:p>
          <a:p>
            <a:pPr marL="476250" indent="0" algn="l" defTabSz="266700" eaLnBrk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</a:rPr>
              <a:t>_________________________________________________________________________________________________</a:t>
            </a:r>
            <a:endParaRPr lang="en-US" altLang="zh-CN">
              <a:solidFill>
                <a:srgbClr val="000000"/>
              </a:solidFill>
              <a:latin typeface="+mn-ea"/>
            </a:endParaRPr>
          </a:p>
          <a:p>
            <a:pPr marL="476250" indent="0" algn="l" defTabSz="266700" eaLnBrk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sym typeface="+mn-ea"/>
              </a:rPr>
              <a:t>_________________________________________________________________________________________________</a:t>
            </a:r>
            <a:endParaRPr lang="en-US" altLang="zh-CN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81405" y="2056765"/>
            <a:ext cx="1017841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>
                <a:solidFill>
                  <a:srgbClr val="C00000"/>
                </a:solidFill>
                <a:latin typeface="+mn-ea"/>
              </a:rPr>
              <a:t>Knowing from your online post that you are looking for a friend fond of Chinese poetry, I  do hope we can become friends.</a:t>
            </a:r>
            <a:endParaRPr lang="en-US" altLang="zh-CN">
              <a:solidFill>
                <a:srgbClr val="C00000"/>
              </a:solidFill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81405" y="3707765"/>
            <a:ext cx="10178415" cy="848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defTabSz="266700" eaLnBrk="0" fontAlgn="base">
              <a:lnSpc>
                <a:spcPct val="137000"/>
              </a:lnSpc>
              <a:spcBef>
                <a:spcPts val="0"/>
              </a:spcBef>
              <a:spcAft>
                <a:spcPct val="0"/>
              </a:spcAft>
            </a:pPr>
            <a:r>
              <a:rPr lang="en-US" altLang="zh-CN">
                <a:solidFill>
                  <a:srgbClr val="C00000"/>
                </a:solidFill>
                <a:latin typeface="+mn-ea"/>
                <a:sym typeface="+mn-ea"/>
              </a:rPr>
              <a:t>If we become friends, I'd like to learn and discuss poetry together with you, which will be of great help to both of us.</a:t>
            </a:r>
            <a:endParaRPr lang="en-US" altLang="zh-CN">
              <a:solidFill>
                <a:srgbClr val="C00000"/>
              </a:solidFill>
              <a:latin typeface="+mn-ea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8381" y="1106435"/>
            <a:ext cx="698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</a:rPr>
              <a:t>示例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65175" y="1182370"/>
            <a:ext cx="10661650" cy="4802505"/>
          </a:xfrm>
          <a:prstGeom prst="rect">
            <a:avLst/>
          </a:prstGeom>
        </p:spPr>
        <p:txBody>
          <a:bodyPr wrap="square">
            <a:spAutoFit/>
          </a:bodyPr>
          <a:p>
            <a:pPr marL="31750" indent="272415" algn="l" defTabSz="266700" eaLnBrk="0" fontAlgn="base">
              <a:lnSpc>
                <a:spcPct val="148000"/>
              </a:lnSpc>
              <a:spcBef>
                <a:spcPts val="30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+mn-ea"/>
                <a:cs typeface="+mn-ea"/>
              </a:rPr>
              <a:t>四</a:t>
            </a:r>
            <a:r>
              <a:rPr lang="en-US" altLang="zh-CN" b="1">
                <a:solidFill>
                  <a:srgbClr val="000000"/>
                </a:solidFill>
                <a:latin typeface="+mn-ea"/>
                <a:cs typeface="+mn-ea"/>
              </a:rPr>
              <a:t> </a:t>
            </a:r>
            <a:r>
              <a:rPr lang="zh-CN" altLang="en-US" b="1">
                <a:solidFill>
                  <a:srgbClr val="000000"/>
                </a:solidFill>
                <a:latin typeface="+mn-ea"/>
                <a:cs typeface="+mn-ea"/>
              </a:rPr>
              <a:t>、连句成篇</a:t>
            </a:r>
            <a:endParaRPr lang="zh-CN" altLang="en-US" b="1">
              <a:solidFill>
                <a:srgbClr val="000000"/>
              </a:solidFill>
              <a:latin typeface="+mn-ea"/>
              <a:cs typeface="+mn-ea"/>
            </a:endParaRPr>
          </a:p>
          <a:p>
            <a:pPr marL="31750" indent="272415" algn="l" defTabSz="266700" eaLnBrk="0" fontAlgn="base">
              <a:lnSpc>
                <a:spcPct val="148000"/>
              </a:lnSpc>
              <a:spcBef>
                <a:spcPts val="3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Dear Peter.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marL="31750" indent="272415" algn="l" defTabSz="266700" eaLnBrk="0" fontAlgn="base">
              <a:lnSpc>
                <a:spcPct val="148000"/>
              </a:lnSpc>
              <a:spcBef>
                <a:spcPts val="3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I am Li Hua, a 16-year-old student from China. Knowing from your online post that you are looking for a friend fond of Chinese poetry, I do hope we can become friends.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marL="31750" indent="272415" algn="l" defTabSz="266700" eaLnBrk="0" fontAlgn="base">
              <a:lnSpc>
                <a:spcPct val="148000"/>
              </a:lnSpc>
              <a:spcBef>
                <a:spcPts val="3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My mother is a Chinese teacher and she started teaching me how to read and appreciate poetry when I was 5 years old. Now I like Chinese poetry and also have a good knowledge of it. By the way, I am an outgoing and easy-going boy. lf we become friends, I'd like to learn and discuss poetry together with you, which will be of great help to both of us.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marL="31750" indent="272415" algn="l" defTabSz="266700" eaLnBrk="0" fontAlgn="base">
              <a:lnSpc>
                <a:spcPct val="148000"/>
              </a:lnSpc>
              <a:spcBef>
                <a:spcPts val="3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Looking forward to hearing from you soon.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marL="31750" indent="0" algn="r" defTabSz="266700" eaLnBrk="0" fontAlgn="base">
              <a:lnSpc>
                <a:spcPct val="120000"/>
              </a:lnSpc>
              <a:spcBef>
                <a:spcPts val="8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Yours,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marL="31750" indent="0" algn="r" defTabSz="266700" eaLnBrk="0" fontAlgn="base">
              <a:lnSpc>
                <a:spcPct val="120000"/>
              </a:lnSpc>
              <a:spcBef>
                <a:spcPts val="8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Li Hua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8381" y="1106435"/>
            <a:ext cx="698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</a:rPr>
              <a:t>示例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5970" y="2450465"/>
            <a:ext cx="10754995" cy="18148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45106" y="1407459"/>
            <a:ext cx="310178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写作攻略</a:t>
            </a:r>
            <a:endParaRPr lang="zh-CN" altLang="en-US" sz="5400" b="1" dirty="0">
              <a:solidFill>
                <a:srgbClr val="A54A97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5294" y="2868706"/>
            <a:ext cx="7261411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小作文之自报家门：手把手教你写个人简介</a:t>
            </a:r>
            <a:endParaRPr lang="zh-CN" altLang="en-US" sz="4400" b="1" dirty="0">
              <a:solidFill>
                <a:srgbClr val="FFFFFF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攻略识别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4715" y="2199640"/>
            <a:ext cx="10347325" cy="1753235"/>
          </a:xfrm>
          <a:prstGeom prst="rect">
            <a:avLst/>
          </a:prstGeom>
        </p:spPr>
        <p:txBody>
          <a:bodyPr wrap="square">
            <a:spAutoFit/>
          </a:bodyPr>
          <a:p>
            <a:pPr indent="457200" algn="l" defTabSz="266700" eaLnBrk="0" fontAlgn="base">
              <a:lnSpc>
                <a:spcPct val="150000"/>
              </a:lnSpc>
              <a:spcBef>
                <a:spcPts val="20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个人简介属于应用文范畴，常出现在介绍个人情况、应聘志愿者、提交申请等题目类型中，并常结合不同类型的文体进行考查，如申请信、演讲稿等。写个人简介看似简单，但遣词造句时也颇有讲究，需要关注语体、语用等多种细节。接下来，让我们以专项上分的小作文为例，展开介绍写个人简介的方法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78510" y="960120"/>
            <a:ext cx="10875010" cy="4046855"/>
          </a:xfrm>
          <a:prstGeom prst="rect">
            <a:avLst/>
          </a:prstGeom>
        </p:spPr>
        <p:txBody>
          <a:bodyPr wrap="square">
            <a:spAutoFit/>
          </a:bodyPr>
          <a:p>
            <a:pPr marL="50165" indent="279400" algn="l" defTabSz="266700" eaLnBrk="0" fontAlgn="base">
              <a:lnSpc>
                <a:spcPct val="130000"/>
              </a:lnSpc>
              <a:spcBef>
                <a:spcPts val="80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假定你是李华，最近将有一批美国中学生来你校访问，你被选为和他们进行交流座谈的学生代表之一。请用英语写一篇自我介绍，要点如下：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50165" indent="279400" algn="l" defTabSz="266700" eaLnBrk="0" fontAlgn="base">
              <a:lnSpc>
                <a:spcPct val="130000"/>
              </a:lnSpc>
              <a:spcBef>
                <a:spcPts val="8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1.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个人基本情况；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50165" indent="279400" algn="l" defTabSz="266700" eaLnBrk="0" fontAlgn="base">
              <a:lnSpc>
                <a:spcPct val="130000"/>
              </a:lnSpc>
              <a:spcBef>
                <a:spcPts val="8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2.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业余爱好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(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运动项目等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);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marL="50165" indent="279400" algn="l" defTabSz="266700" eaLnBrk="0" fontAlgn="base">
              <a:lnSpc>
                <a:spcPct val="130000"/>
              </a:lnSpc>
              <a:spcBef>
                <a:spcPts val="8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3.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想了解的有关美国中学生的信息。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50165" indent="279400" algn="l" defTabSz="266700" eaLnBrk="0" fontAlgn="base">
              <a:lnSpc>
                <a:spcPct val="130000"/>
              </a:lnSpc>
              <a:spcBef>
                <a:spcPts val="80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注意：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50165" indent="279400" algn="l" defTabSz="266700" eaLnBrk="0" fontAlgn="base">
              <a:lnSpc>
                <a:spcPct val="130000"/>
              </a:lnSpc>
              <a:spcBef>
                <a:spcPts val="8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1.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写作词数应为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80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个左右；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50165" indent="279400" algn="l" defTabSz="266700" eaLnBrk="0" fontAlgn="base">
              <a:lnSpc>
                <a:spcPct val="130000"/>
              </a:lnSpc>
              <a:spcBef>
                <a:spcPts val="8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2.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文中不得出现真实的人名、地名和校名；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50165" indent="279400" algn="l" defTabSz="266700" eaLnBrk="0" fontAlgn="base">
              <a:lnSpc>
                <a:spcPct val="130000"/>
              </a:lnSpc>
              <a:spcBef>
                <a:spcPts val="8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3.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可适当增加细节，以使行文连贯。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  <p:graphicFrame>
        <p:nvGraphicFramePr>
          <p:cNvPr id="24" name="表格 23"/>
          <p:cNvGraphicFramePr/>
          <p:nvPr>
            <p:custDataLst>
              <p:tags r:id="rId2"/>
            </p:custDataLst>
          </p:nvPr>
        </p:nvGraphicFramePr>
        <p:xfrm>
          <a:off x="894715" y="5265420"/>
          <a:ext cx="10539730" cy="1313180"/>
        </p:xfrm>
        <a:graphic>
          <a:graphicData uri="http://schemas.openxmlformats.org/drawingml/2006/table">
            <a:tbl>
              <a:tblPr/>
              <a:tblGrid>
                <a:gridCol w="10539730"/>
              </a:tblGrid>
              <a:tr h="438785">
                <a:tc>
                  <a:txBody>
                    <a:bodyPr/>
                    <a:p>
                      <a:pPr marL="246380" indent="0" algn="l" eaLnBrk="0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 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0" marR="0" marT="0" marB="0" anchor="t" anchorCtr="0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24180">
                <a:tc>
                  <a:txBody>
                    <a:bodyPr/>
                    <a:p>
                      <a:pPr marL="246380" inden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sz="110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0" marR="0" marT="0" marB="0" anchor="t" anchorCtr="0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84555" y="1101090"/>
            <a:ext cx="431165" cy="431165"/>
            <a:chOff x="1393" y="1839"/>
            <a:chExt cx="679" cy="679"/>
          </a:xfrm>
        </p:grpSpPr>
        <p:sp>
          <p:nvSpPr>
            <p:cNvPr id="4" name="椭圆 3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一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497330" y="107188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审题定调</a:t>
            </a:r>
            <a:endParaRPr lang="zh-CN" altLang="en-US" sz="2400" b="1"/>
          </a:p>
        </p:txBody>
      </p:sp>
      <p:sp>
        <p:nvSpPr>
          <p:cNvPr id="6" name="文本框 5"/>
          <p:cNvSpPr txBox="1"/>
          <p:nvPr/>
        </p:nvSpPr>
        <p:spPr>
          <a:xfrm>
            <a:off x="1393190" y="1614170"/>
            <a:ext cx="10231120" cy="3683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</a:rPr>
              <a:t>分析：本题属于应用文写作中的自我介绍，人称应该以第一人称为主，时态以一般现在时为主。</a:t>
            </a:r>
            <a:endParaRPr lang="zh-CN" altLang="en-US">
              <a:solidFill>
                <a:srgbClr val="000000"/>
              </a:solidFill>
              <a:latin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29945" y="2093595"/>
            <a:ext cx="431165" cy="431165"/>
            <a:chOff x="1393" y="1839"/>
            <a:chExt cx="679" cy="679"/>
          </a:xfrm>
        </p:grpSpPr>
        <p:sp>
          <p:nvSpPr>
            <p:cNvPr id="11" name="椭圆 10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二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442720" y="2064385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谋篇布局</a:t>
            </a:r>
            <a:endParaRPr lang="zh-CN" altLang="en-US" sz="2400" b="1"/>
          </a:p>
        </p:txBody>
      </p:sp>
      <p:graphicFrame>
        <p:nvGraphicFramePr>
          <p:cNvPr id="14" name="表格 13"/>
          <p:cNvGraphicFramePr/>
          <p:nvPr>
            <p:custDataLst>
              <p:tags r:id="rId2"/>
            </p:custDataLst>
          </p:nvPr>
        </p:nvGraphicFramePr>
        <p:xfrm>
          <a:off x="894715" y="2713990"/>
          <a:ext cx="10467340" cy="1429385"/>
        </p:xfrm>
        <a:graphic>
          <a:graphicData uri="http://schemas.openxmlformats.org/drawingml/2006/table">
            <a:tbl>
              <a:tblPr/>
              <a:tblGrid>
                <a:gridCol w="1737360"/>
                <a:gridCol w="8729980"/>
              </a:tblGrid>
              <a:tr h="483235">
                <a:tc>
                  <a:txBody>
                    <a:bodyPr/>
                    <a:p>
                      <a:pPr marL="372745" indent="0" algn="l" eaLnBrk="0" fontAlgn="base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首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zh-CN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段</a:t>
                      </a:r>
                      <a:endParaRPr lang="zh-CN" sz="1400" b="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1710690" indent="0" algn="l" eaLnBrk="0" fontAlgn="base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0">
                          <a:solidFill>
                            <a:srgbClr val="000000"/>
                          </a:solidFill>
                          <a:latin typeface="+mn-ea"/>
                        </a:rPr>
                        <a:t>引入话题，并过渡到个人简要概述。</a:t>
                      </a:r>
                      <a:endParaRPr lang="zh-CN" sz="1400" b="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4025">
                <a:tc>
                  <a:txBody>
                    <a:bodyPr/>
                    <a:p>
                      <a:pPr marL="340995" indent="0" algn="l" eaLnBrk="0" fontAlgn="base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0">
                          <a:solidFill>
                            <a:srgbClr val="000000"/>
                          </a:solidFill>
                          <a:latin typeface="+mn-ea"/>
                        </a:rPr>
                        <a:t>中间段</a:t>
                      </a:r>
                      <a:endParaRPr lang="zh-CN" sz="1400" b="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375285" indent="0" algn="l" eaLnBrk="0" fontAlgn="base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0">
                          <a:solidFill>
                            <a:srgbClr val="000000"/>
                          </a:solidFill>
                          <a:latin typeface="+mn-ea"/>
                        </a:rPr>
                        <a:t>文章主体段，详细介绍个人基本情况、业余爱好和想了解的有关美国中学生的信息。</a:t>
                      </a:r>
                      <a:endParaRPr lang="zh-CN" sz="1400" b="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2125">
                <a:tc>
                  <a:txBody>
                    <a:bodyPr/>
                    <a:p>
                      <a:pPr marL="372745" indent="0" algn="l" eaLnBrk="0" fontAlgn="base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尾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zh-CN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段</a:t>
                      </a:r>
                      <a:endParaRPr lang="zh-CN" sz="1400" b="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2471420" indent="0" algn="l" eaLnBrk="0" fontAlgn="base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0">
                          <a:solidFill>
                            <a:srgbClr val="000000"/>
                          </a:solidFill>
                          <a:latin typeface="+mn-ea"/>
                        </a:rPr>
                        <a:t>结束语。</a:t>
                      </a:r>
                      <a:endParaRPr lang="zh-CN" sz="1400" b="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884555" y="1101090"/>
            <a:ext cx="431165" cy="431165"/>
            <a:chOff x="1393" y="1839"/>
            <a:chExt cx="679" cy="679"/>
          </a:xfrm>
        </p:grpSpPr>
        <p:sp>
          <p:nvSpPr>
            <p:cNvPr id="4" name="椭圆 3"/>
            <p:cNvSpPr/>
            <p:nvPr>
              <p:custDataLst>
                <p:tags r:id="rId3"/>
              </p:custDataLst>
            </p:nvPr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>
              <p:custDataLst>
                <p:tags r:id="rId4"/>
              </p:custDataLst>
            </p:nvPr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三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1497330" y="107188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充实内容</a:t>
            </a:r>
            <a:endParaRPr lang="zh-CN" altLang="en-US" sz="2400" b="1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64030" y="1599565"/>
            <a:ext cx="8664575" cy="431482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884555" y="1101090"/>
            <a:ext cx="431165" cy="431165"/>
            <a:chOff x="1393" y="1839"/>
            <a:chExt cx="679" cy="679"/>
          </a:xfrm>
        </p:grpSpPr>
        <p:sp>
          <p:nvSpPr>
            <p:cNvPr id="4" name="椭圆 3"/>
            <p:cNvSpPr/>
            <p:nvPr>
              <p:custDataLst>
                <p:tags r:id="rId3"/>
              </p:custDataLst>
            </p:nvPr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>
              <p:custDataLst>
                <p:tags r:id="rId4"/>
              </p:custDataLst>
            </p:nvPr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四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1497330" y="107188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词句升级</a:t>
            </a:r>
            <a:endParaRPr lang="zh-CN" altLang="en-US" sz="2400" b="1"/>
          </a:p>
        </p:txBody>
      </p:sp>
      <p:sp>
        <p:nvSpPr>
          <p:cNvPr id="6" name="文本框 5"/>
          <p:cNvSpPr txBox="1"/>
          <p:nvPr/>
        </p:nvSpPr>
        <p:spPr>
          <a:xfrm>
            <a:off x="516890" y="1682115"/>
            <a:ext cx="10633710" cy="2168525"/>
          </a:xfrm>
          <a:prstGeom prst="rect">
            <a:avLst/>
          </a:prstGeom>
        </p:spPr>
        <p:txBody>
          <a:bodyPr wrap="square">
            <a:spAutoFit/>
          </a:bodyPr>
          <a:p>
            <a:pPr marL="476250" indent="0" algn="l" defTabSz="266700" eaLnBrk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</a:rPr>
              <a:t>1. I'm Li Hua. I am a middle school student in Grade One and this is my first year of senior high school. I'm sixteen years old.</a:t>
            </a:r>
            <a:endParaRPr lang="en-US" altLang="zh-CN">
              <a:solidFill>
                <a:srgbClr val="000000"/>
              </a:solidFill>
              <a:latin typeface="+mn-ea"/>
            </a:endParaRPr>
          </a:p>
          <a:p>
            <a:pPr marL="476250" indent="0" algn="l" defTabSz="266700" eaLnBrk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</a:rPr>
              <a:t>_________________________________________________________________________________________________</a:t>
            </a:r>
            <a:endParaRPr lang="en-US" altLang="zh-CN">
              <a:solidFill>
                <a:srgbClr val="000000"/>
              </a:solidFill>
              <a:latin typeface="+mn-ea"/>
            </a:endParaRPr>
          </a:p>
          <a:p>
            <a:pPr marL="476250" indent="0" algn="l" defTabSz="266700" eaLnBrk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</a:rPr>
              <a:t>2. I want to know something about your life. </a:t>
            </a:r>
            <a:endParaRPr lang="en-US" altLang="zh-CN">
              <a:solidFill>
                <a:srgbClr val="000000"/>
              </a:solidFill>
              <a:latin typeface="+mn-ea"/>
            </a:endParaRPr>
          </a:p>
          <a:p>
            <a:pPr marL="476250" indent="0" algn="l" defTabSz="266700" eaLnBrk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</a:rPr>
              <a:t>_________________________________________________________________________________________________</a:t>
            </a:r>
            <a:endParaRPr lang="en-US" altLang="zh-CN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14095" y="2565400"/>
            <a:ext cx="109708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C00000"/>
                </a:solidFill>
                <a:latin typeface="+mn-ea"/>
                <a:sym typeface="+mn-ea"/>
              </a:rPr>
              <a:t>I'm Li Hua, a 16-year-old student in Grade One, which is my first year of senior high school.</a:t>
            </a:r>
            <a:endParaRPr lang="en-US" altLang="zh-CN">
              <a:solidFill>
                <a:srgbClr val="C00000"/>
              </a:solidFill>
              <a:latin typeface="+mn-ea"/>
            </a:endParaRPr>
          </a:p>
          <a:p>
            <a:endParaRPr lang="en-US" altLang="zh-CN">
              <a:solidFill>
                <a:srgbClr val="C00000"/>
              </a:solidFill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5305" y="3302635"/>
            <a:ext cx="11003915" cy="4699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76250" indent="0" algn="l" defTabSz="266700" eaLnBrk="0" fontAlgn="base">
              <a:lnSpc>
                <a:spcPct val="137000"/>
              </a:lnSpc>
              <a:spcBef>
                <a:spcPts val="0"/>
              </a:spcBef>
              <a:spcAft>
                <a:spcPct val="0"/>
              </a:spcAft>
            </a:pPr>
            <a:r>
              <a:rPr lang="en-US" altLang="zh-CN">
                <a:solidFill>
                  <a:srgbClr val="C00000"/>
                </a:solidFill>
                <a:latin typeface="+mn-ea"/>
                <a:sym typeface="+mn-ea"/>
              </a:rPr>
              <a:t>I wonder if you can tell me something about yourselves, your family and daily school life.</a:t>
            </a:r>
            <a:endParaRPr lang="en-US" altLang="zh-CN">
              <a:solidFill>
                <a:srgbClr val="C00000"/>
              </a:solidFill>
              <a:latin typeface="+mn-ea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884555" y="1101090"/>
            <a:ext cx="431165" cy="431165"/>
            <a:chOff x="1393" y="1839"/>
            <a:chExt cx="679" cy="679"/>
          </a:xfrm>
        </p:grpSpPr>
        <p:sp>
          <p:nvSpPr>
            <p:cNvPr id="4" name="椭圆 3"/>
            <p:cNvSpPr/>
            <p:nvPr>
              <p:custDataLst>
                <p:tags r:id="rId3"/>
              </p:custDataLst>
            </p:nvPr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>
              <p:custDataLst>
                <p:tags r:id="rId4"/>
              </p:custDataLst>
            </p:nvPr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五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1497330" y="107188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连句成篇</a:t>
            </a:r>
            <a:endParaRPr lang="zh-CN" altLang="en-US" sz="2400" b="1"/>
          </a:p>
        </p:txBody>
      </p:sp>
      <p:sp>
        <p:nvSpPr>
          <p:cNvPr id="7" name="文本框 6"/>
          <p:cNvSpPr txBox="1"/>
          <p:nvPr/>
        </p:nvSpPr>
        <p:spPr>
          <a:xfrm>
            <a:off x="884555" y="1929130"/>
            <a:ext cx="10299700" cy="2999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fontAlgn="auto">
              <a:lnSpc>
                <a:spcPct val="150000"/>
              </a:lnSpc>
            </a:pPr>
            <a:r>
              <a:rPr lang="en-US" altLang="zh-CN">
                <a:latin typeface="+mn-ea"/>
              </a:rPr>
              <a:t>How do you do? Welcome to our school! I'm Li Hua, a 16-year-old student in Grade One, which is my first year of senior high school.</a:t>
            </a:r>
            <a:endParaRPr lang="en-US" altLang="zh-CN">
              <a:latin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>
                <a:latin typeface="+mn-ea"/>
              </a:rPr>
              <a:t>There are three people in my family, and I'm the only child like most of my classmates, which is very common in Chinese families. Besides, I have various hobbies, like playing football, basketball and swimming. But reading is my favourite. I wonder if you can tell me something about yourselves, your family and daily school life.</a:t>
            </a:r>
            <a:endParaRPr lang="en-US" altLang="zh-CN">
              <a:latin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>
                <a:latin typeface="+mn-ea"/>
              </a:rPr>
              <a:t>That's all. Thank you.</a:t>
            </a:r>
            <a:endParaRPr lang="zh-CN" altLang="en-US">
              <a:latin typeface="+mn-ea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8381" y="1106435"/>
            <a:ext cx="698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</a:rPr>
              <a:t>示例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65175" y="876300"/>
            <a:ext cx="10661650" cy="5868670"/>
          </a:xfrm>
          <a:prstGeom prst="rect">
            <a:avLst/>
          </a:prstGeom>
        </p:spPr>
        <p:txBody>
          <a:bodyPr wrap="square">
            <a:spAutoFit/>
          </a:bodyPr>
          <a:p>
            <a:pPr marL="31750" indent="272415" algn="l" defTabSz="266700" eaLnBrk="0" fontAlgn="base">
              <a:lnSpc>
                <a:spcPct val="148000"/>
              </a:lnSpc>
              <a:spcBef>
                <a:spcPts val="30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假定你是李华，你偶然在某社交网站上看到了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Peter  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征友的帖子，他希望结识一位热爱中国诗词的朋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 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友，请你给他写一封邮件，要点如下：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0480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1.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写信目的；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04800" indent="0" algn="l" defTabSz="266700" eaLnBrk="0" fontAlgn="base"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2.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介绍自己的爱好和性格特点；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04800" indent="0" algn="l" defTabSz="266700" eaLnBrk="0" fontAlgn="base">
              <a:spcBef>
                <a:spcPts val="5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3.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表达交友愿望。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1750" indent="0" algn="l" defTabSz="266700" eaLnBrk="0" fontAlgn="base">
              <a:spcBef>
                <a:spcPts val="80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注意：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04800" indent="0" algn="l" defTabSz="266700" eaLnBrk="0" fontAlgn="base"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1.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写作词数应为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80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个左右；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04800" indent="0" algn="l" defTabSz="266700" eaLnBrk="0" fontAlgn="base"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2.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可以适当增加细节，以使行文连贯；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04800" indent="0" algn="l" defTabSz="266700" eaLnBrk="0" fontAlgn="base">
              <a:spcBef>
                <a:spcPts val="6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3.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开头和结尾已给出，不计入总词数。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1750" indent="0" algn="l" defTabSz="266700" eaLnBrk="0" fontAlgn="base">
              <a:lnSpc>
                <a:spcPct val="120000"/>
              </a:lnSpc>
              <a:spcBef>
                <a:spcPts val="8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Dear Peter,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marL="31750" indent="0" algn="l" defTabSz="266700" eaLnBrk="0" fontAlgn="base">
              <a:lnSpc>
                <a:spcPct val="120000"/>
              </a:lnSpc>
              <a:spcBef>
                <a:spcPts val="8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____________________________________________________________________________________________________________________________________________________________________________________________________________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marL="31750" indent="0" algn="l" defTabSz="266700" eaLnBrk="0" fontAlgn="base">
              <a:lnSpc>
                <a:spcPct val="120000"/>
              </a:lnSpc>
              <a:spcBef>
                <a:spcPts val="8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        Looking forward to hearing from you soon.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marL="31750" indent="0" algn="r" defTabSz="266700" eaLnBrk="0" fontAlgn="base">
              <a:lnSpc>
                <a:spcPct val="120000"/>
              </a:lnSpc>
              <a:spcBef>
                <a:spcPts val="8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Yours,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marL="31750" indent="0" algn="r" defTabSz="266700" eaLnBrk="0" fontAlgn="base">
              <a:lnSpc>
                <a:spcPct val="120000"/>
              </a:lnSpc>
              <a:spcBef>
                <a:spcPts val="8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Li Hua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TABLE_ENDDRAG_ORIGIN_RECT" val="829*102"/>
  <p:tag name="TABLE_ENDDRAG_RECT" val="70*385*829*102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TABLE_ENDDRAG_ORIGIN_RECT" val="824*78"/>
  <p:tag name="TABLE_ENDDRAG_RECT" val="65*240*824*78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77.6,&quot;left&quot;:69.65,&quot;top&quot;:84.4,&quot;width&quot;:372.55}"/>
</p:tagLst>
</file>

<file path=ppt/tags/tag71.xml><?xml version="1.0" encoding="utf-8"?>
<p:tagLst xmlns:p="http://schemas.openxmlformats.org/presentationml/2006/main">
  <p:tag name="KSO_WM_DIAGRAM_VIRTUALLY_FRAME" val="{&quot;height&quot;:77.6,&quot;left&quot;:69.65,&quot;top&quot;:84.4,&quot;width&quot;:372.55}"/>
</p:tagLst>
</file>

<file path=ppt/tags/tag72.xml><?xml version="1.0" encoding="utf-8"?>
<p:tagLst xmlns:p="http://schemas.openxmlformats.org/presentationml/2006/main">
  <p:tag name="KSO_WM_DIAGRAM_VIRTUALLY_FRAME" val="{&quot;height&quot;:77.6,&quot;left&quot;:69.65,&quot;top&quot;:84.4,&quot;width&quot;:372.55}"/>
</p:tagLst>
</file>

<file path=ppt/tags/tag73.xml><?xml version="1.0" encoding="utf-8"?>
<p:tagLst xmlns:p="http://schemas.openxmlformats.org/presentationml/2006/main">
  <p:tag name="KSO_WM_DIAGRAM_VIRTUALLY_FRAME" val="{&quot;height&quot;:77.6,&quot;left&quot;:69.65,&quot;top&quot;:84.4,&quot;width&quot;:372.55}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p="http://schemas.openxmlformats.org/presentationml/2006/main">
  <p:tag name="KSO_WM_DIAGRAM_VIRTUALLY_FRAME" val="{&quot;height&quot;:77.6,&quot;left&quot;:69.65,&quot;top&quot;:84.4,&quot;width&quot;:372.55}"/>
</p:tagLst>
</file>

<file path=ppt/tags/tag76.xml><?xml version="1.0" encoding="utf-8"?>
<p:tagLst xmlns:p="http://schemas.openxmlformats.org/presentationml/2006/main">
  <p:tag name="KSO_WM_DIAGRAM_VIRTUALLY_FRAME" val="{&quot;height&quot;:77.6,&quot;left&quot;:69.65,&quot;top&quot;:84.4,&quot;width&quot;:372.55}"/>
</p:tagLst>
</file>

<file path=ppt/tags/tag77.xml><?xml version="1.0" encoding="utf-8"?>
<p:tagLst xmlns:p="http://schemas.openxmlformats.org/presentationml/2006/main">
  <p:tag name="KSO_WM_DIAGRAM_VIRTUALLY_FRAME" val="{&quot;height&quot;:77.6,&quot;left&quot;:69.65,&quot;top&quot;:84.4,&quot;width&quot;:372.55}"/>
</p:tagLst>
</file>

<file path=ppt/tags/tag78.xml><?xml version="1.0" encoding="utf-8"?>
<p:tagLst xmlns:p="http://schemas.openxmlformats.org/presentationml/2006/main">
  <p:tag name="KSO_WM_DIAGRAM_VIRTUALLY_FRAME" val="{&quot;height&quot;:77.6,&quot;left&quot;:69.65,&quot;top&quot;:84.4,&quot;width&quot;:372.55}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DIAGRAM_VIRTUALLY_FRAME" val="{&quot;height&quot;:77.6,&quot;left&quot;:69.65,&quot;top&quot;:84.4,&quot;width&quot;:372.55}"/>
</p:tagLst>
</file>

<file path=ppt/tags/tag81.xml><?xml version="1.0" encoding="utf-8"?>
<p:tagLst xmlns:p="http://schemas.openxmlformats.org/presentationml/2006/main">
  <p:tag name="KSO_WM_DIAGRAM_VIRTUALLY_FRAME" val="{&quot;height&quot;:77.6,&quot;left&quot;:69.65,&quot;top&quot;:84.4,&quot;width&quot;:372.55}"/>
</p:tagLst>
</file>

<file path=ppt/tags/tag82.xml><?xml version="1.0" encoding="utf-8"?>
<p:tagLst xmlns:p="http://schemas.openxmlformats.org/presentationml/2006/main">
  <p:tag name="KSO_WM_DIAGRAM_VIRTUALLY_FRAME" val="{&quot;height&quot;:77.6,&quot;left&quot;:69.65,&quot;top&quot;:84.4,&quot;width&quot;:372.55}"/>
</p:tagLst>
</file>

<file path=ppt/tags/tag83.xml><?xml version="1.0" encoding="utf-8"?>
<p:tagLst xmlns:p="http://schemas.openxmlformats.org/presentationml/2006/main">
  <p:tag name="KSO_WM_DIAGRAM_VIRTUALLY_FRAME" val="{&quot;height&quot;:77.6,&quot;left&quot;:69.65,&quot;top&quot;:84.4,&quot;width&quot;:372.55}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p="http://schemas.openxmlformats.org/presentationml/2006/main">
  <p:tag name="TABLE_ENDDRAG_ORIGIN_RECT" val="788*190"/>
  <p:tag name="TABLE_ENDDRAG_RECT" val="84*261*788*190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8.xml><?xml version="1.0" encoding="utf-8"?>
<p:tagLst xmlns:p="http://schemas.openxmlformats.org/presentationml/2006/main">
  <p:tag name="KSO_WM_DIAGRAM_VIRTUALLY_FRAME" val="{&quot;height&quot;:77.6,&quot;left&quot;:69.65,&quot;top&quot;:84.4,&quot;width&quot;:372.55}"/>
</p:tagLst>
</file>

<file path=ppt/tags/tag8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2.xml><?xml version="1.0" encoding="utf-8"?>
<p:tagLst xmlns:p="http://schemas.openxmlformats.org/presentationml/2006/main">
  <p:tag name="COMMONDATA" val="eyJoZGlkIjoiMDkxZjZiMGUxZjVhNWRlODlmODBiNjlkN2UzMjcxZDEifQ==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3907</Words>
  <Application>WPS 演示</Application>
  <PresentationFormat>宽屏</PresentationFormat>
  <Paragraphs>166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Wingdings</vt:lpstr>
      <vt:lpstr>黑体</vt:lpstr>
      <vt:lpstr>Arial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溦</cp:lastModifiedBy>
  <cp:revision>183</cp:revision>
  <dcterms:created xsi:type="dcterms:W3CDTF">2019-06-19T02:08:00Z</dcterms:created>
  <dcterms:modified xsi:type="dcterms:W3CDTF">2025-05-04T13:59:30Z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DA91B944CD7F423C9EC3C7291314BB62_13</vt:lpwstr>
  </property>
</Properties>
</file>