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2" r:id="rId8"/>
    <p:sldId id="293" r:id="rId9"/>
    <p:sldId id="294" r:id="rId10"/>
    <p:sldId id="295" r:id="rId11"/>
    <p:sldId id="297" r:id="rId12"/>
    <p:sldId id="265" r:id="rId13"/>
    <p:sldId id="278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六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动词不定式作宾补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895350" y="1640840"/>
            <a:ext cx="10623550" cy="2237740"/>
          </a:xfrm>
          <a:prstGeom prst="rect">
            <a:avLst/>
          </a:prstGeom>
        </p:spPr>
        <p:txBody>
          <a:bodyPr>
            <a:noAutofit/>
          </a:bodyPr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动词不定式作宾补用于补充说明宾语的动作或状态，使句意更加完整和准确，常见形式为“</a:t>
            </a:r>
            <a:r>
              <a:rPr lang="en-US" altLang="zh-CN" i="1">
                <a:solidFill>
                  <a:srgbClr val="000000"/>
                </a:solidFill>
                <a:latin typeface="+mn-ea"/>
                <a:cs typeface="+mn-ea"/>
              </a:rPr>
              <a:t>v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.+sb+to do”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，常用于该结构的动词有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ask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tell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order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advise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invite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beg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warn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remind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permit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encourage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forbid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enable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teacher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enabled us to understand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problem.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老师让我们理解了这个问题。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1049020" y="3429000"/>
          <a:ext cx="10343515" cy="2216785"/>
        </p:xfrm>
        <a:graphic>
          <a:graphicData uri="http://schemas.openxmlformats.org/drawingml/2006/table">
            <a:tbl>
              <a:tblPr/>
              <a:tblGrid>
                <a:gridCol w="10343515"/>
              </a:tblGrid>
              <a:tr h="2216785">
                <a:tc>
                  <a:txBody>
                    <a:bodyPr/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部分动词后接省略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的动词不定式作宾补，此类常见动词有：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feel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hear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make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have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see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watch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等。特别注意的是，在被动语态中需要还原动词不定式中的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made me laugh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她让我笑了。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heard to read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English aloud in the morning.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有人在早上听到她朗读英语。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1109345" y="3491260"/>
            <a:ext cx="779145" cy="368085"/>
            <a:chOff x="1409" y="1637"/>
            <a:chExt cx="1302" cy="800"/>
          </a:xfrm>
        </p:grpSpPr>
        <p:sp>
          <p:nvSpPr>
            <p:cNvPr id="21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09" y="1637"/>
              <a:ext cx="1101" cy="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It is necessary _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revise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what you have learnt during the day timely.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Two thirds of people aim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improve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their comfort while at home.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purpose of education is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develop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 fine personality in children.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Please remember to remind me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give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my parents a call.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He would like to start early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avoid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 rush-hour traffic.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When I was in primary school, I had an opportunity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attend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 musical contest held in my school.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9795" y="1967230"/>
            <a:ext cx="1091565" cy="38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to revise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3260" y="2421255"/>
            <a:ext cx="1456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improve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29175" y="2837180"/>
            <a:ext cx="1370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develop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06390" y="3253105"/>
            <a:ext cx="909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give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06010" y="3659505"/>
            <a:ext cx="1043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avoid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30465" y="4075430"/>
            <a:ext cx="1178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attend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2139315"/>
            <a:ext cx="10718800" cy="25793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基础夯实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动词不定式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2200" y="2817495"/>
            <a:ext cx="10007600" cy="12471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动词不定式作主语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659255"/>
            <a:ext cx="10681970" cy="42462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动词不定式作主语往往表示具体的事件或动作。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To master a foreign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language is not an easy thing.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掌握一门外语不是一件容易的事。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有时为避免头重脚轻，常常使用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作形式主语，动词不定式移至谓语之后，为真正的主语，常见句式如下：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①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It+be+adj.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+for/of sb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+to do sth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It is kind of you to help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me.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你帮助我真是太好了。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②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It+be+n.+to do sth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It is a great honour to be invited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to the party.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被邀请参加这个聚会是一种极大的荣幸。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③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 takes/took sb some time to do sth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It takes me two hours to finish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my homework every day.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我每天花两个小时完成作业。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动词不定式作表语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579245"/>
            <a:ext cx="10566400" cy="285369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动词不定式常接在某些名词和系动词（如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seem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look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appear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）后作表语，表示目的、计划等，常见名词包括：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goal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plan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dream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hope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idea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purpose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thing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 first thing is to listen to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teacher carefully in class.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第一件事是在课堂上认真听老师讲课。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 plan seems to cut down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unnecessary expenses to improve the company's financial situation.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这个计划似乎要削减不必要的开支，以改善公司的财务状况。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动词不定式作宾语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579245"/>
            <a:ext cx="10566400" cy="377444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后接动词不定式作宾语的常见动词有：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aim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want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hope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decide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plan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agree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promise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offer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intend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agreed to help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me.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他同意帮助我。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They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decided to go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 a trip.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他们决定去旅行。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有时在一些动词后若接动词不定式作宾语，补语是形容词或名词时，常常使用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作形式宾语，动词不定式作真正的宾语，构成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“v.+it+adj./n.+to do”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结构，常见动词有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make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feel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consider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find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 find it difficult to learn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physics well.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我发现学好物理很难。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动词不定式作定语</a:t>
            </a:r>
            <a:endParaRPr lang="zh-CN" altLang="en-US" sz="2400" b="1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760730" y="1609090"/>
          <a:ext cx="10934065" cy="4474845"/>
        </p:xfrm>
        <a:graphic>
          <a:graphicData uri="http://schemas.openxmlformats.org/drawingml/2006/table">
            <a:tbl>
              <a:tblPr/>
              <a:tblGrid>
                <a:gridCol w="1768475"/>
                <a:gridCol w="9165590"/>
              </a:tblGrid>
              <a:tr h="70485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表示即将发生的动作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动词不定式作定语时，通常放在被修饰的名词或代词之后，表示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即将发生的动作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train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 arrive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is from London.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将要到达的火车是从伦敦开来的。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831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修饰抽象名词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动词不定式作定语时，它所修饰的名词通常是表示原因、时间、机会、能力等的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抽象名词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比如：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ability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能力）、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ambition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抱负）、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effort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努力）、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wish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希望）、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promise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许诺）、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courage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勇气）、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intention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意图）、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reason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理由）、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decision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决定）、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method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方法）、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motive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动机）、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struggle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奋斗）、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tendency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倾向）、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need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需要）、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opportunity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机会）、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chance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机会）、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strength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力量）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Due to his success, he has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courage to propose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to her.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由于他的成功，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他有勇气向她求婚。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683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修饰序数词、形容词最高级等或被这些词修饰的名词或代词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first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last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next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only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形容词最高级等后或被这些词修饰的名词或代词后，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常用动词不定式作定语。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He is always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 the first to arrive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at the school and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the last to leave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the school.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他总是第一个到校，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最后一个离校。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485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修饰不定代词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动词不定式作定语可修饰不定代词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something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anything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nothing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everything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have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something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interesting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 share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with you.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我有一些有趣的事情和你分享。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五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动词不定式作状语</a:t>
            </a:r>
            <a:endParaRPr lang="zh-CN" altLang="en-US" sz="24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885190" y="1817370"/>
          <a:ext cx="10525125" cy="2707640"/>
        </p:xfrm>
        <a:graphic>
          <a:graphicData uri="http://schemas.openxmlformats.org/drawingml/2006/table">
            <a:tbl>
              <a:tblPr/>
              <a:tblGrid>
                <a:gridCol w="831215"/>
                <a:gridCol w="9693910"/>
              </a:tblGrid>
              <a:tr h="135382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目的状语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动词不定式作目的状语常常位于句子后部，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也可位于句首。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 be a winner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 you need to give all you have and try your best.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要想成为赢家，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你要付出所有并拼尽全力。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did her work in a hurry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 catch the train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为了赶上火车，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她匆忙完成工作。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53820">
                <a:tc gridSpan="2"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表目的的动词不定式还常与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so as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或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in order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连用，构成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so as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not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to do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和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in order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not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to do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结构，其中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so as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not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to do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不能位于句首。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To get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there on time, we got up very early.=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In order to get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there on time, we got up very early.=We got up very early 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</a:rPr>
                        <a:t>（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in order/so as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</a:rPr>
                        <a:t>）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 to get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there on time.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为了准时到那里，我们起得很早。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54405" y="3208685"/>
            <a:ext cx="779145" cy="368085"/>
            <a:chOff x="1409" y="1637"/>
            <a:chExt cx="1302" cy="800"/>
          </a:xfrm>
        </p:grpSpPr>
        <p:sp>
          <p:nvSpPr>
            <p:cNvPr id="7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09" y="1637"/>
              <a:ext cx="1101" cy="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857885" y="1217930"/>
          <a:ext cx="10504170" cy="3528060"/>
        </p:xfrm>
        <a:graphic>
          <a:graphicData uri="http://schemas.openxmlformats.org/drawingml/2006/table">
            <a:tbl>
              <a:tblPr/>
              <a:tblGrid>
                <a:gridCol w="859790"/>
                <a:gridCol w="9644380"/>
              </a:tblGrid>
              <a:tr h="88646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原因状语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动词不定式作原因状语常用在作表语的形容词（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通常是表示喜、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怒、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哀、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乐等情感的形容词）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后。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We're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proud to be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young people of China.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作为中国青年，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我们很自豪。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We are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glad to hear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the news.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我们很高兴听到这则消息。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6078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结果状语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动词不定式作结果状语通常表示出乎意料的结果，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常用的结构有：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too… to do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only to do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such as to do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He hurried to the train station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only to find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that the train had left.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他匆忙赶到火车站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却发现火车已经开走了。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suitcase is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too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small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 hold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all these things.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这个手提箱太小了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装不下所有这些东西。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60780">
                <a:tc gridSpan="2"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现在分词作结果状语常常表示可以预料的、自然而然的结果。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The fire lasted nearly a month,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leaving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 nothing valuable.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大火持续了近一个月，没有留下任何有价值的东西。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动词不定式作评述性状语表明说话者的观点和态度，用来修饰整个句子。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To be honest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, I just don't like his poems.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说实话，我只是不喜欢他的诗。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I have never seen such a person,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</a:rPr>
                        <a:t>to tell you the truth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</a:rPr>
                        <a:t>.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实话告诉你，我从来没见过这样一个人。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936625" y="3631836"/>
            <a:ext cx="1155065" cy="369299"/>
            <a:chOff x="1387" y="1646"/>
            <a:chExt cx="1420" cy="751"/>
          </a:xfrm>
        </p:grpSpPr>
        <p:sp>
          <p:nvSpPr>
            <p:cNvPr id="1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87" y="1646"/>
              <a:ext cx="1420" cy="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易混</a:t>
              </a:r>
              <a:r>
                <a:rPr lang="zh-CN" altLang="en-US" b="1" dirty="0">
                  <a:solidFill>
                    <a:srgbClr val="FFFFFF"/>
                  </a:solidFill>
                </a:rPr>
                <a:t>辨析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55675" y="4587905"/>
            <a:ext cx="779145" cy="368085"/>
            <a:chOff x="1409" y="1637"/>
            <a:chExt cx="1302" cy="800"/>
          </a:xfrm>
        </p:grpSpPr>
        <p:sp>
          <p:nvSpPr>
            <p:cNvPr id="21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09" y="1637"/>
              <a:ext cx="1101" cy="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60*352"/>
  <p:tag name="TABLE_ENDDRAG_RECT" val="54*120*860*35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TABLE_ENDDRAG_ORIGIN_RECT" val="828*106"/>
  <p:tag name="TABLE_ENDDRAG_RECT" val="69*143*828*10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TABLE_ENDDRAG_ORIGIN_RECT" val="827*145"/>
  <p:tag name="TABLE_ENDDRAG_RECT" val="62*94*827*145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TABLE_ENDDRAG_ORIGIN_RECT" val="814*174"/>
  <p:tag name="TABLE_ENDDRAG_RECT" val="82*270*814*174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4464</Words>
  <Application>WPS 演示</Application>
  <PresentationFormat>宽屏</PresentationFormat>
  <Paragraphs>171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185</cp:revision>
  <dcterms:created xsi:type="dcterms:W3CDTF">2019-06-19T02:08:00Z</dcterms:created>
  <dcterms:modified xsi:type="dcterms:W3CDTF">2025-05-27T03:11:50Z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A1EEE656E05B49F2B4260ABEEFFD8296_13</vt:lpwstr>
  </property>
</Properties>
</file>