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6" r:id="rId5"/>
    <p:sldId id="257" r:id="rId6"/>
    <p:sldId id="262" r:id="rId7"/>
    <p:sldId id="292" r:id="rId8"/>
    <p:sldId id="265" r:id="rId9"/>
    <p:sldId id="293" r:id="rId10"/>
    <p:sldId id="294" r:id="rId11"/>
    <p:sldId id="295" r:id="rId12"/>
    <p:sldId id="296" r:id="rId13"/>
    <p:sldId id="298" r:id="rId14"/>
    <p:sldId id="299" r:id="rId15"/>
    <p:sldId id="278"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79.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894715" y="1586865"/>
            <a:ext cx="10193020" cy="3415030"/>
          </a:xfrm>
          <a:prstGeom prst="rect">
            <a:avLst/>
          </a:prstGeom>
        </p:spPr>
        <p:txBody>
          <a:bodyPr wrap="square">
            <a:spAutoFit/>
          </a:bodyPr>
          <a:p>
            <a:pPr marL="185420" indent="457200" defTabSz="266700" eaLnBrk="0" fontAlgn="auto">
              <a:lnSpc>
                <a:spcPct val="150000"/>
              </a:lnSpc>
              <a:spcBef>
                <a:spcPts val="0"/>
              </a:spcBef>
              <a:spcAft>
                <a:spcPts val="0"/>
              </a:spcAft>
            </a:pPr>
            <a:r>
              <a:rPr lang="zh-CN" b="1">
                <a:solidFill>
                  <a:srgbClr val="000000"/>
                </a:solidFill>
                <a:latin typeface="+mn-ea"/>
                <a:cs typeface="+mn-ea"/>
              </a:rPr>
              <a:t>第二步：由已知信息进行情节预测</a:t>
            </a:r>
            <a:endParaRPr lang="zh-CN" b="1">
              <a:solidFill>
                <a:srgbClr val="000000"/>
              </a:solidFill>
              <a:latin typeface="+mn-ea"/>
              <a:cs typeface="+mn-ea"/>
            </a:endParaRPr>
          </a:p>
          <a:p>
            <a:pPr marL="183515" indent="457200" defTabSz="266700" eaLnBrk="0" fontAlgn="auto">
              <a:lnSpc>
                <a:spcPct val="150000"/>
              </a:lnSpc>
              <a:spcBef>
                <a:spcPts val="0"/>
              </a:spcBef>
              <a:spcAft>
                <a:spcPts val="0"/>
              </a:spcAft>
            </a:pPr>
            <a:r>
              <a:rPr lang="zh-CN">
                <a:solidFill>
                  <a:srgbClr val="000000"/>
                </a:solidFill>
                <a:latin typeface="+mn-ea"/>
                <a:cs typeface="+mn-ea"/>
              </a:rPr>
              <a:t>文章主旨：文章描写了一个身患残疾却意志坚强、积极向上的男孩戴维，在比赛前他担心被嘲笑而决定放弃比赛，作者欣赏男孩的毅力和努力，鼓励他参赛的故事。</a:t>
            </a:r>
            <a:endParaRPr lang="zh-CN">
              <a:solidFill>
                <a:srgbClr val="000000"/>
              </a:solidFill>
              <a:latin typeface="+mn-ea"/>
              <a:cs typeface="+mn-ea"/>
            </a:endParaRPr>
          </a:p>
          <a:p>
            <a:pPr marL="183515" indent="457200" defTabSz="266700" eaLnBrk="0" fontAlgn="auto">
              <a:lnSpc>
                <a:spcPct val="150000"/>
              </a:lnSpc>
              <a:spcBef>
                <a:spcPts val="0"/>
              </a:spcBef>
              <a:spcAft>
                <a:spcPts val="0"/>
              </a:spcAft>
            </a:pPr>
            <a:r>
              <a:rPr lang="en-US">
                <a:solidFill>
                  <a:srgbClr val="000000"/>
                </a:solidFill>
                <a:latin typeface="+mn-ea"/>
                <a:cs typeface="+mn-ea"/>
              </a:rPr>
              <a:t>(1)</a:t>
            </a:r>
            <a:r>
              <a:rPr lang="zh-CN">
                <a:solidFill>
                  <a:srgbClr val="000000"/>
                </a:solidFill>
                <a:latin typeface="+mn-ea"/>
                <a:cs typeface="+mn-ea"/>
              </a:rPr>
              <a:t>由续写第一段首句内容</a:t>
            </a:r>
            <a:r>
              <a:rPr lang="en-US">
                <a:solidFill>
                  <a:srgbClr val="000000"/>
                </a:solidFill>
                <a:latin typeface="+mn-ea"/>
                <a:cs typeface="+mn-ea"/>
              </a:rPr>
              <a:t>“</a:t>
            </a:r>
            <a:r>
              <a:rPr lang="zh-CN">
                <a:solidFill>
                  <a:srgbClr val="000000"/>
                </a:solidFill>
                <a:latin typeface="+mn-ea"/>
                <a:cs typeface="+mn-ea"/>
              </a:rPr>
              <a:t>我们挨着彼此坐下来，但是戴维不愿看我。</a:t>
            </a:r>
            <a:r>
              <a:rPr lang="en-US">
                <a:solidFill>
                  <a:srgbClr val="000000"/>
                </a:solidFill>
                <a:latin typeface="+mn-ea"/>
                <a:cs typeface="+mn-ea"/>
              </a:rPr>
              <a:t>”</a:t>
            </a:r>
            <a:r>
              <a:rPr lang="zh-CN">
                <a:solidFill>
                  <a:srgbClr val="000000"/>
                </a:solidFill>
                <a:latin typeface="+mn-ea"/>
                <a:cs typeface="+mn-ea"/>
              </a:rPr>
              <a:t>和第二段首句内容</a:t>
            </a:r>
            <a:r>
              <a:rPr lang="en-US">
                <a:solidFill>
                  <a:srgbClr val="000000"/>
                </a:solidFill>
                <a:latin typeface="+mn-ea"/>
                <a:cs typeface="+mn-ea"/>
              </a:rPr>
              <a:t>“</a:t>
            </a:r>
            <a:r>
              <a:rPr lang="zh-CN">
                <a:solidFill>
                  <a:srgbClr val="000000"/>
                </a:solidFill>
                <a:latin typeface="+mn-ea"/>
                <a:cs typeface="+mn-ea"/>
              </a:rPr>
              <a:t>我注视着戴维和其他参赛者走向起跑线。</a:t>
            </a:r>
            <a:r>
              <a:rPr lang="en-US">
                <a:solidFill>
                  <a:srgbClr val="000000"/>
                </a:solidFill>
                <a:latin typeface="+mn-ea"/>
                <a:cs typeface="+mn-ea"/>
              </a:rPr>
              <a:t>”</a:t>
            </a:r>
            <a:r>
              <a:rPr lang="zh-CN">
                <a:solidFill>
                  <a:srgbClr val="000000"/>
                </a:solidFill>
                <a:latin typeface="+mn-ea"/>
                <a:cs typeface="+mn-ea"/>
              </a:rPr>
              <a:t>可知，续写第一段可描述作者开导戴维并鼓励他去参加比赛的过程。</a:t>
            </a:r>
            <a:endParaRPr lang="zh-CN">
              <a:solidFill>
                <a:srgbClr val="000000"/>
              </a:solidFill>
              <a:latin typeface="+mn-ea"/>
              <a:cs typeface="+mn-ea"/>
            </a:endParaRPr>
          </a:p>
          <a:p>
            <a:pPr indent="457200" defTabSz="266700" fontAlgn="auto">
              <a:lnSpc>
                <a:spcPct val="150000"/>
              </a:lnSpc>
              <a:spcBef>
                <a:spcPts val="0"/>
              </a:spcBef>
              <a:spcAft>
                <a:spcPts val="0"/>
              </a:spcAft>
            </a:pPr>
            <a:r>
              <a:rPr lang="en-US">
                <a:latin typeface="+mn-ea"/>
                <a:cs typeface="+mn-ea"/>
              </a:rPr>
              <a:t>(2)</a:t>
            </a:r>
            <a:r>
              <a:rPr lang="zh-CN">
                <a:latin typeface="+mn-ea"/>
                <a:cs typeface="+mn-ea"/>
              </a:rPr>
              <a:t>由续写第二段首句内容和正能量结局可知，续写第二段可描写戴维参加并顺利完成比赛的过程。</a:t>
            </a: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751840" y="1586865"/>
            <a:ext cx="10335895" cy="2168525"/>
          </a:xfrm>
          <a:prstGeom prst="rect">
            <a:avLst/>
          </a:prstGeom>
        </p:spPr>
        <p:txBody>
          <a:bodyPr wrap="square">
            <a:spAutoFit/>
          </a:bodyPr>
          <a:p>
            <a:pPr marL="185420" indent="457200" defTabSz="266700" eaLnBrk="0" fontAlgn="auto">
              <a:lnSpc>
                <a:spcPct val="150000"/>
              </a:lnSpc>
              <a:spcBef>
                <a:spcPts val="0"/>
              </a:spcBef>
              <a:spcAft>
                <a:spcPts val="0"/>
              </a:spcAft>
            </a:pPr>
            <a:r>
              <a:rPr lang="zh-CN" altLang="en-US" b="1">
                <a:latin typeface="+mn-ea"/>
                <a:cs typeface="+mn-ea"/>
              </a:rPr>
              <a:t>第三步：推测文章矛盾冲突点</a:t>
            </a:r>
            <a:endParaRPr lang="zh-CN" altLang="en-US" b="1">
              <a:latin typeface="+mn-ea"/>
              <a:cs typeface="+mn-ea"/>
            </a:endParaRPr>
          </a:p>
          <a:p>
            <a:pPr marL="185420" indent="457200" defTabSz="266700" eaLnBrk="0" fontAlgn="auto">
              <a:lnSpc>
                <a:spcPct val="150000"/>
              </a:lnSpc>
              <a:spcBef>
                <a:spcPts val="0"/>
              </a:spcBef>
              <a:spcAft>
                <a:spcPts val="0"/>
              </a:spcAft>
            </a:pPr>
            <a:r>
              <a:rPr lang="zh-CN" altLang="en-US">
                <a:latin typeface="+mn-ea"/>
                <a:cs typeface="+mn-ea"/>
              </a:rPr>
              <a:t>因戴维身患残疾，参加比赛肯定会遇到一些困难，此处可设为续写的高潮冲突点。</a:t>
            </a:r>
            <a:endParaRPr lang="zh-CN" altLang="en-US">
              <a:latin typeface="+mn-ea"/>
              <a:cs typeface="+mn-ea"/>
            </a:endParaRPr>
          </a:p>
          <a:p>
            <a:pPr marL="185420" indent="457200" defTabSz="266700" eaLnBrk="0" fontAlgn="auto">
              <a:lnSpc>
                <a:spcPct val="150000"/>
              </a:lnSpc>
              <a:spcBef>
                <a:spcPts val="0"/>
              </a:spcBef>
              <a:spcAft>
                <a:spcPts val="0"/>
              </a:spcAft>
            </a:pPr>
            <a:r>
              <a:rPr lang="zh-CN" altLang="en-US" b="1">
                <a:latin typeface="+mn-ea"/>
                <a:cs typeface="+mn-ea"/>
              </a:rPr>
              <a:t>第四步：确定续写立意</a:t>
            </a:r>
            <a:endParaRPr lang="zh-CN" altLang="en-US" b="1">
              <a:latin typeface="+mn-ea"/>
              <a:cs typeface="+mn-ea"/>
            </a:endParaRPr>
          </a:p>
          <a:p>
            <a:pPr marL="185420" indent="457200" defTabSz="266700" eaLnBrk="0" fontAlgn="auto">
              <a:lnSpc>
                <a:spcPct val="150000"/>
              </a:lnSpc>
              <a:spcBef>
                <a:spcPts val="0"/>
              </a:spcBef>
              <a:spcAft>
                <a:spcPts val="0"/>
              </a:spcAft>
            </a:pPr>
            <a:r>
              <a:rPr lang="zh-CN" altLang="en-US">
                <a:latin typeface="+mn-ea"/>
                <a:cs typeface="+mn-ea"/>
              </a:rPr>
              <a:t>根据前面的情节梳理可知，戴维一定是参加了比赛，戴维的勇敢和坚定是我们需要体现的亮点。</a:t>
            </a:r>
            <a:endParaRPr lang="zh-CN" altLang="en-US">
              <a:latin typeface="+mn-ea"/>
              <a:cs typeface="+mn-ea"/>
            </a:endParaRPr>
          </a:p>
          <a:p>
            <a:pPr marL="185420" indent="45720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647065" y="868680"/>
            <a:ext cx="10937875" cy="5492750"/>
          </a:xfrm>
          <a:prstGeom prst="rect">
            <a:avLst/>
          </a:prstGeom>
        </p:spPr>
        <p:txBody>
          <a:bodyPr wrap="square">
            <a:spAutoFit/>
          </a:bodyPr>
          <a:p>
            <a:pPr marL="185420" indent="457200" defTabSz="266700" eaLnBrk="0" fontAlgn="auto">
              <a:lnSpc>
                <a:spcPct val="150000"/>
              </a:lnSpc>
              <a:spcBef>
                <a:spcPts val="0"/>
              </a:spcBef>
              <a:spcAft>
                <a:spcPts val="0"/>
              </a:spcAft>
            </a:pPr>
            <a:r>
              <a:rPr lang="zh-CN" altLang="en-US" b="1">
                <a:latin typeface="+mn-ea"/>
                <a:cs typeface="+mn-ea"/>
              </a:rPr>
              <a:t>第五步：拓展情节，组织成文</a:t>
            </a:r>
            <a:endParaRPr lang="zh-CN" altLang="en-US">
              <a:latin typeface="+mn-ea"/>
              <a:cs typeface="+mn-ea"/>
            </a:endParaRPr>
          </a:p>
          <a:p>
            <a:pPr marL="185420" indent="457200" defTabSz="266700" eaLnBrk="0" fontAlgn="auto">
              <a:lnSpc>
                <a:spcPct val="150000"/>
              </a:lnSpc>
              <a:spcBef>
                <a:spcPts val="0"/>
              </a:spcBef>
              <a:spcAft>
                <a:spcPts val="0"/>
              </a:spcAft>
            </a:pPr>
            <a:r>
              <a:rPr lang="en-US" altLang="zh-CN">
                <a:latin typeface="+mn-ea"/>
                <a:cs typeface="+mn-ea"/>
              </a:rPr>
              <a:t>We sat down next to each other, but David wouldn't look at me. I quietly said," David, if you don't want to run today, no one is going to force you. But the real question is whether you are going to let others stop you from doing something you really want to do. Are you willing to let them get in your way?” I held my breath as David took my words in. Then he looked at the field and said with determination, "I decide to run."</a:t>
            </a:r>
            <a:endParaRPr lang="en-US" altLang="zh-CN">
              <a:latin typeface="+mn-ea"/>
              <a:cs typeface="+mn-ea"/>
            </a:endParaRPr>
          </a:p>
          <a:p>
            <a:pPr marL="185420" indent="457200" defTabSz="266700" eaLnBrk="0" fontAlgn="auto">
              <a:lnSpc>
                <a:spcPct val="150000"/>
              </a:lnSpc>
              <a:spcBef>
                <a:spcPts val="0"/>
              </a:spcBef>
              <a:spcAft>
                <a:spcPts val="0"/>
              </a:spcAft>
            </a:pPr>
            <a:r>
              <a:rPr lang="en-US" altLang="zh-CN">
                <a:latin typeface="+mn-ea"/>
                <a:cs typeface="+mn-ea"/>
              </a:rPr>
              <a:t>I watched as David moved up to the starting line with the other runners. As the starting gun sounded, David lurched forward. But he had only run a few metres before he tripped and fell flat on his face. My heart sank. As I started to shout words of encouragement, other voices around me took up the call, “Come on, David!” Then, David picked himself up and started again. After a long time, a small figure emerged from the crowd. With heels kicking out to the side, David  raised his arms as he crossed the finish line amid wild cheers and applause. At that moment, he caught my eye, flashed a toothy smile at me and said, “That was easy!”</a:t>
            </a:r>
            <a:endParaRPr lang="en-US" altLang="zh-CN">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7" name="图片 6"/>
          <p:cNvPicPr>
            <a:picLocks noChangeAspect="1"/>
          </p:cNvPicPr>
          <p:nvPr/>
        </p:nvPicPr>
        <p:blipFill>
          <a:blip r:embed="rId2"/>
          <a:stretch>
            <a:fillRect/>
          </a:stretch>
        </p:blipFill>
        <p:spPr>
          <a:xfrm>
            <a:off x="756920" y="2501900"/>
            <a:ext cx="10850880" cy="205549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读后续写之</a:t>
            </a:r>
            <a:r>
              <a:rPr lang="en-US" altLang="zh-CN" sz="4400" b="1" dirty="0">
                <a:solidFill>
                  <a:srgbClr val="FFFFFF"/>
                </a:solidFill>
                <a:latin typeface="+mn-ea"/>
              </a:rPr>
              <a:t>“</a:t>
            </a:r>
            <a:r>
              <a:rPr lang="zh-CN" altLang="en-US" sz="4400" b="1" dirty="0">
                <a:solidFill>
                  <a:srgbClr val="FFFFFF"/>
                </a:solidFill>
                <a:latin typeface="+mn-ea"/>
              </a:rPr>
              <a:t>理</a:t>
            </a:r>
            <a:r>
              <a:rPr lang="en-US" altLang="zh-CN" sz="4400" b="1" dirty="0">
                <a:solidFill>
                  <a:srgbClr val="FFFFFF"/>
                </a:solidFill>
                <a:latin typeface="+mn-ea"/>
              </a:rPr>
              <a:t>”</a:t>
            </a:r>
            <a:r>
              <a:rPr lang="zh-CN" altLang="en-US" sz="4400" b="1" dirty="0">
                <a:solidFill>
                  <a:srgbClr val="FFFFFF"/>
                </a:solidFill>
                <a:latin typeface="+mn-ea"/>
              </a:rPr>
              <a:t>情节：厘清原文情节情感脉络</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923925" y="1818005"/>
            <a:ext cx="10364470" cy="3512820"/>
          </a:xfrm>
          <a:prstGeom prst="rect">
            <a:avLst/>
          </a:prstGeom>
        </p:spPr>
        <p:txBody>
          <a:bodyPr wrap="square">
            <a:spAutoFit/>
          </a:bodyPr>
          <a:p>
            <a:pPr marL="50800" indent="279400" algn="just" defTabSz="266700" eaLnBrk="0" fontAlgn="auto">
              <a:lnSpc>
                <a:spcPct val="150000"/>
              </a:lnSpc>
              <a:spcBef>
                <a:spcPts val="1200"/>
              </a:spcBef>
              <a:spcAft>
                <a:spcPts val="800"/>
              </a:spcAft>
            </a:pPr>
            <a:r>
              <a:rPr lang="zh-CN" altLang="en-US">
                <a:solidFill>
                  <a:srgbClr val="000000"/>
                </a:solidFill>
                <a:latin typeface="+mn-ea"/>
                <a:cs typeface="+mn-ea"/>
              </a:rPr>
              <a:t>情节是叙事作品的核心要素，由一系列展示人物性格，表现人物与人物、人物与环境之间关系的具体事件构成。读者通过阅读情节，不仅能掌握故事的来龙去脉，同时也能体会到情节发展过程中人物的情感变化和心路历程。</a:t>
            </a:r>
            <a:endParaRPr lang="zh-CN" altLang="en-US">
              <a:solidFill>
                <a:srgbClr val="000000"/>
              </a:solidFill>
              <a:latin typeface="+mn-ea"/>
              <a:cs typeface="+mn-ea"/>
            </a:endParaRPr>
          </a:p>
          <a:p>
            <a:pPr marL="50800" indent="279400" algn="just" defTabSz="266700" eaLnBrk="0" fontAlgn="auto">
              <a:lnSpc>
                <a:spcPct val="150000"/>
              </a:lnSpc>
              <a:spcBef>
                <a:spcPts val="1200"/>
              </a:spcBef>
              <a:spcAft>
                <a:spcPts val="800"/>
              </a:spcAft>
            </a:pPr>
            <a:r>
              <a:rPr lang="zh-CN" altLang="en-US">
                <a:solidFill>
                  <a:srgbClr val="000000"/>
                </a:solidFill>
                <a:latin typeface="+mn-ea"/>
                <a:cs typeface="+mn-ea"/>
              </a:rPr>
              <a:t>读后续写题型中，</a:t>
            </a:r>
            <a:r>
              <a:rPr lang="en-US" altLang="zh-CN">
                <a:solidFill>
                  <a:srgbClr val="000000"/>
                </a:solidFill>
                <a:latin typeface="+mn-ea"/>
                <a:cs typeface="+mn-ea"/>
              </a:rPr>
              <a:t>“</a:t>
            </a:r>
            <a:r>
              <a:rPr lang="zh-CN" altLang="en-US">
                <a:solidFill>
                  <a:srgbClr val="000000"/>
                </a:solidFill>
                <a:latin typeface="+mn-ea"/>
                <a:cs typeface="+mn-ea"/>
              </a:rPr>
              <a:t>读</a:t>
            </a:r>
            <a:r>
              <a:rPr lang="en-US" altLang="zh-CN">
                <a:solidFill>
                  <a:srgbClr val="000000"/>
                </a:solidFill>
                <a:latin typeface="+mn-ea"/>
                <a:cs typeface="+mn-ea"/>
              </a:rPr>
              <a:t>”</a:t>
            </a:r>
            <a:r>
              <a:rPr lang="zh-CN" altLang="en-US">
                <a:solidFill>
                  <a:srgbClr val="000000"/>
                </a:solidFill>
                <a:latin typeface="+mn-ea"/>
                <a:cs typeface="+mn-ea"/>
              </a:rPr>
              <a:t>是前提。只有在读的过程中，我们有意识地厘清</a:t>
            </a:r>
            <a:r>
              <a:rPr lang="en-US" altLang="zh-CN">
                <a:solidFill>
                  <a:srgbClr val="000000"/>
                </a:solidFill>
                <a:latin typeface="+mn-ea"/>
                <a:cs typeface="+mn-ea"/>
              </a:rPr>
              <a:t>“</a:t>
            </a:r>
            <a:r>
              <a:rPr lang="zh-CN" altLang="en-US">
                <a:solidFill>
                  <a:srgbClr val="000000"/>
                </a:solidFill>
                <a:latin typeface="+mn-ea"/>
                <a:cs typeface="+mn-ea"/>
              </a:rPr>
              <a:t>情节</a:t>
            </a:r>
            <a:r>
              <a:rPr lang="en-US" altLang="zh-CN">
                <a:solidFill>
                  <a:srgbClr val="000000"/>
                </a:solidFill>
                <a:latin typeface="+mn-ea"/>
                <a:cs typeface="+mn-ea"/>
              </a:rPr>
              <a:t>”</a:t>
            </a:r>
            <a:r>
              <a:rPr lang="zh-CN" altLang="en-US">
                <a:solidFill>
                  <a:srgbClr val="000000"/>
                </a:solidFill>
                <a:latin typeface="+mn-ea"/>
                <a:cs typeface="+mn-ea"/>
              </a:rPr>
              <a:t>和</a:t>
            </a:r>
            <a:r>
              <a:rPr lang="en-US" altLang="zh-CN">
                <a:solidFill>
                  <a:srgbClr val="000000"/>
                </a:solidFill>
                <a:latin typeface="+mn-ea"/>
                <a:cs typeface="+mn-ea"/>
              </a:rPr>
              <a:t>“</a:t>
            </a:r>
            <a:r>
              <a:rPr lang="zh-CN" altLang="en-US">
                <a:solidFill>
                  <a:srgbClr val="000000"/>
                </a:solidFill>
                <a:latin typeface="+mn-ea"/>
                <a:cs typeface="+mn-ea"/>
              </a:rPr>
              <a:t>情感</a:t>
            </a:r>
            <a:r>
              <a:rPr lang="en-US" altLang="zh-CN">
                <a:solidFill>
                  <a:srgbClr val="000000"/>
                </a:solidFill>
                <a:latin typeface="+mn-ea"/>
                <a:cs typeface="+mn-ea"/>
              </a:rPr>
              <a:t>”</a:t>
            </a:r>
            <a:r>
              <a:rPr lang="zh-CN" altLang="en-US">
                <a:solidFill>
                  <a:srgbClr val="000000"/>
                </a:solidFill>
                <a:latin typeface="+mn-ea"/>
                <a:cs typeface="+mn-ea"/>
              </a:rPr>
              <a:t>两条线，才能为接下来的</a:t>
            </a:r>
            <a:r>
              <a:rPr lang="en-US" altLang="zh-CN">
                <a:solidFill>
                  <a:srgbClr val="000000"/>
                </a:solidFill>
                <a:latin typeface="+mn-ea"/>
                <a:cs typeface="+mn-ea"/>
              </a:rPr>
              <a:t>“</a:t>
            </a:r>
            <a:r>
              <a:rPr lang="zh-CN" altLang="en-US">
                <a:solidFill>
                  <a:srgbClr val="000000"/>
                </a:solidFill>
                <a:latin typeface="+mn-ea"/>
                <a:cs typeface="+mn-ea"/>
              </a:rPr>
              <a:t>写</a:t>
            </a:r>
            <a:r>
              <a:rPr lang="en-US" altLang="zh-CN">
                <a:solidFill>
                  <a:srgbClr val="000000"/>
                </a:solidFill>
                <a:latin typeface="+mn-ea"/>
                <a:cs typeface="+mn-ea"/>
              </a:rPr>
              <a:t>”</a:t>
            </a:r>
            <a:r>
              <a:rPr lang="zh-CN" altLang="en-US">
                <a:solidFill>
                  <a:srgbClr val="000000"/>
                </a:solidFill>
                <a:latin typeface="+mn-ea"/>
                <a:cs typeface="+mn-ea"/>
              </a:rPr>
              <a:t>奠定基础。在原文材料中，</a:t>
            </a:r>
            <a:r>
              <a:rPr lang="zh-CN" altLang="en-US">
                <a:solidFill>
                  <a:srgbClr val="00A0AF"/>
                </a:solidFill>
                <a:latin typeface="+mn-ea"/>
                <a:cs typeface="+mn-ea"/>
              </a:rPr>
              <a:t>情节线是明线</a:t>
            </a:r>
            <a:r>
              <a:rPr lang="zh-CN" altLang="en-US">
                <a:solidFill>
                  <a:srgbClr val="000000"/>
                </a:solidFill>
                <a:latin typeface="+mn-ea"/>
                <a:cs typeface="+mn-ea"/>
              </a:rPr>
              <a:t>，由材料直接呈现；</a:t>
            </a:r>
            <a:r>
              <a:rPr lang="zh-CN" altLang="en-US">
                <a:solidFill>
                  <a:srgbClr val="00A0AF"/>
                </a:solidFill>
                <a:latin typeface="+mn-ea"/>
                <a:cs typeface="+mn-ea"/>
              </a:rPr>
              <a:t>情感线是暗线</a:t>
            </a:r>
            <a:r>
              <a:rPr lang="zh-CN" altLang="en-US">
                <a:solidFill>
                  <a:srgbClr val="000000"/>
                </a:solidFill>
                <a:latin typeface="+mn-ea"/>
                <a:cs typeface="+mn-ea"/>
              </a:rPr>
              <a:t>，依托于情节发展。因此，我们可以通过梳理情节线的方式，逐步抽丝剥茧，厘清双线脉络。</a:t>
            </a:r>
            <a:endParaRPr lang="zh-CN" altLang="en-US">
              <a:solidFill>
                <a:srgbClr val="000000"/>
              </a:solidFill>
              <a:latin typeface="+mn-ea"/>
              <a:cs typeface="+mn-ea"/>
            </a:endParaRPr>
          </a:p>
          <a:p>
            <a:pPr marL="50800" indent="279400" algn="just" defTabSz="266700" eaLnBrk="0" fontAlgn="auto">
              <a:lnSpc>
                <a:spcPct val="150000"/>
              </a:lnSpc>
              <a:spcBef>
                <a:spcPts val="1200"/>
              </a:spcBef>
              <a:spcAft>
                <a:spcPts val="800"/>
              </a:spcAft>
            </a:pP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798195" y="1045845"/>
            <a:ext cx="10681970" cy="424624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一般来说，梳理情节可按以下三个方面进行：</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1. </a:t>
            </a:r>
            <a:r>
              <a:rPr lang="zh-CN" altLang="en-US" b="0" i="0">
                <a:solidFill>
                  <a:srgbClr val="404040"/>
                </a:solidFill>
                <a:latin typeface="+mn-ea"/>
                <a:cs typeface="+mn-ea"/>
              </a:rPr>
              <a:t>根据</a:t>
            </a:r>
            <a:r>
              <a:rPr lang="zh-CN" altLang="en-US" b="0" i="0">
                <a:solidFill>
                  <a:srgbClr val="00A0AF"/>
                </a:solidFill>
                <a:latin typeface="+mn-ea"/>
                <a:cs typeface="+mn-ea"/>
              </a:rPr>
              <a:t>时空顺序</a:t>
            </a:r>
            <a:r>
              <a:rPr lang="zh-CN" altLang="en-US" b="0" i="0">
                <a:solidFill>
                  <a:srgbClr val="404040"/>
                </a:solidFill>
                <a:latin typeface="+mn-ea"/>
                <a:cs typeface="+mn-ea"/>
              </a:rPr>
              <a:t>来梳理：一般应用于以时间、空间为线索展开叙述的文章中，这类文章有明显的时间、地点标志词，易于梳理。</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 </a:t>
            </a:r>
            <a:r>
              <a:rPr lang="zh-CN" altLang="en-US" b="0" i="0">
                <a:solidFill>
                  <a:srgbClr val="404040"/>
                </a:solidFill>
                <a:latin typeface="+mn-ea"/>
                <a:cs typeface="+mn-ea"/>
              </a:rPr>
              <a:t>根据</a:t>
            </a:r>
            <a:r>
              <a:rPr lang="zh-CN" altLang="en-US" b="0" i="0">
                <a:solidFill>
                  <a:srgbClr val="00A0AF"/>
                </a:solidFill>
                <a:latin typeface="+mn-ea"/>
                <a:cs typeface="+mn-ea"/>
              </a:rPr>
              <a:t>叙述结构</a:t>
            </a:r>
            <a:r>
              <a:rPr lang="zh-CN" altLang="en-US" b="0" i="0">
                <a:solidFill>
                  <a:srgbClr val="404040"/>
                </a:solidFill>
                <a:latin typeface="+mn-ea"/>
                <a:cs typeface="+mn-ea"/>
              </a:rPr>
              <a:t>来梳理：即故事的开头、发展、高潮及结局，这条梳理线适用于大部分文章。</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3.</a:t>
            </a:r>
            <a:r>
              <a:rPr lang="zh-CN" altLang="en-US" b="0" i="0">
                <a:solidFill>
                  <a:srgbClr val="404040"/>
                </a:solidFill>
                <a:latin typeface="+mn-ea"/>
                <a:cs typeface="+mn-ea"/>
              </a:rPr>
              <a:t>根据</a:t>
            </a:r>
            <a:r>
              <a:rPr lang="zh-CN" altLang="en-US" b="0" i="0">
                <a:solidFill>
                  <a:srgbClr val="00A0AF"/>
                </a:solidFill>
                <a:latin typeface="+mn-ea"/>
                <a:cs typeface="+mn-ea"/>
              </a:rPr>
              <a:t>人物线索</a:t>
            </a:r>
            <a:r>
              <a:rPr lang="zh-CN" altLang="en-US" b="0" i="0">
                <a:solidFill>
                  <a:srgbClr val="404040"/>
                </a:solidFill>
                <a:latin typeface="+mn-ea"/>
                <a:cs typeface="+mn-ea"/>
              </a:rPr>
              <a:t>来梳理：当故事比较复杂、涉及人物较多时，为避免前后情节的相互交错，可以从主人公角度梳理事件过程，即故事主人公开始做了什么</a:t>
            </a:r>
            <a:r>
              <a:rPr lang="en-US" altLang="zh-CN" b="0" i="0">
                <a:solidFill>
                  <a:srgbClr val="404040"/>
                </a:solidFill>
                <a:latin typeface="+mn-ea"/>
                <a:cs typeface="+mn-ea"/>
              </a:rPr>
              <a:t>,</a:t>
            </a:r>
            <a:r>
              <a:rPr lang="zh-CN" altLang="en-US" b="0" i="0">
                <a:solidFill>
                  <a:srgbClr val="404040"/>
                </a:solidFill>
                <a:latin typeface="+mn-ea"/>
                <a:cs typeface="+mn-ea"/>
              </a:rPr>
              <a:t>然后做了什么</a:t>
            </a:r>
            <a:r>
              <a:rPr lang="en-US" altLang="zh-CN" b="0" i="0">
                <a:solidFill>
                  <a:srgbClr val="404040"/>
                </a:solidFill>
                <a:latin typeface="+mn-ea"/>
                <a:cs typeface="+mn-ea"/>
              </a:rPr>
              <a:t>,</a:t>
            </a:r>
            <a:r>
              <a:rPr lang="zh-CN" altLang="en-US" b="0" i="0">
                <a:solidFill>
                  <a:srgbClr val="404040"/>
                </a:solidFill>
                <a:latin typeface="+mn-ea"/>
                <a:cs typeface="+mn-ea"/>
              </a:rPr>
              <a:t>接着做了什么</a:t>
            </a:r>
            <a:r>
              <a:rPr lang="en-US" altLang="zh-CN" b="0" i="0">
                <a:solidFill>
                  <a:srgbClr val="404040"/>
                </a:solidFill>
                <a:latin typeface="+mn-ea"/>
                <a:cs typeface="+mn-ea"/>
              </a:rPr>
              <a:t>,</a:t>
            </a:r>
            <a:r>
              <a:rPr lang="zh-CN" altLang="en-US" b="0" i="0">
                <a:solidFill>
                  <a:srgbClr val="404040"/>
                </a:solidFill>
                <a:latin typeface="+mn-ea"/>
                <a:cs typeface="+mn-ea"/>
              </a:rPr>
              <a:t>最后做了什么。主人公事件发生的顺序就是情节发生的顺序。</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我们可以灵活运用以上三个方面来梳理情节，</a:t>
            </a:r>
            <a:r>
              <a:rPr lang="zh-CN" altLang="en-US" b="0" i="0">
                <a:solidFill>
                  <a:srgbClr val="00A0AF"/>
                </a:solidFill>
                <a:latin typeface="+mn-ea"/>
                <a:cs typeface="+mn-ea"/>
              </a:rPr>
              <a:t>列出提纲，概括原文情节或主旨</a:t>
            </a:r>
            <a:r>
              <a:rPr lang="zh-CN" altLang="en-US" b="0" i="0">
                <a:solidFill>
                  <a:srgbClr val="404040"/>
                </a:solidFill>
                <a:latin typeface="+mn-ea"/>
                <a:cs typeface="+mn-ea"/>
              </a:rPr>
              <a:t>。厘清原文的情节情感脉络，之后可再细读续写首句推测情节，根据概括的文章主旨，推测续写情节矛盾点，确定立意，组织成文。</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759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graphicFrame>
        <p:nvGraphicFramePr>
          <p:cNvPr id="18" name="表格 17"/>
          <p:cNvGraphicFramePr/>
          <p:nvPr>
            <p:custDataLst>
              <p:tags r:id="rId2"/>
            </p:custDataLst>
          </p:nvPr>
        </p:nvGraphicFramePr>
        <p:xfrm>
          <a:off x="894715" y="1485265"/>
          <a:ext cx="10547350" cy="1016000"/>
        </p:xfrm>
        <a:graphic>
          <a:graphicData uri="http://schemas.openxmlformats.org/drawingml/2006/table">
            <a:tbl>
              <a:tblPr/>
              <a:tblGrid>
                <a:gridCol w="8569325"/>
                <a:gridCol w="1978025"/>
              </a:tblGrid>
              <a:tr h="508000">
                <a:tc>
                  <a:txBody>
                    <a:bodyPr/>
                    <a:p>
                      <a:pPr marL="2493645" indent="0" eaLnBrk="0">
                        <a:lnSpc>
                          <a:spcPct val="92000"/>
                        </a:lnSpc>
                        <a:spcBef>
                          <a:spcPts val="600"/>
                        </a:spcBef>
                        <a:spcAft>
                          <a:spcPts val="800"/>
                        </a:spcAft>
                      </a:pPr>
                      <a:r>
                        <a:rPr lang="en-US" sz="1400" b="1">
                          <a:solidFill>
                            <a:srgbClr val="000000"/>
                          </a:solidFill>
                          <a:latin typeface="+mn-ea"/>
                          <a:cs typeface="+mn-ea"/>
                        </a:rPr>
                        <a:t>原</a:t>
                      </a:r>
                      <a:r>
                        <a:rPr lang="en-US" sz="1400">
                          <a:solidFill>
                            <a:srgbClr val="000000"/>
                          </a:solidFill>
                          <a:latin typeface="+mn-ea"/>
                          <a:cs typeface="+mn-ea"/>
                        </a:rPr>
                        <a:t> </a:t>
                      </a:r>
                      <a:r>
                        <a:rPr lang="en-US" sz="1400" b="1">
                          <a:solidFill>
                            <a:srgbClr val="000000"/>
                          </a:solidFill>
                          <a:latin typeface="+mn-ea"/>
                          <a:cs typeface="+mn-ea"/>
                        </a:rPr>
                        <a:t>文</a:t>
                      </a:r>
                      <a:endParaRPr lang="en-US" sz="1400" b="1">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387985" indent="0" eaLnBrk="0">
                        <a:lnSpc>
                          <a:spcPct val="91000"/>
                        </a:lnSpc>
                        <a:spcBef>
                          <a:spcPts val="600"/>
                        </a:spcBef>
                        <a:spcAft>
                          <a:spcPts val="800"/>
                        </a:spcAft>
                      </a:pPr>
                      <a:r>
                        <a:rPr lang="en-US" sz="1400" b="1">
                          <a:solidFill>
                            <a:srgbClr val="000000"/>
                          </a:solidFill>
                          <a:latin typeface="+mn-ea"/>
                        </a:rPr>
                        <a:t>审题分析</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r>
              <a:tr h="508000">
                <a:tc>
                  <a:txBody>
                    <a:bodyPr/>
                    <a:p>
                      <a:pPr indent="457200" eaLnBrk="0" fontAlgn="auto">
                        <a:lnSpc>
                          <a:spcPct val="150000"/>
                        </a:lnSpc>
                        <a:spcBef>
                          <a:spcPts val="0"/>
                        </a:spcBef>
                        <a:spcAft>
                          <a:spcPts val="0"/>
                        </a:spcAft>
                        <a:buNone/>
                      </a:pPr>
                      <a:r>
                        <a:rPr lang="en-US" altLang="zh-CN" sz="1400" b="0">
                          <a:solidFill>
                            <a:srgbClr val="000000"/>
                          </a:solidFill>
                          <a:latin typeface="+mn-ea"/>
                          <a:cs typeface="+mn-ea"/>
                        </a:rPr>
                        <a:t>It was the day of the big cross-country run. Students from seven different primary schools in and around the small town were warming up and walking the route (</a:t>
                      </a:r>
                      <a:r>
                        <a:rPr lang="zh-CN" altLang="en-US" sz="1400" b="0">
                          <a:solidFill>
                            <a:srgbClr val="000000"/>
                          </a:solidFill>
                          <a:latin typeface="+mn-ea"/>
                          <a:cs typeface="+mn-ea"/>
                        </a:rPr>
                        <a:t>路线</a:t>
                      </a:r>
                      <a:r>
                        <a:rPr lang="en-US" altLang="zh-CN" sz="1400" b="0">
                          <a:solidFill>
                            <a:srgbClr val="000000"/>
                          </a:solidFill>
                          <a:latin typeface="+mn-ea"/>
                          <a:cs typeface="+mn-ea"/>
                        </a:rPr>
                        <a:t>) through thick evergreen forest. I looked around and finally spotted David, who was standing by himself off to the side by a fence. He was small for ten years old. His usual big toothy smile was absent today. I walked over and asked him why he wasn't with the other children .He hesitated and then said he had decided not to run.</a:t>
                      </a:r>
                      <a:endParaRPr lang="en-US" altLang="zh-CN" sz="1400" b="0">
                        <a:solidFill>
                          <a:srgbClr val="000000"/>
                        </a:solidFill>
                        <a:latin typeface="+mn-ea"/>
                        <a:cs typeface="+mn-ea"/>
                      </a:endParaRPr>
                    </a:p>
                    <a:p>
                      <a:pPr indent="457200" eaLnBrk="0" fontAlgn="auto">
                        <a:lnSpc>
                          <a:spcPct val="150000"/>
                        </a:lnSpc>
                        <a:spcBef>
                          <a:spcPts val="0"/>
                        </a:spcBef>
                        <a:spcAft>
                          <a:spcPts val="0"/>
                        </a:spcAft>
                        <a:buNone/>
                      </a:pPr>
                      <a:r>
                        <a:rPr lang="en-US" altLang="zh-CN" sz="1400" b="0">
                          <a:solidFill>
                            <a:srgbClr val="000000"/>
                          </a:solidFill>
                          <a:latin typeface="+mn-ea"/>
                          <a:cs typeface="+mn-ea"/>
                        </a:rPr>
                        <a:t>What was wrong? He had worked so hard for this event!</a:t>
                      </a:r>
                      <a:endParaRPr lang="en-US" altLang="zh-CN" sz="1400" b="0">
                        <a:solidFill>
                          <a:srgbClr val="000000"/>
                        </a:solidFill>
                        <a:latin typeface="+mn-ea"/>
                        <a:cs typeface="+mn-ea"/>
                      </a:endParaRPr>
                    </a:p>
                    <a:p>
                      <a:pPr indent="457200" eaLnBrk="0" fontAlgn="auto">
                        <a:lnSpc>
                          <a:spcPct val="150000"/>
                        </a:lnSpc>
                        <a:spcBef>
                          <a:spcPts val="0"/>
                        </a:spcBef>
                        <a:spcAft>
                          <a:spcPts val="0"/>
                        </a:spcAft>
                        <a:buNone/>
                      </a:pPr>
                      <a:r>
                        <a:rPr lang="en-US" altLang="zh-CN" sz="1400" b="0">
                          <a:solidFill>
                            <a:srgbClr val="000000"/>
                          </a:solidFill>
                          <a:latin typeface="+mn-ea"/>
                          <a:cs typeface="+mn-ea"/>
                        </a:rPr>
                        <a:t>I quickly searched the crowd for the school's coach and asked him what had happened.“I was afraid that kids from other schools would laugh at him," he explained uncomfortably.“I gave him the choice to run or not, and let him decide. ”</a:t>
                      </a:r>
                      <a:endParaRPr lang="en-US" altLang="zh-CN" sz="1400" b="0">
                        <a:solidFill>
                          <a:srgbClr val="000000"/>
                        </a:solidFill>
                        <a:latin typeface="+mn-ea"/>
                        <a:cs typeface="+mn-ea"/>
                      </a:endParaRPr>
                    </a:p>
                    <a:p>
                      <a:pPr indent="457200" eaLnBrk="0" fontAlgn="auto">
                        <a:lnSpc>
                          <a:spcPct val="150000"/>
                        </a:lnSpc>
                        <a:spcBef>
                          <a:spcPts val="0"/>
                        </a:spcBef>
                        <a:spcAft>
                          <a:spcPts val="0"/>
                        </a:spcAft>
                        <a:buNone/>
                      </a:pPr>
                      <a:r>
                        <a:rPr lang="en-US" altLang="zh-CN" sz="1400" b="0">
                          <a:solidFill>
                            <a:srgbClr val="000000"/>
                          </a:solidFill>
                          <a:latin typeface="+mn-ea"/>
                          <a:cs typeface="+mn-ea"/>
                        </a:rPr>
                        <a:t>I bit back my frustration(</a:t>
                      </a:r>
                      <a:r>
                        <a:rPr lang="zh-CN" altLang="en-US" sz="1400" b="0">
                          <a:solidFill>
                            <a:srgbClr val="000000"/>
                          </a:solidFill>
                          <a:latin typeface="+mn-ea"/>
                          <a:cs typeface="+mn-ea"/>
                        </a:rPr>
                        <a:t>懊恼</a:t>
                      </a:r>
                      <a:r>
                        <a:rPr lang="en-US" altLang="zh-CN" sz="1400" b="0">
                          <a:solidFill>
                            <a:srgbClr val="000000"/>
                          </a:solidFill>
                          <a:latin typeface="+mn-ea"/>
                          <a:cs typeface="+mn-ea"/>
                        </a:rPr>
                        <a:t>). I knew the coach meant well—he thought he was doing the right thing. After making sure that David could run if he wanted, I turned to find him coming towards me, his small body rocking from side to side as he swung his feet forward.</a:t>
                      </a:r>
                      <a:endParaRPr lang="en-US" altLang="zh-CN"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indent="0" eaLnBrk="0" fontAlgn="auto">
                        <a:lnSpc>
                          <a:spcPct val="150000"/>
                        </a:lnSpc>
                        <a:spcBef>
                          <a:spcPts val="0"/>
                        </a:spcBef>
                        <a:spcAft>
                          <a:spcPts val="0"/>
                        </a:spcAft>
                        <a:buNone/>
                      </a:pPr>
                      <a:r>
                        <a:rPr lang="en-US" altLang="zh-CN" sz="1400" b="0">
                          <a:solidFill>
                            <a:srgbClr val="000000"/>
                          </a:solidFill>
                          <a:latin typeface="+mn-ea"/>
                        </a:rPr>
                        <a:t>1.</a:t>
                      </a:r>
                      <a:r>
                        <a:rPr lang="zh-CN" altLang="en-US" sz="1400" b="0">
                          <a:solidFill>
                            <a:srgbClr val="000000"/>
                          </a:solidFill>
                          <a:latin typeface="+mn-ea"/>
                        </a:rPr>
                        <a:t>体裁：记叙文</a:t>
                      </a:r>
                      <a:endParaRPr lang="zh-CN" altLang="en-US" sz="1400" b="0">
                        <a:solidFill>
                          <a:srgbClr val="000000"/>
                        </a:solidFill>
                        <a:latin typeface="+mn-ea"/>
                      </a:endParaRPr>
                    </a:p>
                    <a:p>
                      <a:pPr indent="0" eaLnBrk="0" fontAlgn="auto">
                        <a:lnSpc>
                          <a:spcPct val="150000"/>
                        </a:lnSpc>
                        <a:spcBef>
                          <a:spcPts val="0"/>
                        </a:spcBef>
                        <a:spcAft>
                          <a:spcPts val="0"/>
                        </a:spcAft>
                        <a:buNone/>
                      </a:pPr>
                      <a:r>
                        <a:rPr lang="en-US" altLang="zh-CN" sz="1400" b="0">
                          <a:solidFill>
                            <a:srgbClr val="000000"/>
                          </a:solidFill>
                          <a:latin typeface="+mn-ea"/>
                        </a:rPr>
                        <a:t>2.</a:t>
                      </a:r>
                      <a:r>
                        <a:rPr lang="zh-CN" altLang="en-US" sz="1400" b="0">
                          <a:solidFill>
                            <a:srgbClr val="000000"/>
                          </a:solidFill>
                          <a:latin typeface="+mn-ea"/>
                        </a:rPr>
                        <a:t>内容提纲：</a:t>
                      </a:r>
                      <a:endParaRPr lang="zh-CN" altLang="en-US" sz="1400" b="0">
                        <a:solidFill>
                          <a:srgbClr val="000000"/>
                        </a:solidFill>
                        <a:latin typeface="+mn-ea"/>
                      </a:endParaRPr>
                    </a:p>
                    <a:p>
                      <a:pPr indent="0" eaLnBrk="0" fontAlgn="auto">
                        <a:lnSpc>
                          <a:spcPct val="150000"/>
                        </a:lnSpc>
                        <a:spcBef>
                          <a:spcPts val="0"/>
                        </a:spcBef>
                        <a:spcAft>
                          <a:spcPts val="0"/>
                        </a:spcAft>
                        <a:buNone/>
                      </a:pPr>
                      <a:r>
                        <a:rPr lang="zh-CN" altLang="en-US" sz="1400" b="0">
                          <a:solidFill>
                            <a:srgbClr val="000000"/>
                          </a:solidFill>
                          <a:latin typeface="+mn-ea"/>
                        </a:rPr>
                        <a:t>时间：越野赛前</a:t>
                      </a:r>
                      <a:endParaRPr lang="zh-CN" altLang="en-US" sz="1400" b="0">
                        <a:solidFill>
                          <a:srgbClr val="000000"/>
                        </a:solidFill>
                        <a:latin typeface="+mn-ea"/>
                      </a:endParaRPr>
                    </a:p>
                    <a:p>
                      <a:pPr indent="0" eaLnBrk="0" fontAlgn="auto">
                        <a:lnSpc>
                          <a:spcPct val="150000"/>
                        </a:lnSpc>
                        <a:spcBef>
                          <a:spcPts val="0"/>
                        </a:spcBef>
                        <a:spcAft>
                          <a:spcPts val="0"/>
                        </a:spcAft>
                        <a:buNone/>
                      </a:pPr>
                      <a:r>
                        <a:rPr lang="zh-CN" altLang="en-US" sz="1400" b="0">
                          <a:solidFill>
                            <a:srgbClr val="000000"/>
                          </a:solidFill>
                          <a:latin typeface="+mn-ea"/>
                        </a:rPr>
                        <a:t>地点：越野赛的赛场</a:t>
                      </a:r>
                      <a:endParaRPr lang="zh-CN" altLang="en-US" sz="1400" b="0">
                        <a:solidFill>
                          <a:srgbClr val="000000"/>
                        </a:solidFill>
                        <a:latin typeface="+mn-ea"/>
                      </a:endParaRPr>
                    </a:p>
                    <a:p>
                      <a:pPr indent="0" eaLnBrk="0" fontAlgn="auto">
                        <a:lnSpc>
                          <a:spcPct val="150000"/>
                        </a:lnSpc>
                        <a:spcBef>
                          <a:spcPts val="0"/>
                        </a:spcBef>
                        <a:spcAft>
                          <a:spcPts val="0"/>
                        </a:spcAft>
                        <a:buNone/>
                      </a:pPr>
                      <a:r>
                        <a:rPr lang="zh-CN" altLang="en-US" sz="1400" b="0">
                          <a:solidFill>
                            <a:srgbClr val="000000"/>
                          </a:solidFill>
                          <a:latin typeface="+mn-ea"/>
                        </a:rPr>
                        <a:t>人物：戴维、作者</a:t>
                      </a:r>
                      <a:r>
                        <a:rPr lang="en-US" altLang="zh-CN" sz="1400" b="0">
                          <a:solidFill>
                            <a:srgbClr val="000000"/>
                          </a:solidFill>
                          <a:latin typeface="+mn-ea"/>
                        </a:rPr>
                        <a:t>(</a:t>
                      </a:r>
                      <a:r>
                        <a:rPr lang="zh-CN" altLang="en-US" sz="1400" b="0">
                          <a:solidFill>
                            <a:srgbClr val="000000"/>
                          </a:solidFill>
                          <a:latin typeface="+mn-ea"/>
                        </a:rPr>
                        <a:t>戴维的老师</a:t>
                      </a:r>
                      <a:r>
                        <a:rPr lang="en-US" altLang="zh-CN" sz="1400" b="0">
                          <a:solidFill>
                            <a:srgbClr val="000000"/>
                          </a:solidFill>
                          <a:latin typeface="+mn-ea"/>
                        </a:rPr>
                        <a:t>)</a:t>
                      </a:r>
                      <a:r>
                        <a:rPr lang="zh-CN" altLang="en-US" sz="1400" b="0">
                          <a:solidFill>
                            <a:srgbClr val="000000"/>
                          </a:solidFill>
                          <a:latin typeface="+mn-ea"/>
                        </a:rPr>
                        <a:t>、学校教练</a:t>
                      </a:r>
                      <a:endParaRPr lang="zh-CN" altLang="en-US" sz="1400" b="0">
                        <a:solidFill>
                          <a:srgbClr val="000000"/>
                        </a:solidFill>
                        <a:latin typeface="+mn-ea"/>
                      </a:endParaRPr>
                    </a:p>
                    <a:p>
                      <a:pPr marL="387985" indent="0" eaLnBrk="0">
                        <a:lnSpc>
                          <a:spcPct val="91000"/>
                        </a:lnSpc>
                        <a:spcBef>
                          <a:spcPts val="600"/>
                        </a:spcBef>
                        <a:spcAft>
                          <a:spcPts val="800"/>
                        </a:spcAft>
                        <a:buNone/>
                      </a:pPr>
                      <a:endParaRPr lang="zh-CN" altLang="en-US" sz="1400" b="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aphicFrame>
        <p:nvGraphicFramePr>
          <p:cNvPr id="18" name="表格 17"/>
          <p:cNvGraphicFramePr/>
          <p:nvPr>
            <p:custDataLst>
              <p:tags r:id="rId2"/>
            </p:custDataLst>
          </p:nvPr>
        </p:nvGraphicFramePr>
        <p:xfrm>
          <a:off x="885190" y="1163320"/>
          <a:ext cx="10547350" cy="2748280"/>
        </p:xfrm>
        <a:graphic>
          <a:graphicData uri="http://schemas.openxmlformats.org/drawingml/2006/table">
            <a:tbl>
              <a:tblPr/>
              <a:tblGrid>
                <a:gridCol w="8569325"/>
                <a:gridCol w="1978025"/>
              </a:tblGrid>
              <a:tr h="508000">
                <a:tc>
                  <a:txBody>
                    <a:bodyPr/>
                    <a:p>
                      <a:pPr marL="2493645" indent="0" eaLnBrk="0">
                        <a:lnSpc>
                          <a:spcPct val="92000"/>
                        </a:lnSpc>
                        <a:spcBef>
                          <a:spcPts val="600"/>
                        </a:spcBef>
                        <a:spcAft>
                          <a:spcPts val="800"/>
                        </a:spcAft>
                      </a:pPr>
                      <a:r>
                        <a:rPr lang="en-US" sz="1400" b="1">
                          <a:solidFill>
                            <a:srgbClr val="000000"/>
                          </a:solidFill>
                          <a:latin typeface="+mn-ea"/>
                          <a:cs typeface="+mn-ea"/>
                        </a:rPr>
                        <a:t>原</a:t>
                      </a:r>
                      <a:r>
                        <a:rPr lang="en-US" sz="1400">
                          <a:solidFill>
                            <a:srgbClr val="000000"/>
                          </a:solidFill>
                          <a:latin typeface="+mn-ea"/>
                          <a:cs typeface="+mn-ea"/>
                        </a:rPr>
                        <a:t> </a:t>
                      </a:r>
                      <a:r>
                        <a:rPr lang="en-US" sz="1400" b="1">
                          <a:solidFill>
                            <a:srgbClr val="000000"/>
                          </a:solidFill>
                          <a:latin typeface="+mn-ea"/>
                          <a:cs typeface="+mn-ea"/>
                        </a:rPr>
                        <a:t>文</a:t>
                      </a:r>
                      <a:endParaRPr lang="en-US" sz="1400" b="1">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387985" indent="0" eaLnBrk="0">
                        <a:lnSpc>
                          <a:spcPct val="91000"/>
                        </a:lnSpc>
                        <a:spcBef>
                          <a:spcPts val="600"/>
                        </a:spcBef>
                        <a:spcAft>
                          <a:spcPts val="800"/>
                        </a:spcAft>
                      </a:pPr>
                      <a:r>
                        <a:rPr lang="en-US" sz="1400" b="1">
                          <a:solidFill>
                            <a:srgbClr val="000000"/>
                          </a:solidFill>
                          <a:latin typeface="+mn-ea"/>
                        </a:rPr>
                        <a:t>审题分析</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r>
              <a:tr h="508000">
                <a:tc>
                  <a:txBody>
                    <a:bodyPr/>
                    <a:p>
                      <a:pPr indent="457200" eaLnBrk="0" fontAlgn="auto">
                        <a:lnSpc>
                          <a:spcPct val="150000"/>
                        </a:lnSpc>
                        <a:spcBef>
                          <a:spcPts val="0"/>
                        </a:spcBef>
                        <a:spcAft>
                          <a:spcPts val="0"/>
                        </a:spcAft>
                        <a:buNone/>
                      </a:pPr>
                      <a:r>
                        <a:rPr lang="en-US" altLang="zh-CN" sz="1400" b="0">
                          <a:solidFill>
                            <a:srgbClr val="000000"/>
                          </a:solidFill>
                          <a:latin typeface="+mn-ea"/>
                          <a:cs typeface="+mn-ea"/>
                        </a:rPr>
                        <a:t>David had a brain disease which prevented him from walking or running like other children, but at school his classmates thought of him as a regular kid. He always participated to the best of his ability in whatever they were doing. That was why none of the children thought it unusual that David had decided to join the cross-country team. It just took him longer—that's all. David had not missed a single practice, and although he always finished his run long after the other children, he did always finish. As a special education teacher at the school, I was familiar with the challenges David faced and was proud of his strong determination.</a:t>
                      </a:r>
                      <a:endParaRPr lang="en-US" altLang="zh-CN"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indent="0" eaLnBrk="0" fontAlgn="auto">
                        <a:lnSpc>
                          <a:spcPct val="150000"/>
                        </a:lnSpc>
                        <a:spcBef>
                          <a:spcPts val="0"/>
                        </a:spcBef>
                        <a:spcAft>
                          <a:spcPts val="0"/>
                        </a:spcAft>
                        <a:buNone/>
                      </a:pPr>
                      <a:r>
                        <a:rPr lang="en-US" altLang="zh-CN" sz="1400" b="0">
                          <a:solidFill>
                            <a:srgbClr val="000000"/>
                          </a:solidFill>
                          <a:latin typeface="+mn-ea"/>
                        </a:rPr>
                        <a:t>3.</a:t>
                      </a:r>
                      <a:r>
                        <a:rPr lang="zh-CN" altLang="en-US" sz="1400" b="0">
                          <a:solidFill>
                            <a:srgbClr val="000000"/>
                          </a:solidFill>
                          <a:latin typeface="+mn-ea"/>
                        </a:rPr>
                        <a:t>文章的语言特点：文章语言生动，形象鲜明，使用丰富的词汇和语法。续写要尽量与原文在语言风格上保持一致。</a:t>
                      </a:r>
                      <a:endParaRPr lang="zh-CN" altLang="en-US" sz="1400" b="0">
                        <a:solidFill>
                          <a:srgbClr val="000000"/>
                        </a:solidFill>
                        <a:latin typeface="+mn-ea"/>
                      </a:endParaRPr>
                    </a:p>
                    <a:p>
                      <a:pPr marL="387985" indent="0" eaLnBrk="0">
                        <a:lnSpc>
                          <a:spcPct val="91000"/>
                        </a:lnSpc>
                        <a:spcBef>
                          <a:spcPts val="600"/>
                        </a:spcBef>
                        <a:spcAft>
                          <a:spcPts val="800"/>
                        </a:spcAft>
                        <a:buNone/>
                      </a:pPr>
                      <a:endParaRPr lang="zh-CN" altLang="en-US" sz="1400" b="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9" name="文本框 18"/>
          <p:cNvSpPr txBox="1"/>
          <p:nvPr/>
        </p:nvSpPr>
        <p:spPr>
          <a:xfrm>
            <a:off x="822325" y="1163955"/>
            <a:ext cx="10546715" cy="3933190"/>
          </a:xfrm>
          <a:prstGeom prst="rect">
            <a:avLst/>
          </a:prstGeom>
        </p:spPr>
        <p:txBody>
          <a:bodyPr wrap="square">
            <a:spAutoFit/>
          </a:bodyPr>
          <a:p>
            <a:pPr marL="291465" indent="0" defTabSz="266700" eaLnBrk="0" fontAlgn="auto">
              <a:lnSpc>
                <a:spcPct val="150000"/>
              </a:lnSpc>
              <a:spcBef>
                <a:spcPts val="1100"/>
              </a:spcBef>
              <a:spcAft>
                <a:spcPts val="800"/>
              </a:spcAft>
            </a:pPr>
            <a:r>
              <a:rPr lang="zh-CN">
                <a:solidFill>
                  <a:srgbClr val="000000"/>
                </a:solidFill>
                <a:latin typeface="+mn-ea"/>
                <a:cs typeface="+mn-ea"/>
              </a:rPr>
              <a:t>注意：续写词数应为</a:t>
            </a:r>
            <a:r>
              <a:rPr lang="en-US">
                <a:solidFill>
                  <a:srgbClr val="000000"/>
                </a:solidFill>
                <a:latin typeface="+mn-ea"/>
                <a:cs typeface="+mn-ea"/>
              </a:rPr>
              <a:t>150</a:t>
            </a:r>
            <a:r>
              <a:rPr lang="zh-CN">
                <a:solidFill>
                  <a:srgbClr val="000000"/>
                </a:solidFill>
                <a:latin typeface="+mn-ea"/>
                <a:cs typeface="+mn-ea"/>
              </a:rPr>
              <a:t>个左右。</a:t>
            </a:r>
            <a:endParaRPr lang="zh-CN">
              <a:solidFill>
                <a:srgbClr val="000000"/>
              </a:solidFill>
              <a:latin typeface="+mn-ea"/>
              <a:cs typeface="+mn-ea"/>
            </a:endParaRPr>
          </a:p>
          <a:p>
            <a:pPr indent="0" defTabSz="266700" fontAlgn="auto">
              <a:lnSpc>
                <a:spcPct val="150000"/>
              </a:lnSpc>
            </a:pPr>
            <a:r>
              <a:rPr lang="en-US">
                <a:latin typeface="+mn-ea"/>
                <a:cs typeface="+mn-ea"/>
              </a:rPr>
              <a:t>We sat down next to each other, but David wouldn't look at me. ________________________________</a:t>
            </a:r>
            <a:endParaRPr lang="en-US">
              <a:latin typeface="+mn-ea"/>
              <a:cs typeface="+mn-ea"/>
            </a:endParaRPr>
          </a:p>
          <a:p>
            <a:pPr indent="0" defTabSz="266700" fontAlgn="auto">
              <a:lnSpc>
                <a:spcPct val="150000"/>
              </a:lnSpc>
            </a:pPr>
            <a:r>
              <a:rPr lang="en-US" altLang="zh-CN">
                <a:latin typeface="+mn-ea"/>
                <a:cs typeface="+mn-ea"/>
              </a:rPr>
              <a:t>_____________________________________________________________________________________________________</a:t>
            </a:r>
            <a:endParaRPr lang="en-US" altLang="zh-CN">
              <a:latin typeface="+mn-ea"/>
              <a:cs typeface="+mn-ea"/>
            </a:endParaRPr>
          </a:p>
          <a:p>
            <a:pPr indent="0" defTabSz="266700" fontAlgn="auto">
              <a:lnSpc>
                <a:spcPct val="150000"/>
              </a:lnSpc>
            </a:pPr>
            <a:r>
              <a:rPr lang="en-US" altLang="zh-CN">
                <a:latin typeface="+mn-ea"/>
                <a:cs typeface="+mn-ea"/>
                <a:sym typeface="+mn-ea"/>
              </a:rPr>
              <a:t>_____________________________________________________________________________________________________</a:t>
            </a:r>
            <a:endParaRPr lang="en-US" altLang="zh-CN">
              <a:latin typeface="+mn-ea"/>
              <a:cs typeface="+mn-ea"/>
            </a:endParaRPr>
          </a:p>
          <a:p>
            <a:pPr indent="0" defTabSz="266700" fontAlgn="auto">
              <a:lnSpc>
                <a:spcPct val="150000"/>
              </a:lnSpc>
            </a:pPr>
            <a:r>
              <a:rPr lang="en-US" altLang="zh-CN">
                <a:latin typeface="+mn-ea"/>
                <a:cs typeface="+mn-ea"/>
                <a:sym typeface="+mn-ea"/>
              </a:rPr>
              <a:t>_____________________________________________________________________________________________________</a:t>
            </a:r>
            <a:endParaRPr lang="en-US" altLang="zh-CN">
              <a:latin typeface="+mn-ea"/>
              <a:cs typeface="+mn-ea"/>
            </a:endParaRPr>
          </a:p>
          <a:p>
            <a:pPr indent="0" defTabSz="266700" fontAlgn="auto">
              <a:lnSpc>
                <a:spcPct val="150000"/>
              </a:lnSpc>
            </a:pPr>
            <a:r>
              <a:rPr lang="en-US" altLang="zh-CN">
                <a:latin typeface="+mn-ea"/>
                <a:cs typeface="+mn-ea"/>
              </a:rPr>
              <a:t>I watched as David moved up to the starting line with the other runners. _______________________</a:t>
            </a:r>
            <a:endParaRPr lang="en-US" altLang="zh-CN">
              <a:latin typeface="+mn-ea"/>
              <a:cs typeface="+mn-ea"/>
            </a:endParaRPr>
          </a:p>
          <a:p>
            <a:pPr indent="0" defTabSz="266700" fontAlgn="auto">
              <a:lnSpc>
                <a:spcPct val="150000"/>
              </a:lnSpc>
            </a:pPr>
            <a:r>
              <a:rPr lang="en-US" altLang="zh-CN">
                <a:latin typeface="+mn-ea"/>
                <a:cs typeface="+mn-ea"/>
                <a:sym typeface="+mn-ea"/>
              </a:rPr>
              <a:t>_____________________________________________________________________________________________________</a:t>
            </a:r>
            <a:endParaRPr lang="en-US" altLang="zh-CN">
              <a:latin typeface="+mn-ea"/>
              <a:cs typeface="+mn-ea"/>
            </a:endParaRPr>
          </a:p>
          <a:p>
            <a:pPr indent="0" defTabSz="266700" fontAlgn="auto">
              <a:lnSpc>
                <a:spcPct val="150000"/>
              </a:lnSpc>
            </a:pPr>
            <a:r>
              <a:rPr lang="en-US" altLang="zh-CN">
                <a:latin typeface="+mn-ea"/>
                <a:cs typeface="+mn-ea"/>
                <a:sym typeface="+mn-ea"/>
              </a:rPr>
              <a:t>_____________________________________________________________________________________________________</a:t>
            </a:r>
            <a:endParaRPr lang="en-US" altLang="zh-CN">
              <a:latin typeface="+mn-ea"/>
              <a:cs typeface="+mn-ea"/>
            </a:endParaRPr>
          </a:p>
          <a:p>
            <a:pPr indent="0" defTabSz="266700" fontAlgn="auto">
              <a:lnSpc>
                <a:spcPct val="150000"/>
              </a:lnSpc>
            </a:pPr>
            <a:r>
              <a:rPr lang="en-US" altLang="zh-CN">
                <a:latin typeface="+mn-ea"/>
                <a:cs typeface="+mn-ea"/>
                <a:sym typeface="+mn-ea"/>
              </a:rPr>
              <a:t>_____________________________________________________________________________________________________</a:t>
            </a:r>
            <a:endParaRPr lang="en-US" altLang="zh-CN">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9" name="文本框 18"/>
          <p:cNvSpPr txBox="1"/>
          <p:nvPr/>
        </p:nvSpPr>
        <p:spPr>
          <a:xfrm>
            <a:off x="822325" y="1068705"/>
            <a:ext cx="10546715" cy="1165860"/>
          </a:xfrm>
          <a:prstGeom prst="rect">
            <a:avLst/>
          </a:prstGeom>
        </p:spPr>
        <p:txBody>
          <a:bodyPr wrap="square">
            <a:spAutoFit/>
          </a:bodyPr>
          <a:p>
            <a:pPr marL="291465" indent="0" defTabSz="266700" eaLnBrk="0" fontAlgn="auto">
              <a:lnSpc>
                <a:spcPct val="150000"/>
              </a:lnSpc>
              <a:spcBef>
                <a:spcPts val="1100"/>
              </a:spcBef>
              <a:spcAft>
                <a:spcPts val="800"/>
              </a:spcAft>
            </a:pPr>
            <a:r>
              <a:rPr lang="zh-CN" altLang="en-US" b="1">
                <a:latin typeface="+mn-ea"/>
                <a:cs typeface="+mn-ea"/>
              </a:rPr>
              <a:t>第一步：根据叙述结构厘清原文情节，并梳理人物情感</a:t>
            </a:r>
            <a:endParaRPr lang="zh-CN" altLang="en-US" b="1">
              <a:latin typeface="+mn-ea"/>
              <a:cs typeface="+mn-ea"/>
            </a:endParaRPr>
          </a:p>
          <a:p>
            <a:pPr marL="291465" indent="0" defTabSz="266700" eaLnBrk="0" fontAlgn="auto">
              <a:lnSpc>
                <a:spcPct val="150000"/>
              </a:lnSpc>
              <a:spcBef>
                <a:spcPts val="1100"/>
              </a:spcBef>
              <a:spcAft>
                <a:spcPts val="800"/>
              </a:spcAft>
            </a:pPr>
            <a:endParaRPr lang="zh-CN" altLang="en-US" b="1">
              <a:latin typeface="+mn-ea"/>
              <a:cs typeface="+mn-ea"/>
            </a:endParaRPr>
          </a:p>
        </p:txBody>
      </p:sp>
      <p:graphicFrame>
        <p:nvGraphicFramePr>
          <p:cNvPr id="4" name="表格 3"/>
          <p:cNvGraphicFramePr/>
          <p:nvPr>
            <p:custDataLst>
              <p:tags r:id="rId2"/>
            </p:custDataLst>
          </p:nvPr>
        </p:nvGraphicFramePr>
        <p:xfrm>
          <a:off x="1191895" y="1648460"/>
          <a:ext cx="9577705" cy="4370705"/>
        </p:xfrm>
        <a:graphic>
          <a:graphicData uri="http://schemas.openxmlformats.org/drawingml/2006/table">
            <a:tbl>
              <a:tblPr/>
              <a:tblGrid>
                <a:gridCol w="1599565"/>
                <a:gridCol w="4928870"/>
                <a:gridCol w="3049270"/>
              </a:tblGrid>
              <a:tr h="475615">
                <a:tc>
                  <a:txBody>
                    <a:bodyPr/>
                    <a:p>
                      <a:pPr marL="208280" indent="0" eaLnBrk="0">
                        <a:lnSpc>
                          <a:spcPct val="76000"/>
                        </a:lnSpc>
                        <a:spcBef>
                          <a:spcPts val="700"/>
                        </a:spcBef>
                        <a:spcAft>
                          <a:spcPts val="800"/>
                        </a:spcAft>
                      </a:pPr>
                      <a:r>
                        <a:rPr lang="en-US" sz="1400" b="1">
                          <a:solidFill>
                            <a:srgbClr val="000000"/>
                          </a:solidFill>
                          <a:latin typeface="+mn-ea"/>
                        </a:rPr>
                        <a:t>Structure</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1501140" indent="0" eaLnBrk="0">
                        <a:lnSpc>
                          <a:spcPct val="115000"/>
                        </a:lnSpc>
                        <a:spcBef>
                          <a:spcPts val="600"/>
                        </a:spcBef>
                        <a:spcAft>
                          <a:spcPts val="800"/>
                        </a:spcAft>
                      </a:pPr>
                      <a:r>
                        <a:rPr lang="en-US" sz="1400" b="1">
                          <a:solidFill>
                            <a:srgbClr val="000000"/>
                          </a:solidFill>
                          <a:latin typeface="+mn-ea"/>
                        </a:rPr>
                        <a:t>Plot</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888365" indent="0" eaLnBrk="0">
                        <a:lnSpc>
                          <a:spcPct val="89000"/>
                        </a:lnSpc>
                        <a:spcBef>
                          <a:spcPts val="500"/>
                        </a:spcBef>
                        <a:spcAft>
                          <a:spcPts val="800"/>
                        </a:spcAft>
                      </a:pPr>
                      <a:r>
                        <a:rPr lang="en-US" sz="1400" b="1">
                          <a:solidFill>
                            <a:srgbClr val="000000"/>
                          </a:solidFill>
                          <a:latin typeface="+mn-ea"/>
                        </a:rPr>
                        <a:t>Feeling</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r>
              <a:tr h="1033145">
                <a:tc>
                  <a:txBody>
                    <a:bodyPr/>
                    <a:p>
                      <a:pPr marL="205740" indent="0" eaLnBrk="0">
                        <a:lnSpc>
                          <a:spcPct val="76000"/>
                        </a:lnSpc>
                        <a:spcBef>
                          <a:spcPts val="1300"/>
                        </a:spcBef>
                        <a:spcAft>
                          <a:spcPts val="800"/>
                        </a:spcAft>
                      </a:pPr>
                      <a:r>
                        <a:rPr lang="en-US" sz="1400">
                          <a:solidFill>
                            <a:srgbClr val="000000"/>
                          </a:solidFill>
                          <a:latin typeface="+mn-ea"/>
                        </a:rPr>
                        <a:t>Beginning</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57150" indent="-50165" eaLnBrk="0">
                        <a:lnSpc>
                          <a:spcPct val="137000"/>
                        </a:lnSpc>
                        <a:spcBef>
                          <a:spcPts val="500"/>
                        </a:spcBef>
                        <a:spcAft>
                          <a:spcPts val="800"/>
                        </a:spcAft>
                      </a:pPr>
                      <a:r>
                        <a:rPr lang="en-US" sz="1400">
                          <a:solidFill>
                            <a:srgbClr val="000000"/>
                          </a:solidFill>
                          <a:latin typeface="+mn-ea"/>
                        </a:rPr>
                        <a:t>All the students were preparing</a:t>
                      </a:r>
                      <a:r>
                        <a:rPr lang="en-US" sz="1400">
                          <a:solidFill>
                            <a:srgbClr val="000000"/>
                          </a:solidFill>
                          <a:latin typeface="+mn-ea"/>
                        </a:rPr>
                        <a:t> for the run </a:t>
                      </a:r>
                      <a:r>
                        <a:rPr lang="en-US" sz="1400">
                          <a:solidFill>
                            <a:srgbClr val="000000"/>
                          </a:solidFill>
                          <a:latin typeface="+mn-ea"/>
                        </a:rPr>
                        <a:t>on the day of the big cross-country run.</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183515" indent="0" eaLnBrk="0">
                        <a:lnSpc>
                          <a:spcPct val="115000"/>
                        </a:lnSpc>
                        <a:spcBef>
                          <a:spcPct val="0"/>
                        </a:spcBef>
                        <a:spcAft>
                          <a:spcPts val="800"/>
                        </a:spcAft>
                      </a:pPr>
                      <a:r>
                        <a:rPr lang="en-US" sz="1400">
                          <a:solidFill>
                            <a:srgbClr val="000000"/>
                          </a:solidFill>
                          <a:latin typeface="+mn-ea"/>
                        </a:rPr>
                        <a:t> </a:t>
                      </a:r>
                      <a:endParaRPr lang="en-US" sz="1400">
                        <a:solidFill>
                          <a:srgbClr val="000000"/>
                        </a:solidFill>
                        <a:latin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97205">
                <a:tc rowSpan="3">
                  <a:txBody>
                    <a:bodyPr/>
                    <a:p>
                      <a:pPr marL="183515" indent="0" eaLnBrk="0">
                        <a:lnSpc>
                          <a:spcPct val="149000"/>
                        </a:lnSpc>
                        <a:spcBef>
                          <a:spcPct val="0"/>
                        </a:spcBef>
                        <a:spcAft>
                          <a:spcPts val="800"/>
                        </a:spcAft>
                      </a:pPr>
                      <a:r>
                        <a:rPr lang="en-US" sz="1400">
                          <a:solidFill>
                            <a:srgbClr val="000000"/>
                          </a:solidFill>
                          <a:latin typeface="+mn-ea"/>
                        </a:rPr>
                        <a:t>Developments</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64770" indent="0" eaLnBrk="0">
                        <a:lnSpc>
                          <a:spcPct val="99000"/>
                        </a:lnSpc>
                        <a:spcBef>
                          <a:spcPts val="500"/>
                        </a:spcBef>
                        <a:spcAft>
                          <a:spcPts val="800"/>
                        </a:spcAft>
                      </a:pPr>
                      <a:r>
                        <a:rPr lang="en-US" sz="1400">
                          <a:solidFill>
                            <a:srgbClr val="000000"/>
                          </a:solidFill>
                          <a:latin typeface="+mn-ea"/>
                        </a:rPr>
                        <a:t>I found David was</a:t>
                      </a:r>
                      <a:r>
                        <a:rPr lang="en-US" sz="1400">
                          <a:solidFill>
                            <a:srgbClr val="000000"/>
                          </a:solidFill>
                          <a:latin typeface="+mn-ea"/>
                        </a:rPr>
                        <a:t> alone and he dec</a:t>
                      </a:r>
                      <a:r>
                        <a:rPr lang="en-US" sz="1400">
                          <a:solidFill>
                            <a:srgbClr val="000000"/>
                          </a:solidFill>
                          <a:latin typeface="+mn-ea"/>
                        </a:rPr>
                        <a:t>ided not to run.</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835660" indent="0" eaLnBrk="0">
                        <a:lnSpc>
                          <a:spcPct val="99000"/>
                        </a:lnSpc>
                        <a:spcBef>
                          <a:spcPts val="500"/>
                        </a:spcBef>
                        <a:spcAft>
                          <a:spcPts val="800"/>
                        </a:spcAft>
                      </a:pPr>
                      <a:r>
                        <a:rPr lang="en-US" sz="1400">
                          <a:solidFill>
                            <a:srgbClr val="000000"/>
                          </a:solidFill>
                          <a:latin typeface="+mn-ea"/>
                        </a:rPr>
                        <a:t>David: sad</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1061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marL="44450" indent="-37465" eaLnBrk="0">
                        <a:lnSpc>
                          <a:spcPct val="133000"/>
                        </a:lnSpc>
                        <a:spcBef>
                          <a:spcPts val="600"/>
                        </a:spcBef>
                        <a:spcAft>
                          <a:spcPts val="800"/>
                        </a:spcAft>
                      </a:pPr>
                      <a:r>
                        <a:rPr lang="en-US" sz="1400">
                          <a:solidFill>
                            <a:srgbClr val="000000"/>
                          </a:solidFill>
                          <a:latin typeface="+mn-ea"/>
                        </a:rPr>
                        <a:t> I asked the school’s coach for </a:t>
                      </a:r>
                      <a:r>
                        <a:rPr lang="en-US" sz="1400">
                          <a:solidFill>
                            <a:srgbClr val="000000"/>
                          </a:solidFill>
                          <a:latin typeface="+mn-ea"/>
                        </a:rPr>
                        <a:t>the reason and knew </a:t>
                      </a:r>
                      <a:r>
                        <a:rPr lang="en-US" sz="1400">
                          <a:solidFill>
                            <a:srgbClr val="000000"/>
                          </a:solidFill>
                          <a:latin typeface="+mn-ea"/>
                        </a:rPr>
                        <a:t>that David was influenced by his </a:t>
                      </a:r>
                      <a:r>
                        <a:rPr lang="en-US" sz="1400">
                          <a:solidFill>
                            <a:srgbClr val="000000"/>
                          </a:solidFill>
                          <a:latin typeface="+mn-ea"/>
                        </a:rPr>
                        <a:t>disease and the coach’s words.</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183515" indent="0" eaLnBrk="0">
                        <a:lnSpc>
                          <a:spcPct val="115000"/>
                        </a:lnSpc>
                        <a:spcBef>
                          <a:spcPct val="0"/>
                        </a:spcBef>
                        <a:spcAft>
                          <a:spcPts val="800"/>
                        </a:spcAft>
                      </a:pPr>
                      <a:r>
                        <a:rPr lang="en-US" sz="1400">
                          <a:solidFill>
                            <a:srgbClr val="000000"/>
                          </a:solidFill>
                          <a:latin typeface="+mn-ea"/>
                        </a:rPr>
                        <a:t> </a:t>
                      </a:r>
                      <a:endParaRPr lang="en-US" sz="1400">
                        <a:solidFill>
                          <a:srgbClr val="000000"/>
                        </a:solidFill>
                        <a:latin typeface="+mn-ea"/>
                      </a:endParaRPr>
                    </a:p>
                    <a:p>
                      <a:pPr marL="753110" indent="0" eaLnBrk="0">
                        <a:lnSpc>
                          <a:spcPct val="99000"/>
                        </a:lnSpc>
                        <a:spcBef>
                          <a:spcPts val="200"/>
                        </a:spcBef>
                        <a:spcAft>
                          <a:spcPts val="800"/>
                        </a:spcAft>
                      </a:pPr>
                      <a:r>
                        <a:rPr lang="en-US" sz="1400">
                          <a:solidFill>
                            <a:srgbClr val="000000"/>
                          </a:solidFill>
                          <a:latin typeface="+mn-ea"/>
                        </a:rPr>
                        <a:t>I: frustrated</a:t>
                      </a:r>
                      <a:endParaRPr lang="en-US" sz="1400">
                        <a:solidFill>
                          <a:srgbClr val="000000"/>
                        </a:solidFill>
                        <a:latin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1089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marL="64770" indent="-50800" eaLnBrk="0">
                        <a:lnSpc>
                          <a:spcPct val="135000"/>
                        </a:lnSpc>
                        <a:spcBef>
                          <a:spcPts val="500"/>
                        </a:spcBef>
                        <a:spcAft>
                          <a:spcPts val="800"/>
                        </a:spcAft>
                      </a:pPr>
                      <a:r>
                        <a:rPr lang="en-US" sz="1400">
                          <a:solidFill>
                            <a:srgbClr val="000000"/>
                          </a:solidFill>
                          <a:latin typeface="+mn-ea"/>
                        </a:rPr>
                        <a:t>I decided to have</a:t>
                      </a:r>
                      <a:r>
                        <a:rPr lang="en-US" sz="1400">
                          <a:solidFill>
                            <a:srgbClr val="000000"/>
                          </a:solidFill>
                          <a:latin typeface="+mn-ea"/>
                        </a:rPr>
                        <a:t> a talk with David, and</a:t>
                      </a:r>
                      <a:r>
                        <a:rPr lang="en-US" sz="1400">
                          <a:solidFill>
                            <a:srgbClr val="000000"/>
                          </a:solidFill>
                          <a:latin typeface="+mn-ea"/>
                        </a:rPr>
                        <a:t> knew that David </a:t>
                      </a:r>
                      <a:r>
                        <a:rPr lang="en-US" sz="1400">
                          <a:solidFill>
                            <a:srgbClr val="000000"/>
                          </a:solidFill>
                          <a:latin typeface="+mn-ea"/>
                        </a:rPr>
                        <a:t>had a brain disease but he </a:t>
                      </a:r>
                      <a:r>
                        <a:rPr lang="en-US" sz="1400">
                          <a:solidFill>
                            <a:srgbClr val="000000"/>
                          </a:solidFill>
                          <a:latin typeface="+mn-ea"/>
                        </a:rPr>
                        <a:t>had a strong determination.</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779145" indent="0" eaLnBrk="0">
                        <a:lnSpc>
                          <a:spcPct val="99000"/>
                        </a:lnSpc>
                        <a:spcBef>
                          <a:spcPts val="1400"/>
                        </a:spcBef>
                        <a:spcAft>
                          <a:spcPts val="800"/>
                        </a:spcAft>
                      </a:pPr>
                      <a:r>
                        <a:rPr lang="en-US" sz="1400">
                          <a:solidFill>
                            <a:srgbClr val="000000"/>
                          </a:solidFill>
                          <a:latin typeface="+mn-ea"/>
                        </a:rPr>
                        <a:t>I: concerned</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47675">
                <a:tc>
                  <a:txBody>
                    <a:bodyPr/>
                    <a:p>
                      <a:pPr marL="22225" indent="0" eaLnBrk="0">
                        <a:lnSpc>
                          <a:spcPct val="89000"/>
                        </a:lnSpc>
                        <a:spcBef>
                          <a:spcPts val="400"/>
                        </a:spcBef>
                        <a:spcAft>
                          <a:spcPts val="800"/>
                        </a:spcAft>
                      </a:pPr>
                      <a:r>
                        <a:rPr lang="en-US" sz="1400">
                          <a:solidFill>
                            <a:srgbClr val="000000"/>
                          </a:solidFill>
                          <a:latin typeface="+mn-ea"/>
                        </a:rPr>
                        <a:t>Climax &amp; Ending</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1582420" indent="0" eaLnBrk="0">
                        <a:lnSpc>
                          <a:spcPct val="99000"/>
                        </a:lnSpc>
                        <a:spcBef>
                          <a:spcPts val="600"/>
                        </a:spcBef>
                        <a:spcAft>
                          <a:spcPts val="800"/>
                        </a:spcAft>
                      </a:pPr>
                      <a:r>
                        <a:rPr lang="en-US" sz="1400">
                          <a:solidFill>
                            <a:srgbClr val="000000"/>
                          </a:solidFill>
                          <a:latin typeface="+mn-ea"/>
                        </a:rPr>
                        <a:t>?</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1052195" indent="0" eaLnBrk="0">
                        <a:lnSpc>
                          <a:spcPct val="99000"/>
                        </a:lnSpc>
                        <a:spcBef>
                          <a:spcPts val="600"/>
                        </a:spcBef>
                        <a:spcAft>
                          <a:spcPts val="800"/>
                        </a:spcAft>
                      </a:pPr>
                      <a:r>
                        <a:rPr lang="en-US" sz="1400">
                          <a:solidFill>
                            <a:srgbClr val="000000"/>
                          </a:solidFill>
                          <a:latin typeface="+mn-ea"/>
                        </a:rPr>
                        <a:t>?</a:t>
                      </a:r>
                      <a:endParaRPr lang="en-US" sz="1400">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623185" y="2890520"/>
            <a:ext cx="6677025" cy="94297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30*40"/>
  <p:tag name="TABLE_ENDDRAG_RECT" val="70*151*830*40"/>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30*40"/>
  <p:tag name="TABLE_ENDDRAG_RECT" val="70*151*830*4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TABLE_ENDDRAG_ORIGIN_RECT" val="754*391"/>
  <p:tag name="TABLE_ENDDRAG_RECT" val="93*124*754*39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5150</Words>
  <Application>WPS 演示</Application>
  <PresentationFormat>宽屏</PresentationFormat>
  <Paragraphs>132</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zhao wenjie</cp:lastModifiedBy>
  <cp:revision>186</cp:revision>
  <dcterms:created xsi:type="dcterms:W3CDTF">2019-06-19T02:08:00Z</dcterms:created>
  <dcterms:modified xsi:type="dcterms:W3CDTF">2025-05-06T10:07:27Z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7080029FF68A470D9719B5E0F43EAB01_13</vt:lpwstr>
  </property>
</Properties>
</file>