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2" r:id="rId7"/>
    <p:sldId id="265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部分倒装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515" y="2800350"/>
            <a:ext cx="10927080" cy="14058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295" y="1247140"/>
            <a:ext cx="1068197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在一个英语句子中，通常是主语在前，谓语在后，这种语序被称为自然语序。但有时出于语法结构的需要，或者为了达到某种修辞目的，如强调、连贯或平衡等，要将谓语放在主语之前，构成倒装语序。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部分倒装是指只将谓语的一部分，如助动词、系动词或情态动词置于主语之前，谓语的其余部分置于主语之后。部分倒装主要有以下几种情况：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894715" y="3133090"/>
          <a:ext cx="10353675" cy="1983740"/>
        </p:xfrm>
        <a:graphic>
          <a:graphicData uri="http://schemas.openxmlformats.org/drawingml/2006/table">
            <a:tbl>
              <a:tblPr/>
              <a:tblGrid>
                <a:gridCol w="1147445"/>
                <a:gridCol w="9206230"/>
              </a:tblGrid>
              <a:tr h="19227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否定词（组）置于句首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ctr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当含有否定意义的副词或介词短语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never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seldom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little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by no means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at no time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）位于句首时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，句子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主句应用部分倒装结构。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Never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will I forget that day.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我永远不会忘记那一天。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hardly… when…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 sooner… than…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not only… but also…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等结构连接两个分句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hardly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 sooner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not only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等位于句首时，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主句应用部分倒装结构。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Hardly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had I sat down when the phone rang.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我刚坐下电话就响了。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③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not until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位于句首时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，句子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主句应用部分倒装结构。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Not until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he apologised did she forgive him.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直到他道歉了，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她才原谅他。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894080" y="1362075"/>
          <a:ext cx="10429240" cy="3990340"/>
        </p:xfrm>
        <a:graphic>
          <a:graphicData uri="http://schemas.openxmlformats.org/drawingml/2006/table">
            <a:tbl>
              <a:tblPr/>
              <a:tblGrid>
                <a:gridCol w="1576070"/>
                <a:gridCol w="8853170"/>
              </a:tblGrid>
              <a:tr h="7092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“only+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状语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置于句首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“only+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介词短语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副词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状语从句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位于句首时，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主句应用部分倒装结构。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Only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then did he realise his mistake.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直到那时他才意识到自己的错误。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332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so/neither/nor+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助动词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系动词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情态动词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主语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这种结构用于表示前面所说的情况也适用于后者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，其中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表示肯定，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neither/nor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表示否定。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has finished her homework, and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so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have I.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她完成了作业，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我也完成了。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He doesn't like coffee, and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neither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do I.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他不喜欢咖啡，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我也不喜欢。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842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“so/such… that…”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结构中的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so/such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置于句首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“so/such… that…”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结构中的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so/such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位于句首时，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主句应用部分倒装结构。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So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expensive is the car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that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I can't afford it.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这辆车太贵了，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我买不起。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92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频率副词（短语）置于句首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表示频率的副词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（短语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）（如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many a time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often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位于句首时，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句子应用部分倒装结构。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Often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did she come to my house in the past.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过去她常到我家来。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用部分倒装结构完成句子。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．来这个岛之前，我从未见过如此大的蛇。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Never ____________________  such a big snake before I arrive at this island.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．他能发电子邮件给以前的同学。她也能。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He can send emails to his former classmates. </a:t>
            </a:r>
            <a:r>
              <a:rPr lang="en-US" altLang="zh-CN">
                <a:latin typeface="+mn-ea"/>
                <a:sym typeface="+mn-ea"/>
              </a:rPr>
              <a:t>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．我太伤心了，以至于我没注意到这则消息。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zh-CN">
                <a:latin typeface="+mn-ea"/>
                <a:sym typeface="+mn-ea"/>
              </a:rPr>
              <a:t>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I that I did not notice this piece of news.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．他现在经常去电影院看老电影。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sym typeface="+mn-ea"/>
              </a:rPr>
              <a:t>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 go to the cinema to see old movies now.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35505" y="2400300"/>
            <a:ext cx="2067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I seen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0335" y="3244850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So can </a:t>
            </a:r>
            <a:r>
              <a:rPr lang="en-US" altLang="zh-CN">
                <a:solidFill>
                  <a:srgbClr val="FF0000"/>
                </a:solidFill>
              </a:rPr>
              <a:t>she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2245" y="4054475"/>
            <a:ext cx="1497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So sad was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0160" y="4855845"/>
            <a:ext cx="180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O</a:t>
            </a:r>
            <a:r>
              <a:rPr lang="en-US" altLang="zh-CN">
                <a:solidFill>
                  <a:srgbClr val="FF0000"/>
                </a:solidFill>
              </a:rPr>
              <a:t>ften does he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" y="2381885"/>
            <a:ext cx="10777855" cy="23507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15*211"/>
  <p:tag name="TABLE_ENDDRAG_RECT" val="70*191*815*21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21*314"/>
  <p:tag name="TABLE_ENDDRAG_RECT" val="70*107*821*314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1525</Words>
  <Application>WPS 演示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2025-05-27T13:00:13Z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87D54C9B5B534E209253080B3C51F644_13</vt:lpwstr>
  </property>
</Properties>
</file>