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65" r:id="rId8"/>
    <p:sldId id="288" r:id="rId9"/>
    <p:sldId id="289" r:id="rId10"/>
    <p:sldId id="27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语篇攻略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阅读理解之对症下药：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“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同义异构法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”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解细节理解题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5350" y="2220595"/>
            <a:ext cx="10364470" cy="2686685"/>
          </a:xfrm>
          <a:prstGeom prst="rect">
            <a:avLst/>
          </a:prstGeom>
        </p:spPr>
        <p:txBody>
          <a:bodyPr wrap="square">
            <a:spAutoFit/>
          </a:bodyPr>
          <a:p>
            <a:pPr marL="50800" indent="279400" algn="just" defTabSz="266700" eaLnBrk="0" fontAlgn="auto">
              <a:lnSpc>
                <a:spcPct val="150000"/>
              </a:lnSpc>
              <a:spcBef>
                <a:spcPts val="1200"/>
              </a:spcBef>
              <a:spcAft>
                <a:spcPts val="800"/>
              </a:spcAft>
            </a:pP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与初中英语的阅读理解题相比，高中阶段的试题中出现了大量的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paraphrase 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现象，即采用不同的词汇和语句表达同样的含义。因此，曾经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找出选项和文章中重复的词即可选出正确答案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的做题方法已经不适用于高中，甚至出题人会有意据此设置干扰项。我们不妨见招拆招，将这一新特点转化为解题思路，形成独特的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同义异构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解题法。</a:t>
            </a:r>
            <a:endParaRPr 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50800" indent="279400" defTabSz="266700" eaLnBrk="0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阅读理解中的细节理解题多考查对文章细节信息的甄别和判断能力。解此类题目时，我们就可以使用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同义异构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的技巧。在做题时，要做到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两关注、一防范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20650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17729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两关注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1009015" y="1793240"/>
            <a:ext cx="10288905" cy="383095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1" i="0">
                <a:solidFill>
                  <a:srgbClr val="404040"/>
                </a:solidFill>
                <a:latin typeface="+mn-ea"/>
                <a:cs typeface="+mn-ea"/>
              </a:rPr>
              <a:t>1.</a:t>
            </a:r>
            <a:r>
              <a:rPr lang="zh-CN" altLang="en-US" b="1" i="0">
                <a:solidFill>
                  <a:srgbClr val="404040"/>
                </a:solidFill>
                <a:latin typeface="+mn-ea"/>
                <a:cs typeface="+mn-ea"/>
              </a:rPr>
              <a:t>选项中的同义转换</a:t>
            </a:r>
            <a:endParaRPr lang="zh-CN" altLang="en-US" b="1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在英语阅读理解中，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同义转换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指题目与原文通过不同词汇、句式或语法结构表达相同含义的现象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。有些细节理解题会对原文句子中的关键词进行同义、近义替换，如把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lose one's job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换成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be out of work;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或是将关键表达转换词性，如把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important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换成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be of importance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。在解答细节理解题时，要多关注选项中的同义转换现象，它们往往是正确答案的标志。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1" i="0">
                <a:solidFill>
                  <a:srgbClr val="404040"/>
                </a:solidFill>
                <a:latin typeface="+mn-ea"/>
                <a:cs typeface="+mn-ea"/>
              </a:rPr>
              <a:t>2.</a:t>
            </a:r>
            <a:r>
              <a:rPr lang="zh-CN" altLang="en-US" b="1" i="0">
                <a:solidFill>
                  <a:srgbClr val="404040"/>
                </a:solidFill>
                <a:latin typeface="+mn-ea"/>
                <a:cs typeface="+mn-ea"/>
              </a:rPr>
              <a:t>正话反说和语态转换现象</a:t>
            </a:r>
            <a:endParaRPr lang="zh-CN" altLang="en-US" b="1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正话反说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和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语态转换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也是正确选项的一大特征。出题人往往会将原文中的意思反过来表达成正确选项，或是通过改变原文句子的语态来给大家制造障碍。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一防范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655445"/>
            <a:ext cx="10566400" cy="45085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注意防范干扰项的误导性，警惕部分重合但整体错误的选项，稍有不慎就会落入命题人设置的陷阱中。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94715" y="1654175"/>
            <a:ext cx="10385425" cy="424624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Paris is one of the most visited destinations in the world. A relaxing trip to Paris takes a little bit of planning. Here are some tips for you to make your trip smooth.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marL="0" lvl="0"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1">
                <a:solidFill>
                  <a:schemeClr val="tx1"/>
                </a:solidFill>
                <a:latin typeface="+mn-ea"/>
              </a:rPr>
              <a:t>Planning Your Trip</a:t>
            </a:r>
            <a:endParaRPr lang="en-US" altLang="zh-CN" b="1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Have a passport for international travel. A passport costs </a:t>
            </a:r>
            <a:r>
              <a:rPr lang="en-US" altLang="en-US">
                <a:solidFill>
                  <a:schemeClr val="tx1"/>
                </a:solidFill>
                <a:latin typeface="+mn-ea"/>
              </a:rPr>
              <a:t>€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110 and takes 6—8 weeks to arrive after you apply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chemeClr val="tx1"/>
                </a:solidFill>
                <a:latin typeface="+mn-ea"/>
              </a:rPr>
              <a:t>Booking Flights</a:t>
            </a:r>
            <a:endParaRPr lang="en-US" altLang="zh-CN" b="1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The cheapest month to fly is March, especially if you can leave on a Monday, Tuesday, or Wednesday. You'll save even more money by booking around 90 days in advance. In the summer months, tickets will be moree expensive no matter when you book.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6890" y="888365"/>
            <a:ext cx="11262360" cy="507746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chemeClr val="tx1"/>
                </a:solidFill>
                <a:latin typeface="+mn-ea"/>
              </a:rPr>
              <a:t>Enjoying Your Time</a:t>
            </a:r>
            <a:endParaRPr lang="en-US" altLang="zh-CN" b="1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chemeClr val="tx1"/>
                </a:solidFill>
                <a:latin typeface="+mn-ea"/>
              </a:rPr>
              <a:t>●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Visit the Eiffel Tower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The Eiffel Tower is the most recognisable symbol of Paris. To avoid the crowds, go to the Eiffel Tower early in the morning. It costs </a:t>
            </a:r>
            <a:r>
              <a:rPr lang="en-US" altLang="en-US">
                <a:solidFill>
                  <a:schemeClr val="tx1"/>
                </a:solidFill>
                <a:latin typeface="+mn-ea"/>
              </a:rPr>
              <a:t>€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27.5 to go to the top, or </a:t>
            </a:r>
            <a:r>
              <a:rPr lang="en-US" altLang="en-US">
                <a:solidFill>
                  <a:schemeClr val="tx1"/>
                </a:solidFill>
                <a:latin typeface="+mn-ea"/>
              </a:rPr>
              <a:t>€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14.5 to climb to the first 2 levels on foot.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chemeClr val="tx1"/>
                </a:solidFill>
                <a:latin typeface="+mn-ea"/>
              </a:rPr>
              <a:t>●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See the Notre-Dame de Paris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Due to the fire in 2019 that ruined parts of the Notre-Dame de Paris, tourists were unable to access it. However, the cathedral was reopened on December 8th, five years later.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chemeClr val="tx1"/>
                </a:solidFill>
                <a:latin typeface="+mn-ea"/>
              </a:rPr>
              <a:t>●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Go to the Louvre to see world-famous art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The Louvre hosts the Mona Lisa along with 35,000 other pieces of art. If you're pressed for time, visit the highlights. The Louvre costs E22 at the museum or </a:t>
            </a:r>
            <a:r>
              <a:rPr lang="en-US" altLang="en-US">
                <a:solidFill>
                  <a:schemeClr val="tx1"/>
                </a:solidFill>
                <a:latin typeface="+mn-ea"/>
              </a:rPr>
              <a:t>€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24 in advance (to skip most of the line).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9130" y="1137285"/>
            <a:ext cx="10873740" cy="46615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+mn-ea"/>
                <a:sym typeface="+mn-ea"/>
              </a:rPr>
              <a:t>●</a:t>
            </a:r>
            <a:r>
              <a:rPr lang="en-US" altLang="zh-CN">
                <a:latin typeface="+mn-ea"/>
                <a:sym typeface="+mn-ea"/>
              </a:rPr>
              <a:t> Take a day trip to Versailles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sym typeface="+mn-ea"/>
              </a:rPr>
              <a:t>If you have a day to spare, head to the Palace of Versailles, around 12 miles southwest of the city. Take a tour to see King Louis XVI’s palace and gardens. It costs </a:t>
            </a:r>
            <a:r>
              <a:rPr lang="en-US" altLang="en-US">
                <a:latin typeface="+mn-ea"/>
                <a:sym typeface="+mn-ea"/>
              </a:rPr>
              <a:t>€</a:t>
            </a:r>
            <a:r>
              <a:rPr lang="en-US" altLang="zh-CN">
                <a:latin typeface="+mn-ea"/>
                <a:sym typeface="+mn-ea"/>
              </a:rPr>
              <a:t>21 to visit the palace and gardens.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 What can we do in Paris?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A.Climb to the top of the Eiffel Tower free of charge.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B.Carry a lighter into the Notre-Dame de Paris.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C.Visit the Palace of Versailles at the cost of </a:t>
            </a:r>
            <a:r>
              <a:rPr lang="en-US" altLang="en-US">
                <a:solidFill>
                  <a:schemeClr val="tx1"/>
                </a:solidFill>
                <a:latin typeface="+mn-ea"/>
              </a:rPr>
              <a:t>€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22.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D.Pay another </a:t>
            </a:r>
            <a:r>
              <a:rPr lang="en-US" altLang="en-US">
                <a:solidFill>
                  <a:schemeClr val="tx1"/>
                </a:solidFill>
                <a:latin typeface="+mn-ea"/>
              </a:rPr>
              <a:t>€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2 to save the queue time in the Louvre.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9620" y="2907030"/>
            <a:ext cx="4121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255" y="2649220"/>
            <a:ext cx="10549255" cy="17545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2344</Words>
  <Application>WPS 演示</Application>
  <PresentationFormat>宽屏</PresentationFormat>
  <Paragraphs>71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183</cp:revision>
  <dcterms:created xsi:type="dcterms:W3CDTF">2019-06-19T02:08:00Z</dcterms:created>
  <dcterms:modified xsi:type="dcterms:W3CDTF">2025-05-05T11:05:35Z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4C498B08077643D2B0C5A34524D297AF_13</vt:lpwstr>
  </property>
</Properties>
</file>