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1" r:id="rId7"/>
    <p:sldId id="282" r:id="rId8"/>
    <p:sldId id="286" r:id="rId9"/>
    <p:sldId id="287" r:id="rId10"/>
    <p:sldId id="265" r:id="rId11"/>
    <p:sldId id="278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990" y="2678430"/>
            <a:ext cx="10708005" cy="18980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句式突破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强调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句型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630" y="2825115"/>
            <a:ext cx="10492105" cy="11925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9175" y="1107440"/>
            <a:ext cx="10288905" cy="133794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初中阶段，我们常用助动词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do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强调句中的谓语动词，用反身代词强调人称代词；在高中的英语学习中，我们可以使用强调句式来强调句中除谓语动词之外的句子成分。同时，强调句也经常融入各题型的考查中，值得我们认真学习。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8670" y="256667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01445" y="253746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明确考法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1123950" y="3230245"/>
            <a:ext cx="10288905" cy="133794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强调句式是高中英语的一个重点句式，常出现的考法有：</a:t>
            </a:r>
            <a:r>
              <a:rPr lang="en-US" altLang="en-US" b="0" i="0">
                <a:solidFill>
                  <a:srgbClr val="404040"/>
                </a:solidFill>
                <a:latin typeface="+mn-ea"/>
                <a:cs typeface="+mn-ea"/>
              </a:rPr>
              <a:t>①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语法填空设空；</a:t>
            </a:r>
            <a:r>
              <a:rPr lang="en-US" altLang="en-US" b="0" i="0">
                <a:solidFill>
                  <a:srgbClr val="404040"/>
                </a:solidFill>
                <a:latin typeface="+mn-ea"/>
                <a:cs typeface="+mn-ea"/>
              </a:rPr>
              <a:t>②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阅读理解、完形填空材料中的长难句理解。与此同时，如果同学们在写作过程中能正确使用该句型，也能使自己的文章增色不少。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掌握结构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655445"/>
            <a:ext cx="10566400" cy="404749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强调句式的基本结构为：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It is/was+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被强调部分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+that/who+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句子其他部分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。被强调部分通常是句子的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主语、宾语或状语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，该结构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不强调谓语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如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：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(1)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强调主语：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It is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they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that/who will have a meeting in the hall tomorrow.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是他们明天要在大厅开会。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(2)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强调宾语：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It is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a meeting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that they will have in the hall tomorrow.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他们明天在大厅要举行的是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一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场会议。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(3)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强调地点状语：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It is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in the hall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that they will have a meeting tomorrow.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他们明天开会的地方是大厅。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(4)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强调时间状语：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It is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tomorrow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that they will have a meeting in the hall.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他们在大厅开会的时间是明天。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783590" y="1221740"/>
          <a:ext cx="10624185" cy="711200"/>
        </p:xfrm>
        <a:graphic>
          <a:graphicData uri="http://schemas.openxmlformats.org/drawingml/2006/table">
            <a:tbl>
              <a:tblPr/>
              <a:tblGrid>
                <a:gridCol w="10624185"/>
              </a:tblGrid>
              <a:tr h="711200">
                <a:tc>
                  <a:txBody>
                    <a:bodyPr/>
                    <a:p>
                      <a:pPr marL="104775" indent="215265" eaLnBrk="0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endParaRPr lang="zh-CN" sz="18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04775" indent="215265" eaLnBrk="0" fontAlgn="auto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结构中的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is/was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需根据句子的时态确定，但只有这两种形式，不会出现复数形式；若被强调部分是人，用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that/who 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均可，若被强调部分是其他内容，则只能用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that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。</a:t>
                      </a:r>
                      <a:endParaRPr lang="zh-CN" sz="18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58850" y="1249045"/>
            <a:ext cx="826770" cy="450215"/>
            <a:chOff x="1409" y="1688"/>
            <a:chExt cx="1302" cy="709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2945" y="3310255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315720" y="3281045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技巧突破</a:t>
            </a:r>
            <a:endParaRPr lang="zh-CN" altLang="en-US" sz="2400" b="1"/>
          </a:p>
        </p:txBody>
      </p:sp>
      <p:sp>
        <p:nvSpPr>
          <p:cNvPr id="8" name="文本框 7"/>
          <p:cNvSpPr txBox="1"/>
          <p:nvPr/>
        </p:nvSpPr>
        <p:spPr>
          <a:xfrm>
            <a:off x="783590" y="3752850"/>
            <a:ext cx="10624820" cy="922020"/>
          </a:xfrm>
          <a:prstGeom prst="rect">
            <a:avLst/>
          </a:prstGeom>
        </p:spPr>
        <p:txBody>
          <a:bodyPr wrap="square">
            <a:spAutoFit/>
          </a:bodyPr>
          <a:p>
            <a:pPr marL="171450" indent="279400" defTabSz="266700" eaLnBrk="0" fontAlgn="auto">
              <a:lnSpc>
                <a:spcPct val="150000"/>
              </a:lnSpc>
              <a:spcBef>
                <a:spcPts val="900"/>
              </a:spcBef>
              <a:spcAft>
                <a:spcPts val="800"/>
              </a:spcAft>
            </a:pP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判断一个句子是不是强调句，可以将句中的It is/was和that/who 去掉，然后观察剩余部分结构是否完整。若剩余部分仍是完整句子，则原句为强调句，反之则不是。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5495" y="1160145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四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398270" y="1130935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难点突破</a:t>
            </a:r>
            <a:endParaRPr lang="zh-CN" altLang="en-US" sz="2400" b="1"/>
          </a:p>
        </p:txBody>
      </p:sp>
      <p:sp>
        <p:nvSpPr>
          <p:cNvPr id="8" name="文本框 7"/>
          <p:cNvSpPr txBox="1"/>
          <p:nvPr/>
        </p:nvSpPr>
        <p:spPr>
          <a:xfrm>
            <a:off x="866140" y="1602740"/>
            <a:ext cx="10624820" cy="3830955"/>
          </a:xfrm>
          <a:prstGeom prst="rect">
            <a:avLst/>
          </a:prstGeom>
        </p:spPr>
        <p:txBody>
          <a:bodyPr wrap="square">
            <a:spAutoFit/>
          </a:bodyPr>
          <a:p>
            <a:pPr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在含有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“not…until …”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结构的句子中，只能强调时间状语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从句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),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如：将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“People will </a:t>
            </a:r>
            <a:r>
              <a:rPr lang="en-US" altLang="zh-CN" u="sng">
                <a:solidFill>
                  <a:srgbClr val="000000"/>
                </a:solidFill>
                <a:latin typeface="+mn-ea"/>
                <a:cs typeface="+mn-ea"/>
              </a:rPr>
              <a:t>not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realise how serious the result is </a:t>
            </a:r>
            <a:r>
              <a:rPr lang="en-US" altLang="zh-CN" u="sng">
                <a:solidFill>
                  <a:srgbClr val="000000"/>
                </a:solidFill>
                <a:latin typeface="+mn-ea"/>
                <a:cs typeface="+mn-ea"/>
              </a:rPr>
              <a:t>until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the accident happens.”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变为强调句：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It is </a:t>
            </a:r>
            <a:r>
              <a:rPr lang="en-US" altLang="zh-CN" u="sng">
                <a:solidFill>
                  <a:srgbClr val="000000"/>
                </a:solidFill>
                <a:latin typeface="+mn-ea"/>
                <a:cs typeface="+mn-ea"/>
              </a:rPr>
              <a:t>not until the accident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en-US" altLang="zh-CN" u="sng">
                <a:solidFill>
                  <a:srgbClr val="000000"/>
                </a:solidFill>
                <a:latin typeface="+mn-ea"/>
                <a:cs typeface="+mn-ea"/>
              </a:rPr>
              <a:t>happens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that people will realise how serious the result is.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在具体改写句子的过程中，我们可以参考以下步骤：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  <a:cs typeface="+mn-ea"/>
              </a:rPr>
              <a:t>①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迁移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not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: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将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not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置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until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引导的时间状语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从句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之前，原来主句中谓语动词前的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not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删去；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  <a:cs typeface="+mn-ea"/>
              </a:rPr>
              <a:t>②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填结构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：先写出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It is/was...that..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基本结构，再将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not until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引导的时间状语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从句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放在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It is/was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和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that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之间，置于被强调的位置；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  <a:cs typeface="+mn-ea"/>
              </a:rPr>
              <a:t>③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变主句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：将已经变为肯定句的主句置于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that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之后。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171450"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5495" y="1160145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五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398270" y="1130935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知识应用</a:t>
            </a:r>
            <a:endParaRPr lang="zh-CN" altLang="en-US" sz="2400" b="1"/>
          </a:p>
        </p:txBody>
      </p:sp>
      <p:sp>
        <p:nvSpPr>
          <p:cNvPr id="8" name="文本框 7"/>
          <p:cNvSpPr txBox="1"/>
          <p:nvPr/>
        </p:nvSpPr>
        <p:spPr>
          <a:xfrm>
            <a:off x="866140" y="1602740"/>
            <a:ext cx="10624820" cy="2168525"/>
          </a:xfrm>
          <a:prstGeom prst="rect">
            <a:avLst/>
          </a:prstGeom>
        </p:spPr>
        <p:txBody>
          <a:bodyPr wrap="square">
            <a:spAutoFit/>
          </a:bodyPr>
          <a:p>
            <a:pPr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(1)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强调句广泛出现在各种文章中，熟练掌握强调句有助于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理解阅读理解、完形填空材料中包含了</a:t>
            </a:r>
            <a:endParaRPr lang="zh-CN" altLang="en-US">
              <a:solidFill>
                <a:srgbClr val="00A0AF"/>
              </a:solidFill>
              <a:latin typeface="+mn-ea"/>
              <a:cs typeface="+mn-ea"/>
            </a:endParaRPr>
          </a:p>
          <a:p>
            <a:pPr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强调句的长难句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(2)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在语法填空中，强调句也是重点考查的句型，一般会考查在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无提示词的情况下填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 it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,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也会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考查引导词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 who 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或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 that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。此外，该结构中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be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动词的形式也是常见的设题点之一，所以我们需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注意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be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动词的形式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171450"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94715" y="1529715"/>
            <a:ext cx="10385425" cy="258445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/>
                </a:solidFill>
                <a:latin typeface="+mn-ea"/>
              </a:rPr>
              <a:t>在空白处填入</a:t>
            </a:r>
            <a:r>
              <a:rPr lang="en-US" altLang="zh-CN" b="1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b="1">
                <a:solidFill>
                  <a:schemeClr val="tx1"/>
                </a:solidFill>
                <a:latin typeface="+mn-ea"/>
              </a:rPr>
              <a:t>个适当的单词。</a:t>
            </a:r>
            <a:endParaRPr lang="zh-CN" altLang="en-US" b="1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1. It was Alice __________________ sent the old man to the hospital.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2. It was in the small house ___________ he spent his childhood.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3. Who was __________ that came up with the bright idea?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4. It was not until I finished my homework ___________ I went home.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81910" y="2039620"/>
            <a:ext cx="1749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who/that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11015" y="2428240"/>
            <a:ext cx="592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that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81910" y="2847340"/>
            <a:ext cx="592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it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19470" y="3215640"/>
            <a:ext cx="592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that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TABLE_ENDDRAG_ORIGIN_RECT" val="836*56"/>
  <p:tag name="TABLE_ENDDRAG_RECT" val="70*242*836*5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1698</Words>
  <Application>WPS 演示</Application>
  <PresentationFormat>宽屏</PresentationFormat>
  <Paragraphs>89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184</cp:revision>
  <dcterms:created xsi:type="dcterms:W3CDTF">2019-06-19T02:08:00Z</dcterms:created>
  <dcterms:modified xsi:type="dcterms:W3CDTF">2025-05-27T13:28:37Z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32075ABF19694DE9BB7D3845EEBC33A2_13</vt:lpwstr>
  </property>
</Properties>
</file>