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66" r:id="rId4"/>
    <p:sldId id="257" r:id="rId5"/>
    <p:sldId id="262" r:id="rId6"/>
    <p:sldId id="265" r:id="rId7"/>
    <p:sldId id="288" r:id="rId8"/>
    <p:sldId id="289" r:id="rId9"/>
    <p:sldId id="290" r:id="rId10"/>
    <p:sldId id="291" r:id="rId11"/>
    <p:sldId id="278" r:id="rId12"/>
  </p:sldIdLst>
  <p:sldSz cx="12192000" cy="6858000"/>
  <p:notesSz cx="6858000" cy="9144000"/>
  <p:custDataLst>
    <p:tags r:id="rId1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26" userDrawn="1">
          <p15:clr>
            <a:srgbClr val="A4A3A4"/>
          </p15:clr>
        </p15:guide>
        <p15:guide id="2" pos="382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0AF"/>
    <a:srgbClr val="FFFFFF"/>
    <a:srgbClr val="A54A97"/>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showGuides="1">
      <p:cViewPr varScale="1">
        <p:scale>
          <a:sx n="85" d="100"/>
          <a:sy n="85" d="100"/>
        </p:scale>
        <p:origin x="451" y="58"/>
      </p:cViewPr>
      <p:guideLst>
        <p:guide orient="horz" pos="2126"/>
        <p:guide pos="3822"/>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6" Type="http://schemas.openxmlformats.org/officeDocument/2006/relationships/tags" Target="tags/tag74.xml"/><Relationship Id="rId15" Type="http://schemas.openxmlformats.org/officeDocument/2006/relationships/tableStyles" Target="tableStyles.xml"/><Relationship Id="rId14" Type="http://schemas.openxmlformats.org/officeDocument/2006/relationships/viewProps" Target="viewProps.xml"/><Relationship Id="rId13" Type="http://schemas.openxmlformats.org/officeDocument/2006/relationships/presProps" Target="presProps.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3.xml"/><Relationship Id="rId2" Type="http://schemas.openxmlformats.org/officeDocument/2006/relationships/image" Target="../media/image4.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5.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8.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9.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0.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1.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2.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3064510" y="5234940"/>
            <a:ext cx="6063615" cy="645160"/>
          </a:xfrm>
          <a:prstGeom prst="rect">
            <a:avLst/>
          </a:prstGeom>
          <a:noFill/>
        </p:spPr>
        <p:txBody>
          <a:bodyPr wrap="square" rtlCol="0">
            <a:spAutoFit/>
          </a:bodyPr>
          <a:lstStyle/>
          <a:p>
            <a:pPr indent="0" algn="ctr" fontAlgn="auto">
              <a:lnSpc>
                <a:spcPct val="150000"/>
              </a:lnSpc>
            </a:pPr>
            <a:r>
              <a:rPr lang="zh-CN" altLang="en-US" sz="2400" b="1" dirty="0">
                <a:solidFill>
                  <a:schemeClr val="bg1"/>
                </a:solidFill>
                <a:latin typeface="黑体" panose="02010609060101010101" charset="-122"/>
                <a:ea typeface="黑体" panose="02010609060101010101" charset="-122"/>
                <a:cs typeface="黑体" panose="02010609060101010101" charset="-122"/>
              </a:rPr>
              <a:t>高中英语</a:t>
            </a:r>
            <a:endParaRPr lang="zh-CN" altLang="en-US" sz="2400" b="1" dirty="0">
              <a:solidFill>
                <a:schemeClr val="bg1"/>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5" name="文本框 4"/>
          <p:cNvSpPr txBox="1"/>
          <p:nvPr/>
        </p:nvSpPr>
        <p:spPr>
          <a:xfrm>
            <a:off x="958381" y="1106435"/>
            <a:ext cx="698969" cy="369332"/>
          </a:xfrm>
          <a:prstGeom prst="rect">
            <a:avLst/>
          </a:prstGeom>
          <a:noFill/>
        </p:spPr>
        <p:txBody>
          <a:bodyPr wrap="square" rtlCol="0">
            <a:spAutoFit/>
          </a:bodyPr>
          <a:lstStyle/>
          <a:p>
            <a:r>
              <a:rPr lang="zh-CN" altLang="en-US" b="1" dirty="0">
                <a:solidFill>
                  <a:srgbClr val="FFFFFF"/>
                </a:solidFill>
              </a:rPr>
              <a:t>示例</a:t>
            </a:r>
            <a:endParaRPr lang="zh-CN" altLang="en-US" b="1" dirty="0">
              <a:solidFill>
                <a:srgbClr val="FFFFFF"/>
              </a:solidFill>
            </a:endParaRPr>
          </a:p>
        </p:txBody>
      </p:sp>
      <p:pic>
        <p:nvPicPr>
          <p:cNvPr id="4" name="图片 3"/>
          <p:cNvPicPr>
            <a:picLocks noChangeAspect="1"/>
          </p:cNvPicPr>
          <p:nvPr/>
        </p:nvPicPr>
        <p:blipFill>
          <a:blip r:embed="rId2"/>
          <a:stretch>
            <a:fillRect/>
          </a:stretch>
        </p:blipFill>
        <p:spPr>
          <a:xfrm>
            <a:off x="684530" y="2705735"/>
            <a:ext cx="10986135" cy="1818640"/>
          </a:xfrm>
          <a:prstGeom prst="rect">
            <a:avLst/>
          </a:prstGeom>
        </p:spPr>
      </p:pic>
    </p:spTree>
    <p:custDataLst>
      <p:tags r:id="rId3"/>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4545106" y="1407459"/>
            <a:ext cx="3101788" cy="922020"/>
          </a:xfrm>
          <a:prstGeom prst="rect">
            <a:avLst/>
          </a:prstGeom>
          <a:noFill/>
        </p:spPr>
        <p:txBody>
          <a:bodyPr wrap="square" rtlCol="0">
            <a:spAutoFit/>
          </a:bodyPr>
          <a:lstStyle/>
          <a:p>
            <a:r>
              <a:rPr lang="zh-CN" altLang="en-US" sz="5400" b="1" dirty="0">
                <a:solidFill>
                  <a:srgbClr val="A54A97"/>
                </a:solidFill>
                <a:latin typeface="+mn-ea"/>
              </a:rPr>
              <a:t>语</a:t>
            </a:r>
            <a:r>
              <a:rPr lang="zh-CN" altLang="en-US" sz="5400" b="1" dirty="0">
                <a:solidFill>
                  <a:srgbClr val="A54A97"/>
                </a:solidFill>
                <a:latin typeface="+mn-ea"/>
              </a:rPr>
              <a:t>篇攻略</a:t>
            </a:r>
            <a:endParaRPr lang="zh-CN" altLang="en-US" sz="5400" b="1" dirty="0">
              <a:solidFill>
                <a:srgbClr val="A54A97"/>
              </a:solidFill>
              <a:latin typeface="+mn-ea"/>
            </a:endParaRPr>
          </a:p>
        </p:txBody>
      </p:sp>
      <p:sp>
        <p:nvSpPr>
          <p:cNvPr id="3" name="文本框 2"/>
          <p:cNvSpPr txBox="1"/>
          <p:nvPr/>
        </p:nvSpPr>
        <p:spPr>
          <a:xfrm>
            <a:off x="2465294" y="2868706"/>
            <a:ext cx="7261411" cy="1445260"/>
          </a:xfrm>
          <a:prstGeom prst="rect">
            <a:avLst/>
          </a:prstGeom>
          <a:noFill/>
        </p:spPr>
        <p:txBody>
          <a:bodyPr wrap="square" rtlCol="0">
            <a:spAutoFit/>
          </a:bodyPr>
          <a:lstStyle/>
          <a:p>
            <a:pPr algn="ctr"/>
            <a:r>
              <a:rPr lang="zh-CN" altLang="en-US" sz="4400" b="1" dirty="0">
                <a:solidFill>
                  <a:srgbClr val="FFFFFF"/>
                </a:solidFill>
                <a:latin typeface="+mn-ea"/>
              </a:rPr>
              <a:t>七选五之辨位置：段尾设空解题法</a:t>
            </a:r>
            <a:endParaRPr lang="zh-CN" altLang="en-US" sz="4400" b="1" dirty="0">
              <a:solidFill>
                <a:srgbClr val="FFFFFF"/>
              </a:solidFill>
              <a:latin typeface="+mn-ea"/>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攻略识别</a:t>
            </a:r>
            <a:endParaRPr lang="zh-CN" altLang="en-US" sz="2400" dirty="0">
              <a:solidFill>
                <a:srgbClr val="FFFFFF"/>
              </a:solidFill>
            </a:endParaRPr>
          </a:p>
        </p:txBody>
      </p:sp>
      <p:sp>
        <p:nvSpPr>
          <p:cNvPr id="7" name="文本框 6"/>
          <p:cNvSpPr txBox="1"/>
          <p:nvPr/>
        </p:nvSpPr>
        <p:spPr>
          <a:xfrm>
            <a:off x="922655" y="2863215"/>
            <a:ext cx="10347325" cy="922020"/>
          </a:xfrm>
          <a:prstGeom prst="rect">
            <a:avLst/>
          </a:prstGeom>
        </p:spPr>
        <p:txBody>
          <a:bodyPr wrap="square">
            <a:spAutoFit/>
          </a:bodyPr>
          <a:p>
            <a:pPr indent="457200" algn="l" defTabSz="266700" eaLnBrk="0" fontAlgn="base">
              <a:lnSpc>
                <a:spcPct val="150000"/>
              </a:lnSpc>
              <a:spcBef>
                <a:spcPts val="200"/>
              </a:spcBef>
              <a:spcAft>
                <a:spcPct val="0"/>
              </a:spcAft>
            </a:pPr>
            <a:r>
              <a:rPr lang="zh-CN" altLang="en-US">
                <a:solidFill>
                  <a:srgbClr val="000000"/>
                </a:solidFill>
                <a:latin typeface="+mn-ea"/>
                <a:cs typeface="+mn-ea"/>
              </a:rPr>
              <a:t>在前面的攻略里，我们学习了段首与段中设空的解题技巧。而在高考中，段尾设空也是高频考点。本节我们将给出段尾设空的一些解题技巧。</a:t>
            </a:r>
            <a:endParaRPr lang="zh-CN" altLang="en-US">
              <a:solidFill>
                <a:srgbClr val="000000"/>
              </a:solidFill>
              <a:latin typeface="+mn-ea"/>
              <a:cs typeface="+mn-ea"/>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攻略解读</a:t>
            </a:r>
            <a:endParaRPr lang="zh-CN" altLang="en-US" sz="2400" dirty="0">
              <a:solidFill>
                <a:srgbClr val="FFFFFF"/>
              </a:solidFill>
            </a:endParaRPr>
          </a:p>
        </p:txBody>
      </p:sp>
      <p:graphicFrame>
        <p:nvGraphicFramePr>
          <p:cNvPr id="4" name="表格 3"/>
          <p:cNvGraphicFramePr/>
          <p:nvPr>
            <p:custDataLst>
              <p:tags r:id="rId2"/>
            </p:custDataLst>
          </p:nvPr>
        </p:nvGraphicFramePr>
        <p:xfrm>
          <a:off x="895350" y="1139825"/>
          <a:ext cx="10542905" cy="3521075"/>
        </p:xfrm>
        <a:graphic>
          <a:graphicData uri="http://schemas.openxmlformats.org/drawingml/2006/table">
            <a:tbl>
              <a:tblPr/>
              <a:tblGrid>
                <a:gridCol w="1042670"/>
                <a:gridCol w="9500235"/>
              </a:tblGrid>
              <a:tr h="716915">
                <a:tc>
                  <a:txBody>
                    <a:bodyPr/>
                    <a:p>
                      <a:pPr marL="0" indent="0" algn="ctr">
                        <a:lnSpc>
                          <a:spcPct val="150000"/>
                        </a:lnSpc>
                        <a:spcBef>
                          <a:spcPct val="0"/>
                        </a:spcBef>
                        <a:spcAft>
                          <a:spcPct val="0"/>
                        </a:spcAft>
                      </a:pPr>
                      <a:r>
                        <a:rPr lang="zh-CN" sz="1400" b="1">
                          <a:solidFill>
                            <a:srgbClr val="000000"/>
                          </a:solidFill>
                          <a:latin typeface="+mn-ea"/>
                        </a:rPr>
                        <a:t>设空情况</a:t>
                      </a:r>
                      <a:endParaRPr lang="zh-CN" sz="1400" b="1">
                        <a:solidFill>
                          <a:srgbClr val="000000"/>
                        </a:solidFill>
                        <a:latin typeface="+mn-ea"/>
                      </a:endParaRPr>
                    </a:p>
                  </a:txBody>
                  <a:tcPr marL="6350" marR="6350" marT="63500" marB="0" anchor="ctr"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solidFill>
                      <a:schemeClr val="accent2">
                        <a:lumMod val="40000"/>
                        <a:lumOff val="60000"/>
                      </a:schemeClr>
                    </a:solidFill>
                  </a:tcPr>
                </a:tc>
                <a:tc>
                  <a:txBody>
                    <a:bodyPr/>
                    <a:p>
                      <a:pPr marL="0" indent="0" algn="ctr">
                        <a:lnSpc>
                          <a:spcPct val="150000"/>
                        </a:lnSpc>
                        <a:spcBef>
                          <a:spcPct val="0"/>
                        </a:spcBef>
                        <a:spcAft>
                          <a:spcPct val="0"/>
                        </a:spcAft>
                      </a:pPr>
                      <a:r>
                        <a:rPr lang="zh-CN" sz="1400" b="1">
                          <a:solidFill>
                            <a:srgbClr val="000000"/>
                          </a:solidFill>
                          <a:latin typeface="+mn-ea"/>
                        </a:rPr>
                        <a:t>特点说明</a:t>
                      </a:r>
                      <a:endParaRPr lang="zh-CN" sz="1400" b="1">
                        <a:solidFill>
                          <a:srgbClr val="000000"/>
                        </a:solidFill>
                        <a:latin typeface="+mn-ea"/>
                      </a:endParaRPr>
                    </a:p>
                  </a:txBody>
                  <a:tcPr marL="6350" marR="6350" marT="63500" marB="0" anchor="ctr"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solidFill>
                      <a:schemeClr val="accent2">
                        <a:lumMod val="40000"/>
                        <a:lumOff val="60000"/>
                      </a:schemeClr>
                    </a:solidFill>
                  </a:tcPr>
                </a:tc>
              </a:tr>
              <a:tr h="1101090">
                <a:tc>
                  <a:txBody>
                    <a:bodyPr/>
                    <a:p>
                      <a:pPr marL="0" indent="0" algn="ctr">
                        <a:lnSpc>
                          <a:spcPct val="150000"/>
                        </a:lnSpc>
                        <a:spcBef>
                          <a:spcPct val="0"/>
                        </a:spcBef>
                        <a:spcAft>
                          <a:spcPct val="0"/>
                        </a:spcAft>
                      </a:pPr>
                      <a:r>
                        <a:rPr lang="zh-CN" sz="1400" b="1">
                          <a:solidFill>
                            <a:srgbClr val="000000"/>
                          </a:solidFill>
                          <a:latin typeface="+mn-ea"/>
                        </a:rPr>
                        <a:t>首段段尾设空</a:t>
                      </a:r>
                      <a:endParaRPr lang="zh-CN" sz="1400" b="1">
                        <a:solidFill>
                          <a:srgbClr val="000000"/>
                        </a:solidFill>
                        <a:latin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c>
                  <a:txBody>
                    <a:bodyPr/>
                    <a:p>
                      <a:pPr marL="0" indent="0" algn="l">
                        <a:lnSpc>
                          <a:spcPct val="150000"/>
                        </a:lnSpc>
                        <a:spcBef>
                          <a:spcPct val="0"/>
                        </a:spcBef>
                        <a:spcAft>
                          <a:spcPct val="0"/>
                        </a:spcAft>
                      </a:pPr>
                      <a:r>
                        <a:rPr lang="zh-CN" sz="1400">
                          <a:solidFill>
                            <a:srgbClr val="000000"/>
                          </a:solidFill>
                          <a:latin typeface="+mn-ea"/>
                          <a:cs typeface="+mn-ea"/>
                        </a:rPr>
                        <a:t>一些文章首段开门见山，点出全文中心思想，后续段落进一步对此展开说明。首段的段尾，常承上启下。因此大家可以重点关注以下两类选项：</a:t>
                      </a:r>
                      <a:r>
                        <a:rPr lang="en-US" altLang="zh-CN" sz="1400">
                          <a:solidFill>
                            <a:srgbClr val="000000"/>
                          </a:solidFill>
                          <a:latin typeface="+mn-ea"/>
                          <a:cs typeface="+mn-ea"/>
                        </a:rPr>
                        <a:t>①</a:t>
                      </a:r>
                      <a:r>
                        <a:rPr lang="zh-CN" sz="1400">
                          <a:solidFill>
                            <a:srgbClr val="00A0AF"/>
                          </a:solidFill>
                          <a:latin typeface="+mn-ea"/>
                          <a:cs typeface="+mn-ea"/>
                        </a:rPr>
                        <a:t>含有可引出下文的信号词或短语</a:t>
                      </a:r>
                      <a:r>
                        <a:rPr lang="zh-CN" sz="1400">
                          <a:solidFill>
                            <a:srgbClr val="000000"/>
                          </a:solidFill>
                          <a:latin typeface="+mn-ea"/>
                          <a:cs typeface="+mn-ea"/>
                        </a:rPr>
                        <a:t>（如</a:t>
                      </a:r>
                      <a:r>
                        <a:rPr lang="en-US" altLang="zh-CN" sz="1400">
                          <a:solidFill>
                            <a:srgbClr val="000000"/>
                          </a:solidFill>
                          <a:latin typeface="+mn-ea"/>
                          <a:cs typeface="+mn-ea"/>
                        </a:rPr>
                        <a:t>following</a:t>
                      </a:r>
                      <a:r>
                        <a:rPr lang="zh-CN" sz="1400">
                          <a:solidFill>
                            <a:srgbClr val="000000"/>
                          </a:solidFill>
                          <a:latin typeface="+mn-ea"/>
                          <a:cs typeface="+mn-ea"/>
                        </a:rPr>
                        <a:t>、</a:t>
                      </a:r>
                      <a:r>
                        <a:rPr lang="en-US" altLang="zh-CN" sz="1400">
                          <a:solidFill>
                            <a:srgbClr val="000000"/>
                          </a:solidFill>
                          <a:latin typeface="+mn-ea"/>
                          <a:cs typeface="+mn-ea"/>
                        </a:rPr>
                        <a:t>tips</a:t>
                      </a:r>
                      <a:r>
                        <a:rPr lang="zh-CN" sz="1400">
                          <a:solidFill>
                            <a:srgbClr val="000000"/>
                          </a:solidFill>
                          <a:latin typeface="+mn-ea"/>
                          <a:cs typeface="+mn-ea"/>
                        </a:rPr>
                        <a:t>、 </a:t>
                      </a:r>
                      <a:r>
                        <a:rPr lang="en-US" altLang="zh-CN" sz="1400">
                          <a:solidFill>
                            <a:srgbClr val="000000"/>
                          </a:solidFill>
                          <a:latin typeface="+mn-ea"/>
                          <a:cs typeface="+mn-ea"/>
                        </a:rPr>
                        <a:t>tricks</a:t>
                      </a:r>
                      <a:r>
                        <a:rPr lang="zh-CN" sz="1400">
                          <a:solidFill>
                            <a:srgbClr val="000000"/>
                          </a:solidFill>
                          <a:latin typeface="+mn-ea"/>
                          <a:cs typeface="+mn-ea"/>
                        </a:rPr>
                        <a:t>等）的选项；</a:t>
                      </a:r>
                      <a:r>
                        <a:rPr lang="en-US" altLang="zh-CN" sz="1400">
                          <a:solidFill>
                            <a:srgbClr val="000000"/>
                          </a:solidFill>
                          <a:latin typeface="+mn-ea"/>
                          <a:cs typeface="+mn-ea"/>
                        </a:rPr>
                        <a:t>②</a:t>
                      </a:r>
                      <a:r>
                        <a:rPr lang="zh-CN" sz="1400">
                          <a:solidFill>
                            <a:srgbClr val="000000"/>
                          </a:solidFill>
                          <a:latin typeface="+mn-ea"/>
                          <a:cs typeface="+mn-ea"/>
                        </a:rPr>
                        <a:t>以</a:t>
                      </a:r>
                      <a:r>
                        <a:rPr lang="zh-CN" sz="1400">
                          <a:solidFill>
                            <a:srgbClr val="00A0AF"/>
                          </a:solidFill>
                          <a:latin typeface="+mn-ea"/>
                          <a:cs typeface="+mn-ea"/>
                        </a:rPr>
                        <a:t>设问形式</a:t>
                      </a:r>
                      <a:r>
                        <a:rPr lang="zh-CN" sz="1400">
                          <a:solidFill>
                            <a:srgbClr val="000000"/>
                          </a:solidFill>
                          <a:latin typeface="+mn-ea"/>
                          <a:cs typeface="+mn-ea"/>
                        </a:rPr>
                        <a:t>出现的选项。</a:t>
                      </a:r>
                      <a:endParaRPr lang="zh-CN" sz="1400">
                        <a:solidFill>
                          <a:srgbClr val="000000"/>
                        </a:solidFill>
                        <a:latin typeface="+mn-ea"/>
                        <a:cs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r>
              <a:tr h="822960">
                <a:tc>
                  <a:txBody>
                    <a:bodyPr/>
                    <a:p>
                      <a:pPr marL="0" indent="0" algn="ctr">
                        <a:lnSpc>
                          <a:spcPct val="150000"/>
                        </a:lnSpc>
                        <a:spcBef>
                          <a:spcPct val="0"/>
                        </a:spcBef>
                        <a:spcAft>
                          <a:spcPct val="0"/>
                        </a:spcAft>
                      </a:pPr>
                      <a:r>
                        <a:rPr lang="zh-CN" sz="1400" b="1">
                          <a:solidFill>
                            <a:srgbClr val="000000"/>
                          </a:solidFill>
                          <a:latin typeface="+mn-ea"/>
                        </a:rPr>
                        <a:t>概括性段尾设空</a:t>
                      </a:r>
                      <a:endParaRPr lang="zh-CN" sz="1400" b="1">
                        <a:solidFill>
                          <a:srgbClr val="000000"/>
                        </a:solidFill>
                        <a:latin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c>
                  <a:txBody>
                    <a:bodyPr/>
                    <a:p>
                      <a:pPr marL="0" indent="0" algn="l">
                        <a:lnSpc>
                          <a:spcPct val="150000"/>
                        </a:lnSpc>
                        <a:spcBef>
                          <a:spcPct val="0"/>
                        </a:spcBef>
                        <a:spcAft>
                          <a:spcPct val="0"/>
                        </a:spcAft>
                      </a:pPr>
                      <a:r>
                        <a:rPr lang="zh-CN" sz="1400">
                          <a:solidFill>
                            <a:srgbClr val="000000"/>
                          </a:solidFill>
                          <a:latin typeface="+mn-ea"/>
                          <a:cs typeface="+mn-ea"/>
                        </a:rPr>
                        <a:t>注意在选项中查找表示结果</a:t>
                      </a:r>
                      <a:r>
                        <a:rPr lang="zh-CN" sz="1400">
                          <a:solidFill>
                            <a:srgbClr val="000000"/>
                          </a:solidFill>
                          <a:latin typeface="+mn-ea"/>
                          <a:cs typeface="+mn-ea"/>
                        </a:rPr>
                        <a:t>、结论等含义的信号词或短语</a:t>
                      </a:r>
                      <a:r>
                        <a:rPr lang="zh-CN" sz="1400">
                          <a:solidFill>
                            <a:srgbClr val="000000"/>
                          </a:solidFill>
                          <a:latin typeface="+mn-ea"/>
                          <a:cs typeface="+mn-ea"/>
                        </a:rPr>
                        <a:t>，如</a:t>
                      </a:r>
                      <a:r>
                        <a:rPr lang="en-US" altLang="zh-CN" sz="1400">
                          <a:solidFill>
                            <a:srgbClr val="000000"/>
                          </a:solidFill>
                          <a:latin typeface="+mn-ea"/>
                          <a:cs typeface="+mn-ea"/>
                        </a:rPr>
                        <a:t>therefore</a:t>
                      </a:r>
                      <a:r>
                        <a:rPr lang="zh-CN" sz="1400">
                          <a:solidFill>
                            <a:srgbClr val="000000"/>
                          </a:solidFill>
                          <a:latin typeface="+mn-ea"/>
                          <a:cs typeface="+mn-ea"/>
                        </a:rPr>
                        <a:t>、 </a:t>
                      </a:r>
                      <a:r>
                        <a:rPr lang="en-US" altLang="zh-CN" sz="1400">
                          <a:solidFill>
                            <a:srgbClr val="000000"/>
                          </a:solidFill>
                          <a:latin typeface="+mn-ea"/>
                          <a:cs typeface="+mn-ea"/>
                        </a:rPr>
                        <a:t>as a result</a:t>
                      </a:r>
                      <a:r>
                        <a:rPr lang="zh-CN" sz="1400">
                          <a:solidFill>
                            <a:srgbClr val="000000"/>
                          </a:solidFill>
                          <a:latin typeface="+mn-ea"/>
                          <a:cs typeface="+mn-ea"/>
                        </a:rPr>
                        <a:t>、 </a:t>
                      </a:r>
                      <a:r>
                        <a:rPr lang="en-US" altLang="zh-CN" sz="1400">
                          <a:solidFill>
                            <a:srgbClr val="000000"/>
                          </a:solidFill>
                          <a:latin typeface="+mn-ea"/>
                          <a:cs typeface="+mn-ea"/>
                        </a:rPr>
                        <a:t>thus</a:t>
                      </a:r>
                      <a:r>
                        <a:rPr lang="zh-CN" sz="1400">
                          <a:solidFill>
                            <a:srgbClr val="000000"/>
                          </a:solidFill>
                          <a:latin typeface="+mn-ea"/>
                          <a:cs typeface="+mn-ea"/>
                        </a:rPr>
                        <a:t>、 </a:t>
                      </a:r>
                      <a:r>
                        <a:rPr lang="en-US" altLang="zh-CN" sz="1400">
                          <a:solidFill>
                            <a:srgbClr val="000000"/>
                          </a:solidFill>
                          <a:latin typeface="+mn-ea"/>
                          <a:cs typeface="+mn-ea"/>
                        </a:rPr>
                        <a:t>hence</a:t>
                      </a:r>
                      <a:r>
                        <a:rPr lang="zh-CN" sz="1400">
                          <a:solidFill>
                            <a:srgbClr val="000000"/>
                          </a:solidFill>
                          <a:latin typeface="+mn-ea"/>
                          <a:cs typeface="+mn-ea"/>
                        </a:rPr>
                        <a:t>、 </a:t>
                      </a:r>
                      <a:r>
                        <a:rPr lang="en-US" altLang="zh-CN" sz="1400">
                          <a:solidFill>
                            <a:srgbClr val="000000"/>
                          </a:solidFill>
                          <a:latin typeface="+mn-ea"/>
                          <a:cs typeface="+mn-ea"/>
                        </a:rPr>
                        <a:t>in short</a:t>
                      </a:r>
                      <a:r>
                        <a:rPr lang="zh-CN" sz="1400">
                          <a:solidFill>
                            <a:srgbClr val="000000"/>
                          </a:solidFill>
                          <a:latin typeface="+mn-ea"/>
                          <a:cs typeface="+mn-ea"/>
                        </a:rPr>
                        <a:t>、 </a:t>
                      </a:r>
                      <a:r>
                        <a:rPr lang="en-US" altLang="zh-CN" sz="1400">
                          <a:solidFill>
                            <a:srgbClr val="000000"/>
                          </a:solidFill>
                          <a:latin typeface="+mn-ea"/>
                          <a:cs typeface="+mn-ea"/>
                        </a:rPr>
                        <a:t>to sum up</a:t>
                      </a:r>
                      <a:r>
                        <a:rPr lang="zh-CN" sz="1400">
                          <a:solidFill>
                            <a:srgbClr val="000000"/>
                          </a:solidFill>
                          <a:latin typeface="+mn-ea"/>
                          <a:cs typeface="+mn-ea"/>
                        </a:rPr>
                        <a:t>、 </a:t>
                      </a:r>
                      <a:r>
                        <a:rPr lang="en-US" altLang="zh-CN" sz="1400">
                          <a:solidFill>
                            <a:srgbClr val="000000"/>
                          </a:solidFill>
                          <a:latin typeface="+mn-ea"/>
                          <a:cs typeface="+mn-ea"/>
                        </a:rPr>
                        <a:t>to conclude</a:t>
                      </a:r>
                      <a:r>
                        <a:rPr lang="zh-CN" sz="1400">
                          <a:solidFill>
                            <a:srgbClr val="000000"/>
                          </a:solidFill>
                          <a:latin typeface="+mn-ea"/>
                          <a:cs typeface="+mn-ea"/>
                        </a:rPr>
                        <a:t>、 </a:t>
                      </a:r>
                      <a:r>
                        <a:rPr lang="en-US" altLang="zh-CN" sz="1400">
                          <a:solidFill>
                            <a:srgbClr val="000000"/>
                          </a:solidFill>
                          <a:latin typeface="+mn-ea"/>
                          <a:cs typeface="+mn-ea"/>
                        </a:rPr>
                        <a:t>in a word</a:t>
                      </a:r>
                      <a:r>
                        <a:rPr lang="zh-CN" sz="1400">
                          <a:solidFill>
                            <a:srgbClr val="000000"/>
                          </a:solidFill>
                          <a:latin typeface="+mn-ea"/>
                          <a:cs typeface="+mn-ea"/>
                        </a:rPr>
                        <a:t>等。</a:t>
                      </a:r>
                      <a:endParaRPr lang="zh-CN" sz="1400">
                        <a:solidFill>
                          <a:srgbClr val="000000"/>
                        </a:solidFill>
                        <a:latin typeface="+mn-ea"/>
                        <a:cs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r>
              <a:tr h="880110">
                <a:tc>
                  <a:txBody>
                    <a:bodyPr/>
                    <a:p>
                      <a:pPr marL="0" indent="0" algn="ctr">
                        <a:lnSpc>
                          <a:spcPct val="150000"/>
                        </a:lnSpc>
                        <a:spcBef>
                          <a:spcPct val="0"/>
                        </a:spcBef>
                        <a:spcAft>
                          <a:spcPct val="0"/>
                        </a:spcAft>
                      </a:pPr>
                      <a:r>
                        <a:rPr lang="zh-CN" sz="1400" b="1">
                          <a:solidFill>
                            <a:srgbClr val="000000"/>
                          </a:solidFill>
                          <a:latin typeface="+mn-ea"/>
                        </a:rPr>
                        <a:t>对比性段尾设空</a:t>
                      </a:r>
                      <a:endParaRPr lang="zh-CN" sz="1400" b="1">
                        <a:solidFill>
                          <a:srgbClr val="000000"/>
                        </a:solidFill>
                        <a:latin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c>
                  <a:txBody>
                    <a:bodyPr/>
                    <a:p>
                      <a:pPr marL="0" indent="0" algn="l">
                        <a:lnSpc>
                          <a:spcPct val="150000"/>
                        </a:lnSpc>
                        <a:spcBef>
                          <a:spcPct val="0"/>
                        </a:spcBef>
                        <a:spcAft>
                          <a:spcPct val="0"/>
                        </a:spcAft>
                      </a:pPr>
                      <a:r>
                        <a:rPr lang="zh-CN" sz="1400">
                          <a:solidFill>
                            <a:srgbClr val="000000"/>
                          </a:solidFill>
                          <a:latin typeface="+mn-ea"/>
                          <a:cs typeface="+mn-ea"/>
                        </a:rPr>
                        <a:t>若设空处与前文是同一主题下的对比关系</a:t>
                      </a:r>
                      <a:r>
                        <a:rPr lang="zh-CN" sz="1400">
                          <a:solidFill>
                            <a:srgbClr val="000000"/>
                          </a:solidFill>
                          <a:latin typeface="+mn-ea"/>
                          <a:cs typeface="+mn-ea"/>
                        </a:rPr>
                        <a:t>，则可在选项中查找表示对比</a:t>
                      </a:r>
                      <a:r>
                        <a:rPr lang="zh-CN" sz="1400">
                          <a:solidFill>
                            <a:srgbClr val="000000"/>
                          </a:solidFill>
                          <a:latin typeface="+mn-ea"/>
                          <a:cs typeface="+mn-ea"/>
                        </a:rPr>
                        <a:t>、转折</a:t>
                      </a:r>
                      <a:r>
                        <a:rPr lang="zh-CN" sz="1400">
                          <a:solidFill>
                            <a:srgbClr val="000000"/>
                          </a:solidFill>
                          <a:latin typeface="+mn-ea"/>
                          <a:cs typeface="+mn-ea"/>
                        </a:rPr>
                        <a:t>、让步等含义的信号词或短语</a:t>
                      </a:r>
                      <a:r>
                        <a:rPr lang="zh-CN" sz="1400">
                          <a:solidFill>
                            <a:srgbClr val="000000"/>
                          </a:solidFill>
                          <a:latin typeface="+mn-ea"/>
                          <a:cs typeface="+mn-ea"/>
                        </a:rPr>
                        <a:t>，如</a:t>
                      </a:r>
                      <a:r>
                        <a:rPr lang="en-US" altLang="zh-CN" sz="1400">
                          <a:solidFill>
                            <a:srgbClr val="000000"/>
                          </a:solidFill>
                          <a:latin typeface="+mn-ea"/>
                          <a:cs typeface="+mn-ea"/>
                        </a:rPr>
                        <a:t>however</a:t>
                      </a:r>
                      <a:r>
                        <a:rPr lang="zh-CN" sz="1400">
                          <a:solidFill>
                            <a:srgbClr val="000000"/>
                          </a:solidFill>
                          <a:latin typeface="+mn-ea"/>
                          <a:cs typeface="+mn-ea"/>
                        </a:rPr>
                        <a:t>、 </a:t>
                      </a:r>
                      <a:r>
                        <a:rPr lang="en-US" altLang="zh-CN" sz="1400">
                          <a:solidFill>
                            <a:srgbClr val="000000"/>
                          </a:solidFill>
                          <a:latin typeface="+mn-ea"/>
                          <a:cs typeface="+mn-ea"/>
                        </a:rPr>
                        <a:t>while</a:t>
                      </a:r>
                      <a:r>
                        <a:rPr lang="zh-CN" sz="1400">
                          <a:solidFill>
                            <a:srgbClr val="000000"/>
                          </a:solidFill>
                          <a:latin typeface="+mn-ea"/>
                          <a:cs typeface="+mn-ea"/>
                        </a:rPr>
                        <a:t>、 </a:t>
                      </a:r>
                      <a:r>
                        <a:rPr lang="en-US" altLang="zh-CN" sz="1400">
                          <a:solidFill>
                            <a:srgbClr val="000000"/>
                          </a:solidFill>
                          <a:latin typeface="+mn-ea"/>
                          <a:cs typeface="+mn-ea"/>
                        </a:rPr>
                        <a:t>although</a:t>
                      </a:r>
                      <a:r>
                        <a:rPr lang="zh-CN" sz="1400">
                          <a:solidFill>
                            <a:srgbClr val="000000"/>
                          </a:solidFill>
                          <a:latin typeface="+mn-ea"/>
                          <a:cs typeface="+mn-ea"/>
                        </a:rPr>
                        <a:t>、 </a:t>
                      </a:r>
                      <a:r>
                        <a:rPr lang="en-US" altLang="zh-CN" sz="1400">
                          <a:solidFill>
                            <a:srgbClr val="000000"/>
                          </a:solidFill>
                          <a:latin typeface="+mn-ea"/>
                          <a:cs typeface="+mn-ea"/>
                        </a:rPr>
                        <a:t>though</a:t>
                      </a:r>
                      <a:r>
                        <a:rPr lang="zh-CN" sz="1400">
                          <a:solidFill>
                            <a:srgbClr val="000000"/>
                          </a:solidFill>
                          <a:latin typeface="+mn-ea"/>
                          <a:cs typeface="+mn-ea"/>
                        </a:rPr>
                        <a:t>、 </a:t>
                      </a:r>
                      <a:r>
                        <a:rPr lang="en-US" altLang="zh-CN" sz="1400">
                          <a:solidFill>
                            <a:srgbClr val="000000"/>
                          </a:solidFill>
                          <a:latin typeface="+mn-ea"/>
                          <a:cs typeface="+mn-ea"/>
                        </a:rPr>
                        <a:t>but</a:t>
                      </a:r>
                      <a:r>
                        <a:rPr lang="zh-CN" sz="1400">
                          <a:solidFill>
                            <a:srgbClr val="000000"/>
                          </a:solidFill>
                          <a:latin typeface="+mn-ea"/>
                          <a:cs typeface="+mn-ea"/>
                        </a:rPr>
                        <a:t>、 </a:t>
                      </a:r>
                      <a:r>
                        <a:rPr lang="en-US" altLang="zh-CN" sz="1400">
                          <a:solidFill>
                            <a:srgbClr val="000000"/>
                          </a:solidFill>
                          <a:latin typeface="+mn-ea"/>
                          <a:cs typeface="+mn-ea"/>
                        </a:rPr>
                        <a:t>instead</a:t>
                      </a:r>
                      <a:r>
                        <a:rPr lang="zh-CN" sz="1400">
                          <a:solidFill>
                            <a:srgbClr val="000000"/>
                          </a:solidFill>
                          <a:latin typeface="+mn-ea"/>
                          <a:cs typeface="+mn-ea"/>
                        </a:rPr>
                        <a:t>等。</a:t>
                      </a:r>
                      <a:endParaRPr lang="zh-CN" sz="1400">
                        <a:solidFill>
                          <a:srgbClr val="000000"/>
                        </a:solidFill>
                        <a:latin typeface="+mn-ea"/>
                        <a:cs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r>
            </a:tbl>
          </a:graphicData>
        </a:graphic>
      </p:graphicFrame>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4" name="圆角矩形 1"/>
          <p:cNvSpPr/>
          <p:nvPr/>
        </p:nvSpPr>
        <p:spPr>
          <a:xfrm>
            <a:off x="894509" y="1072168"/>
            <a:ext cx="826715" cy="450215"/>
          </a:xfrm>
          <a:prstGeom prst="roundRect">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文本框 4"/>
          <p:cNvSpPr txBox="1"/>
          <p:nvPr/>
        </p:nvSpPr>
        <p:spPr>
          <a:xfrm>
            <a:off x="958381" y="1106435"/>
            <a:ext cx="698969" cy="369332"/>
          </a:xfrm>
          <a:prstGeom prst="rect">
            <a:avLst/>
          </a:prstGeom>
          <a:noFill/>
        </p:spPr>
        <p:txBody>
          <a:bodyPr wrap="square" rtlCol="0">
            <a:spAutoFit/>
          </a:bodyPr>
          <a:lstStyle/>
          <a:p>
            <a:r>
              <a:rPr lang="zh-CN" altLang="en-US" b="1" dirty="0">
                <a:solidFill>
                  <a:srgbClr val="FFFFFF"/>
                </a:solidFill>
              </a:rPr>
              <a:t>示例</a:t>
            </a:r>
            <a:endParaRPr lang="zh-CN" altLang="en-US" b="1" dirty="0">
              <a:solidFill>
                <a:srgbClr val="FFFFFF"/>
              </a:solidFill>
            </a:endParaRPr>
          </a:p>
        </p:txBody>
      </p:sp>
      <p:sp>
        <p:nvSpPr>
          <p:cNvPr id="13" name="文本框 12"/>
          <p:cNvSpPr txBox="1"/>
          <p:nvPr/>
        </p:nvSpPr>
        <p:spPr>
          <a:xfrm>
            <a:off x="732155" y="1529715"/>
            <a:ext cx="10819130" cy="4407535"/>
          </a:xfrm>
          <a:prstGeom prst="rect">
            <a:avLst/>
          </a:prstGeom>
        </p:spPr>
        <p:txBody>
          <a:bodyPr wrap="square">
            <a:spAutoFit/>
          </a:bodyPr>
          <a:p>
            <a:pPr indent="457200" algn="l" defTabSz="266700" eaLnBrk="0" fontAlgn="base">
              <a:lnSpc>
                <a:spcPct val="130000"/>
              </a:lnSpc>
              <a:spcBef>
                <a:spcPct val="0"/>
              </a:spcBef>
              <a:spcAft>
                <a:spcPct val="0"/>
              </a:spcAft>
            </a:pPr>
            <a:r>
              <a:rPr lang="en-US" altLang="zh-CN">
                <a:solidFill>
                  <a:schemeClr val="tx1"/>
                </a:solidFill>
                <a:latin typeface="+mn-ea"/>
              </a:rPr>
              <a:t>Being a successful high school student requires both patience and motivation. There are many distractions during teen years. To become a successful student, you have to say “no” to them. It may be hard, but hard work always pays off. </a:t>
            </a:r>
            <a:r>
              <a:rPr lang="en-US" altLang="en-US">
                <a:solidFill>
                  <a:schemeClr val="tx1"/>
                </a:solidFill>
                <a:latin typeface="+mn-ea"/>
              </a:rPr>
              <a:t>●</a:t>
            </a:r>
            <a:r>
              <a:rPr lang="en-US" altLang="zh-CN">
                <a:solidFill>
                  <a:schemeClr val="tx1"/>
                </a:solidFill>
                <a:latin typeface="+mn-ea"/>
              </a:rPr>
              <a:t>1. ___________</a:t>
            </a:r>
            <a:endParaRPr lang="en-US" altLang="zh-CN">
              <a:solidFill>
                <a:schemeClr val="tx1"/>
              </a:solidFill>
              <a:latin typeface="+mn-ea"/>
            </a:endParaRPr>
          </a:p>
          <a:p>
            <a:pPr indent="457200" algn="l" defTabSz="266700" eaLnBrk="0" fontAlgn="base">
              <a:lnSpc>
                <a:spcPct val="130000"/>
              </a:lnSpc>
              <a:spcBef>
                <a:spcPct val="0"/>
              </a:spcBef>
              <a:spcAft>
                <a:spcPct val="0"/>
              </a:spcAft>
            </a:pPr>
            <a:r>
              <a:rPr lang="en-US" altLang="zh-CN" b="1">
                <a:solidFill>
                  <a:schemeClr val="tx1"/>
                </a:solidFill>
                <a:latin typeface="+mn-ea"/>
              </a:rPr>
              <a:t>Remember that school is important.</a:t>
            </a:r>
            <a:endParaRPr lang="en-US" altLang="zh-CN" b="1">
              <a:solidFill>
                <a:schemeClr val="tx1"/>
              </a:solidFill>
              <a:latin typeface="+mn-ea"/>
            </a:endParaRPr>
          </a:p>
          <a:p>
            <a:pPr indent="457200" algn="l" defTabSz="266700" eaLnBrk="0" fontAlgn="base">
              <a:lnSpc>
                <a:spcPct val="130000"/>
              </a:lnSpc>
              <a:spcBef>
                <a:spcPct val="0"/>
              </a:spcBef>
              <a:spcAft>
                <a:spcPct val="0"/>
              </a:spcAft>
            </a:pPr>
            <a:r>
              <a:rPr lang="en-US" altLang="zh-CN">
                <a:solidFill>
                  <a:schemeClr val="tx1"/>
                </a:solidFill>
                <a:latin typeface="+mn-ea"/>
              </a:rPr>
              <a:t>You need it to get into a good college and later get a good career that will support you for the rest of your life. Even if you decide not to go to college, school does help a lot socially. It's important to have fun and have lots of activities, but school should always be your number one work. 2. ____________</a:t>
            </a:r>
            <a:endParaRPr lang="en-US" altLang="zh-CN">
              <a:solidFill>
                <a:schemeClr val="tx1"/>
              </a:solidFill>
              <a:latin typeface="+mn-ea"/>
            </a:endParaRPr>
          </a:p>
          <a:p>
            <a:pPr indent="457200" algn="l" defTabSz="266700" eaLnBrk="0" fontAlgn="base">
              <a:lnSpc>
                <a:spcPct val="130000"/>
              </a:lnSpc>
              <a:spcBef>
                <a:spcPct val="0"/>
              </a:spcBef>
              <a:spcAft>
                <a:spcPct val="0"/>
              </a:spcAft>
            </a:pPr>
            <a:r>
              <a:rPr lang="en-US" altLang="zh-CN" b="1">
                <a:solidFill>
                  <a:schemeClr val="tx1"/>
                </a:solidFill>
                <a:latin typeface="+mn-ea"/>
              </a:rPr>
              <a:t>Stay organised.</a:t>
            </a:r>
            <a:endParaRPr lang="en-US" altLang="zh-CN" b="1">
              <a:solidFill>
                <a:schemeClr val="tx1"/>
              </a:solidFill>
              <a:latin typeface="+mn-ea"/>
            </a:endParaRPr>
          </a:p>
          <a:p>
            <a:pPr indent="457200" algn="l" defTabSz="266700" eaLnBrk="0" fontAlgn="base">
              <a:lnSpc>
                <a:spcPct val="130000"/>
              </a:lnSpc>
              <a:spcBef>
                <a:spcPct val="0"/>
              </a:spcBef>
              <a:spcAft>
                <a:spcPct val="0"/>
              </a:spcAft>
            </a:pPr>
            <a:r>
              <a:rPr lang="en-US" altLang="zh-CN">
                <a:solidFill>
                  <a:schemeClr val="tx1"/>
                </a:solidFill>
                <a:latin typeface="+mn-ea"/>
              </a:rPr>
              <a:t>Make sure you have everything you need. If your teacher likes to lecture, have a notebook for notes to help you remember.</a:t>
            </a:r>
            <a:endParaRPr lang="en-US" altLang="zh-CN">
              <a:solidFill>
                <a:schemeClr val="tx1"/>
              </a:solidFill>
              <a:latin typeface="+mn-ea"/>
            </a:endParaRPr>
          </a:p>
          <a:p>
            <a:pPr indent="457200" algn="l" defTabSz="266700" eaLnBrk="0" fontAlgn="base">
              <a:lnSpc>
                <a:spcPct val="130000"/>
              </a:lnSpc>
              <a:spcBef>
                <a:spcPct val="0"/>
              </a:spcBef>
              <a:spcAft>
                <a:spcPct val="0"/>
              </a:spcAft>
            </a:pPr>
            <a:r>
              <a:rPr lang="en-US" altLang="zh-CN">
                <a:solidFill>
                  <a:schemeClr val="tx1"/>
                </a:solidFill>
                <a:latin typeface="+mn-ea"/>
              </a:rPr>
              <a:t>…</a:t>
            </a:r>
            <a:endParaRPr lang="en-US" altLang="zh-CN">
              <a:solidFill>
                <a:schemeClr val="tx1"/>
              </a:solidFill>
              <a:latin typeface="+mn-ea"/>
            </a:endParaRPr>
          </a:p>
        </p:txBody>
      </p:sp>
      <p:sp>
        <p:nvSpPr>
          <p:cNvPr id="6" name="文本框 5"/>
          <p:cNvSpPr txBox="1"/>
          <p:nvPr/>
        </p:nvSpPr>
        <p:spPr>
          <a:xfrm>
            <a:off x="7167880" y="2269490"/>
            <a:ext cx="708660" cy="368300"/>
          </a:xfrm>
          <a:prstGeom prst="rect">
            <a:avLst/>
          </a:prstGeom>
          <a:noFill/>
        </p:spPr>
        <p:txBody>
          <a:bodyPr wrap="square" rtlCol="0">
            <a:spAutoFit/>
          </a:bodyPr>
          <a:p>
            <a:r>
              <a:rPr lang="en-US" altLang="zh-CN">
                <a:solidFill>
                  <a:srgbClr val="FF0000"/>
                </a:solidFill>
              </a:rPr>
              <a:t>E</a:t>
            </a:r>
            <a:endParaRPr lang="en-US" altLang="zh-CN">
              <a:solidFill>
                <a:srgbClr val="FF0000"/>
              </a:solidFill>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5" name="文本框 4"/>
          <p:cNvSpPr txBox="1"/>
          <p:nvPr/>
        </p:nvSpPr>
        <p:spPr>
          <a:xfrm>
            <a:off x="958381" y="1106435"/>
            <a:ext cx="698969" cy="369332"/>
          </a:xfrm>
          <a:prstGeom prst="rect">
            <a:avLst/>
          </a:prstGeom>
          <a:noFill/>
        </p:spPr>
        <p:txBody>
          <a:bodyPr wrap="square" rtlCol="0">
            <a:spAutoFit/>
          </a:bodyPr>
          <a:lstStyle/>
          <a:p>
            <a:r>
              <a:rPr lang="zh-CN" altLang="en-US" b="1" dirty="0">
                <a:solidFill>
                  <a:srgbClr val="FFFFFF"/>
                </a:solidFill>
              </a:rPr>
              <a:t>示例</a:t>
            </a:r>
            <a:endParaRPr lang="zh-CN" altLang="en-US" b="1" dirty="0">
              <a:solidFill>
                <a:srgbClr val="FFFFFF"/>
              </a:solidFill>
            </a:endParaRPr>
          </a:p>
        </p:txBody>
      </p:sp>
      <p:sp>
        <p:nvSpPr>
          <p:cNvPr id="13" name="文本框 12"/>
          <p:cNvSpPr txBox="1"/>
          <p:nvPr/>
        </p:nvSpPr>
        <p:spPr>
          <a:xfrm>
            <a:off x="732155" y="1529715"/>
            <a:ext cx="10819130" cy="2609215"/>
          </a:xfrm>
          <a:prstGeom prst="rect">
            <a:avLst/>
          </a:prstGeom>
        </p:spPr>
        <p:txBody>
          <a:bodyPr wrap="square">
            <a:spAutoFit/>
          </a:bodyPr>
          <a:p>
            <a:pPr indent="457200" algn="l" defTabSz="266700" eaLnBrk="0" fontAlgn="base">
              <a:lnSpc>
                <a:spcPct val="130000"/>
              </a:lnSpc>
              <a:spcBef>
                <a:spcPct val="0"/>
              </a:spcBef>
              <a:spcAft>
                <a:spcPct val="0"/>
              </a:spcAft>
            </a:pPr>
            <a:r>
              <a:rPr lang="en-US" altLang="zh-CN">
                <a:solidFill>
                  <a:schemeClr val="tx1"/>
                </a:solidFill>
                <a:latin typeface="+mn-ea"/>
              </a:rPr>
              <a:t>A.Plan ahead.</a:t>
            </a:r>
            <a:endParaRPr lang="en-US" altLang="zh-CN">
              <a:solidFill>
                <a:schemeClr val="tx1"/>
              </a:solidFill>
              <a:latin typeface="+mn-ea"/>
            </a:endParaRPr>
          </a:p>
          <a:p>
            <a:pPr indent="457200" algn="l" defTabSz="266700" eaLnBrk="0" fontAlgn="base">
              <a:lnSpc>
                <a:spcPct val="130000"/>
              </a:lnSpc>
              <a:spcBef>
                <a:spcPct val="0"/>
              </a:spcBef>
              <a:spcAft>
                <a:spcPct val="0"/>
              </a:spcAft>
            </a:pPr>
            <a:r>
              <a:rPr lang="en-US" altLang="zh-CN">
                <a:solidFill>
                  <a:schemeClr val="tx1"/>
                </a:solidFill>
                <a:latin typeface="+mn-ea"/>
              </a:rPr>
              <a:t>B.Take up a sport.</a:t>
            </a:r>
            <a:endParaRPr lang="en-US" altLang="zh-CN">
              <a:solidFill>
                <a:schemeClr val="tx1"/>
              </a:solidFill>
              <a:latin typeface="+mn-ea"/>
            </a:endParaRPr>
          </a:p>
          <a:p>
            <a:pPr indent="457200" algn="l" defTabSz="266700" eaLnBrk="0" fontAlgn="base">
              <a:lnSpc>
                <a:spcPct val="130000"/>
              </a:lnSpc>
              <a:spcBef>
                <a:spcPct val="0"/>
              </a:spcBef>
              <a:spcAft>
                <a:spcPct val="0"/>
              </a:spcAft>
            </a:pPr>
            <a:r>
              <a:rPr lang="en-US" altLang="zh-CN">
                <a:solidFill>
                  <a:schemeClr val="tx1"/>
                </a:solidFill>
                <a:latin typeface="+mn-ea"/>
              </a:rPr>
              <a:t>C.Keep papers in order.</a:t>
            </a:r>
            <a:endParaRPr lang="en-US" altLang="zh-CN">
              <a:solidFill>
                <a:schemeClr val="tx1"/>
              </a:solidFill>
              <a:latin typeface="+mn-ea"/>
            </a:endParaRPr>
          </a:p>
          <a:p>
            <a:pPr indent="457200" algn="l" defTabSz="266700" eaLnBrk="0" fontAlgn="base">
              <a:lnSpc>
                <a:spcPct val="130000"/>
              </a:lnSpc>
              <a:spcBef>
                <a:spcPct val="0"/>
              </a:spcBef>
              <a:spcAft>
                <a:spcPct val="0"/>
              </a:spcAft>
            </a:pPr>
            <a:r>
              <a:rPr lang="en-US" altLang="zh-CN">
                <a:solidFill>
                  <a:schemeClr val="tx1"/>
                </a:solidFill>
                <a:latin typeface="+mn-ea"/>
              </a:rPr>
              <a:t>D.Never take homework and tests lightly!</a:t>
            </a:r>
            <a:endParaRPr lang="en-US" altLang="zh-CN">
              <a:solidFill>
                <a:schemeClr val="tx1"/>
              </a:solidFill>
              <a:latin typeface="+mn-ea"/>
            </a:endParaRPr>
          </a:p>
          <a:p>
            <a:pPr indent="457200" algn="l" defTabSz="266700" eaLnBrk="0" fontAlgn="base">
              <a:lnSpc>
                <a:spcPct val="130000"/>
              </a:lnSpc>
              <a:spcBef>
                <a:spcPct val="0"/>
              </a:spcBef>
              <a:spcAft>
                <a:spcPct val="0"/>
              </a:spcAft>
            </a:pPr>
            <a:r>
              <a:rPr lang="en-US" altLang="zh-CN">
                <a:solidFill>
                  <a:schemeClr val="tx1"/>
                </a:solidFill>
                <a:latin typeface="+mn-ea"/>
              </a:rPr>
              <a:t>E.Here are some practical tips you can try.</a:t>
            </a:r>
            <a:endParaRPr lang="en-US" altLang="zh-CN">
              <a:solidFill>
                <a:schemeClr val="tx1"/>
              </a:solidFill>
              <a:latin typeface="+mn-ea"/>
            </a:endParaRPr>
          </a:p>
          <a:p>
            <a:pPr indent="457200" algn="l" defTabSz="266700" eaLnBrk="0" fontAlgn="base">
              <a:lnSpc>
                <a:spcPct val="130000"/>
              </a:lnSpc>
              <a:spcBef>
                <a:spcPct val="0"/>
              </a:spcBef>
              <a:spcAft>
                <a:spcPct val="0"/>
              </a:spcAft>
            </a:pPr>
            <a:r>
              <a:rPr lang="en-US" altLang="zh-CN">
                <a:solidFill>
                  <a:schemeClr val="tx1"/>
                </a:solidFill>
                <a:latin typeface="+mn-ea"/>
              </a:rPr>
              <a:t>F.Make friends with someone who takes school seriously.</a:t>
            </a:r>
            <a:endParaRPr lang="en-US" altLang="zh-CN">
              <a:solidFill>
                <a:schemeClr val="tx1"/>
              </a:solidFill>
              <a:latin typeface="+mn-ea"/>
            </a:endParaRPr>
          </a:p>
          <a:p>
            <a:pPr indent="457200" algn="l" defTabSz="266700" eaLnBrk="0" fontAlgn="base">
              <a:lnSpc>
                <a:spcPct val="130000"/>
              </a:lnSpc>
              <a:spcBef>
                <a:spcPct val="0"/>
              </a:spcBef>
              <a:spcAft>
                <a:spcPct val="0"/>
              </a:spcAft>
            </a:pPr>
            <a:r>
              <a:rPr lang="en-US" altLang="zh-CN">
                <a:solidFill>
                  <a:schemeClr val="tx1"/>
                </a:solidFill>
                <a:latin typeface="+mn-ea"/>
              </a:rPr>
              <a:t>G.Get into the habit of saying “hi” to people and talk to new classmates.</a:t>
            </a:r>
            <a:endParaRPr lang="en-US" altLang="zh-CN">
              <a:solidFill>
                <a:schemeClr val="tx1"/>
              </a:solidFill>
              <a:latin typeface="+mn-ea"/>
            </a:endParaRPr>
          </a:p>
        </p:txBody>
      </p:sp>
    </p:spTree>
    <p:custDataLst>
      <p:tags r:id="rId2"/>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5" name="文本框 4"/>
          <p:cNvSpPr txBox="1"/>
          <p:nvPr/>
        </p:nvSpPr>
        <p:spPr>
          <a:xfrm>
            <a:off x="958381" y="1106435"/>
            <a:ext cx="698969" cy="369332"/>
          </a:xfrm>
          <a:prstGeom prst="rect">
            <a:avLst/>
          </a:prstGeom>
          <a:noFill/>
        </p:spPr>
        <p:txBody>
          <a:bodyPr wrap="square" rtlCol="0">
            <a:spAutoFit/>
          </a:bodyPr>
          <a:lstStyle/>
          <a:p>
            <a:r>
              <a:rPr lang="zh-CN" altLang="en-US" b="1" dirty="0">
                <a:solidFill>
                  <a:srgbClr val="FFFFFF"/>
                </a:solidFill>
              </a:rPr>
              <a:t>示例</a:t>
            </a:r>
            <a:endParaRPr lang="zh-CN" altLang="en-US" b="1" dirty="0">
              <a:solidFill>
                <a:srgbClr val="FFFFFF"/>
              </a:solidFill>
            </a:endParaRPr>
          </a:p>
        </p:txBody>
      </p:sp>
      <p:sp>
        <p:nvSpPr>
          <p:cNvPr id="13" name="文本框 12"/>
          <p:cNvSpPr txBox="1"/>
          <p:nvPr/>
        </p:nvSpPr>
        <p:spPr>
          <a:xfrm>
            <a:off x="618490" y="1529715"/>
            <a:ext cx="10955655" cy="4048125"/>
          </a:xfrm>
          <a:prstGeom prst="rect">
            <a:avLst/>
          </a:prstGeom>
        </p:spPr>
        <p:txBody>
          <a:bodyPr wrap="square">
            <a:spAutoFit/>
          </a:bodyPr>
          <a:p>
            <a:pPr indent="457200" algn="l" defTabSz="266700" eaLnBrk="0" fontAlgn="base">
              <a:lnSpc>
                <a:spcPct val="130000"/>
              </a:lnSpc>
              <a:spcBef>
                <a:spcPct val="0"/>
              </a:spcBef>
              <a:spcAft>
                <a:spcPct val="0"/>
              </a:spcAft>
            </a:pPr>
            <a:r>
              <a:rPr lang="en-US" altLang="zh-CN">
                <a:solidFill>
                  <a:schemeClr val="tx1"/>
                </a:solidFill>
                <a:latin typeface="+mn-ea"/>
              </a:rPr>
              <a:t>It is important to note that not every guideline for plain writing will apply to every piece of writing. The ultimate goal is to create contents that are accessible and easily understood. By using plain language, you demonstrate respect for your readers' time and intelligence. 5. ___________</a:t>
            </a:r>
            <a:endParaRPr lang="en-US" altLang="zh-CN">
              <a:solidFill>
                <a:schemeClr val="tx1"/>
              </a:solidFill>
              <a:latin typeface="+mn-ea"/>
            </a:endParaRPr>
          </a:p>
          <a:p>
            <a:pPr indent="457200" algn="l" defTabSz="266700" eaLnBrk="0" fontAlgn="base">
              <a:lnSpc>
                <a:spcPct val="130000"/>
              </a:lnSpc>
              <a:spcBef>
                <a:spcPct val="0"/>
              </a:spcBef>
              <a:spcAft>
                <a:spcPct val="0"/>
              </a:spcAft>
            </a:pPr>
            <a:r>
              <a:rPr lang="en-US" altLang="zh-CN">
                <a:solidFill>
                  <a:schemeClr val="tx1"/>
                </a:solidFill>
                <a:latin typeface="+mn-ea"/>
              </a:rPr>
              <a:t>A.That is because they know what it means.</a:t>
            </a:r>
            <a:endParaRPr lang="en-US" altLang="zh-CN">
              <a:solidFill>
                <a:schemeClr val="tx1"/>
              </a:solidFill>
              <a:latin typeface="+mn-ea"/>
            </a:endParaRPr>
          </a:p>
          <a:p>
            <a:pPr indent="457200" algn="l" defTabSz="266700" eaLnBrk="0" fontAlgn="base">
              <a:lnSpc>
                <a:spcPct val="130000"/>
              </a:lnSpc>
              <a:spcBef>
                <a:spcPct val="0"/>
              </a:spcBef>
              <a:spcAft>
                <a:spcPct val="0"/>
              </a:spcAft>
            </a:pPr>
            <a:r>
              <a:rPr lang="en-US" altLang="zh-CN">
                <a:solidFill>
                  <a:schemeClr val="tx1"/>
                </a:solidFill>
                <a:latin typeface="+mn-ea"/>
              </a:rPr>
              <a:t>B.Thus, you develop positive relationships with them.</a:t>
            </a:r>
            <a:endParaRPr lang="en-US" altLang="zh-CN">
              <a:solidFill>
                <a:schemeClr val="tx1"/>
              </a:solidFill>
              <a:latin typeface="+mn-ea"/>
            </a:endParaRPr>
          </a:p>
          <a:p>
            <a:pPr indent="457200" algn="l" defTabSz="266700" eaLnBrk="0" fontAlgn="base">
              <a:lnSpc>
                <a:spcPct val="130000"/>
              </a:lnSpc>
              <a:spcBef>
                <a:spcPct val="0"/>
              </a:spcBef>
              <a:spcAft>
                <a:spcPct val="0"/>
              </a:spcAft>
            </a:pPr>
            <a:r>
              <a:rPr lang="en-US" altLang="zh-CN">
                <a:solidFill>
                  <a:schemeClr val="tx1"/>
                </a:solidFill>
                <a:latin typeface="+mn-ea"/>
              </a:rPr>
              <a:t>C.It also involves structuring writing to prioritise clarity.</a:t>
            </a:r>
            <a:endParaRPr lang="en-US" altLang="zh-CN">
              <a:solidFill>
                <a:schemeClr val="tx1"/>
              </a:solidFill>
              <a:latin typeface="+mn-ea"/>
            </a:endParaRPr>
          </a:p>
          <a:p>
            <a:pPr indent="457200" algn="l" defTabSz="266700" eaLnBrk="0" fontAlgn="base">
              <a:lnSpc>
                <a:spcPct val="130000"/>
              </a:lnSpc>
              <a:spcBef>
                <a:spcPct val="0"/>
              </a:spcBef>
              <a:spcAft>
                <a:spcPct val="0"/>
              </a:spcAft>
            </a:pPr>
            <a:r>
              <a:rPr lang="en-US" altLang="zh-CN">
                <a:solidFill>
                  <a:schemeClr val="tx1"/>
                </a:solidFill>
                <a:latin typeface="+mn-ea"/>
              </a:rPr>
              <a:t>D.One key aspect of plain writing is ensuring sentences are as short as possible.</a:t>
            </a:r>
            <a:endParaRPr lang="en-US" altLang="zh-CN">
              <a:solidFill>
                <a:schemeClr val="tx1"/>
              </a:solidFill>
              <a:latin typeface="+mn-ea"/>
            </a:endParaRPr>
          </a:p>
          <a:p>
            <a:pPr indent="457200" algn="l" defTabSz="266700" eaLnBrk="0" fontAlgn="base">
              <a:lnSpc>
                <a:spcPct val="130000"/>
              </a:lnSpc>
              <a:spcBef>
                <a:spcPct val="0"/>
              </a:spcBef>
              <a:spcAft>
                <a:spcPct val="0"/>
              </a:spcAft>
            </a:pPr>
            <a:r>
              <a:rPr lang="en-US" altLang="zh-CN">
                <a:solidFill>
                  <a:schemeClr val="tx1"/>
                </a:solidFill>
                <a:latin typeface="+mn-ea"/>
              </a:rPr>
              <a:t>E.It involves using direct and accessible language with a straightforward structure.</a:t>
            </a:r>
            <a:endParaRPr lang="en-US" altLang="zh-CN">
              <a:solidFill>
                <a:schemeClr val="tx1"/>
              </a:solidFill>
              <a:latin typeface="+mn-ea"/>
            </a:endParaRPr>
          </a:p>
          <a:p>
            <a:pPr indent="457200" algn="l" defTabSz="266700" eaLnBrk="0" fontAlgn="base">
              <a:lnSpc>
                <a:spcPct val="130000"/>
              </a:lnSpc>
              <a:spcBef>
                <a:spcPct val="0"/>
              </a:spcBef>
              <a:spcAft>
                <a:spcPct val="0"/>
              </a:spcAft>
            </a:pPr>
            <a:r>
              <a:rPr lang="en-US" altLang="zh-CN">
                <a:solidFill>
                  <a:schemeClr val="tx1"/>
                </a:solidFill>
                <a:latin typeface="+mn-ea"/>
              </a:rPr>
              <a:t>F.This can be especially important for those who speak English as a second language.</a:t>
            </a:r>
            <a:endParaRPr lang="en-US" altLang="zh-CN">
              <a:solidFill>
                <a:schemeClr val="tx1"/>
              </a:solidFill>
              <a:latin typeface="+mn-ea"/>
            </a:endParaRPr>
          </a:p>
          <a:p>
            <a:pPr indent="457200" algn="l" defTabSz="266700" eaLnBrk="0" fontAlgn="base">
              <a:lnSpc>
                <a:spcPct val="130000"/>
              </a:lnSpc>
              <a:spcBef>
                <a:spcPct val="0"/>
              </a:spcBef>
              <a:spcAft>
                <a:spcPct val="0"/>
              </a:spcAft>
            </a:pPr>
            <a:r>
              <a:rPr lang="en-US" altLang="zh-CN">
                <a:solidFill>
                  <a:schemeClr val="tx1"/>
                </a:solidFill>
                <a:latin typeface="+mn-ea"/>
              </a:rPr>
              <a:t>G.Plain language reduces the risk of misunderstandings caused by confusing language       choices.</a:t>
            </a:r>
            <a:endParaRPr lang="en-US" altLang="zh-CN">
              <a:solidFill>
                <a:schemeClr val="tx1"/>
              </a:solidFill>
              <a:latin typeface="+mn-ea"/>
            </a:endParaRPr>
          </a:p>
        </p:txBody>
      </p:sp>
      <p:sp>
        <p:nvSpPr>
          <p:cNvPr id="4" name="文本框 3"/>
          <p:cNvSpPr txBox="1"/>
          <p:nvPr/>
        </p:nvSpPr>
        <p:spPr>
          <a:xfrm>
            <a:off x="9993630" y="2279015"/>
            <a:ext cx="689610" cy="368300"/>
          </a:xfrm>
          <a:prstGeom prst="rect">
            <a:avLst/>
          </a:prstGeom>
          <a:noFill/>
        </p:spPr>
        <p:txBody>
          <a:bodyPr wrap="square" rtlCol="0">
            <a:spAutoFit/>
          </a:bodyPr>
          <a:p>
            <a:r>
              <a:rPr lang="en-US" altLang="zh-CN">
                <a:solidFill>
                  <a:srgbClr val="FF0000"/>
                </a:solidFill>
              </a:rPr>
              <a:t>B</a:t>
            </a:r>
            <a:endParaRPr lang="en-US" altLang="zh-CN">
              <a:solidFill>
                <a:srgbClr val="FF0000"/>
              </a:solidFill>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5" name="文本框 4"/>
          <p:cNvSpPr txBox="1"/>
          <p:nvPr/>
        </p:nvSpPr>
        <p:spPr>
          <a:xfrm>
            <a:off x="958381" y="1106435"/>
            <a:ext cx="698969" cy="369332"/>
          </a:xfrm>
          <a:prstGeom prst="rect">
            <a:avLst/>
          </a:prstGeom>
          <a:noFill/>
        </p:spPr>
        <p:txBody>
          <a:bodyPr wrap="square" rtlCol="0">
            <a:spAutoFit/>
          </a:bodyPr>
          <a:lstStyle/>
          <a:p>
            <a:r>
              <a:rPr lang="zh-CN" altLang="en-US" b="1" dirty="0">
                <a:solidFill>
                  <a:srgbClr val="FFFFFF"/>
                </a:solidFill>
              </a:rPr>
              <a:t>示例</a:t>
            </a:r>
            <a:endParaRPr lang="zh-CN" altLang="en-US" b="1" dirty="0">
              <a:solidFill>
                <a:srgbClr val="FFFFFF"/>
              </a:solidFill>
            </a:endParaRPr>
          </a:p>
        </p:txBody>
      </p:sp>
      <p:sp>
        <p:nvSpPr>
          <p:cNvPr id="13" name="文本框 12"/>
          <p:cNvSpPr txBox="1"/>
          <p:nvPr/>
        </p:nvSpPr>
        <p:spPr>
          <a:xfrm>
            <a:off x="618490" y="1106170"/>
            <a:ext cx="10955655" cy="3688080"/>
          </a:xfrm>
          <a:prstGeom prst="rect">
            <a:avLst/>
          </a:prstGeom>
        </p:spPr>
        <p:txBody>
          <a:bodyPr wrap="square">
            <a:spAutoFit/>
          </a:bodyPr>
          <a:p>
            <a:pPr indent="457200" algn="l" defTabSz="266700" eaLnBrk="0" fontAlgn="base">
              <a:lnSpc>
                <a:spcPct val="130000"/>
              </a:lnSpc>
              <a:spcBef>
                <a:spcPct val="0"/>
              </a:spcBef>
              <a:spcAft>
                <a:spcPct val="0"/>
              </a:spcAft>
            </a:pPr>
            <a:r>
              <a:rPr lang="en-US" altLang="zh-CN">
                <a:solidFill>
                  <a:schemeClr val="tx1"/>
                </a:solidFill>
                <a:latin typeface="+mn-ea"/>
              </a:rPr>
              <a:t>Indoor plants might look as if they just sit around not doing much, but in many ways they are the unsung heroes of the home.1. ___________, but studies have shown that they can promote people's wellbeing by improving their mood </a:t>
            </a:r>
            <a:r>
              <a:rPr lang="zh-CN" altLang="en-US">
                <a:solidFill>
                  <a:schemeClr val="tx1"/>
                </a:solidFill>
                <a:latin typeface="+mn-ea"/>
              </a:rPr>
              <a:t>（心情）</a:t>
            </a:r>
            <a:r>
              <a:rPr lang="en-US" altLang="zh-CN">
                <a:solidFill>
                  <a:schemeClr val="tx1"/>
                </a:solidFill>
                <a:latin typeface="+mn-ea"/>
              </a:rPr>
              <a:t>, reducing stress and helping their memory. What's more, indoor plants are easy to look after and are not very expensive.</a:t>
            </a:r>
            <a:endParaRPr lang="en-US" altLang="zh-CN">
              <a:solidFill>
                <a:schemeClr val="tx1"/>
              </a:solidFill>
              <a:latin typeface="+mn-ea"/>
            </a:endParaRPr>
          </a:p>
          <a:p>
            <a:pPr indent="457200" algn="l" defTabSz="266700" eaLnBrk="0" fontAlgn="base">
              <a:lnSpc>
                <a:spcPct val="130000"/>
              </a:lnSpc>
              <a:spcBef>
                <a:spcPct val="0"/>
              </a:spcBef>
              <a:spcAft>
                <a:spcPct val="0"/>
              </a:spcAft>
            </a:pPr>
            <a:r>
              <a:rPr lang="en-US" altLang="zh-CN" b="1">
                <a:solidFill>
                  <a:schemeClr val="tx1"/>
                </a:solidFill>
                <a:latin typeface="+mn-ea"/>
              </a:rPr>
              <a:t>What are indoor plants?</a:t>
            </a:r>
            <a:endParaRPr lang="en-US" altLang="zh-CN">
              <a:solidFill>
                <a:schemeClr val="tx1"/>
              </a:solidFill>
              <a:latin typeface="+mn-ea"/>
            </a:endParaRPr>
          </a:p>
          <a:p>
            <a:pPr indent="457200" algn="l" defTabSz="266700" eaLnBrk="0" fontAlgn="base">
              <a:lnSpc>
                <a:spcPct val="130000"/>
              </a:lnSpc>
              <a:spcBef>
                <a:spcPct val="0"/>
              </a:spcBef>
              <a:spcAft>
                <a:spcPct val="0"/>
              </a:spcAft>
            </a:pPr>
            <a:r>
              <a:rPr lang="en-US" altLang="zh-CN">
                <a:solidFill>
                  <a:schemeClr val="tx1"/>
                </a:solidFill>
                <a:latin typeface="+mn-ea"/>
              </a:rPr>
              <a:t>Indoor plants, also known as houseplants or pot plants, are plants that like to grow indoors. Many of these species </a:t>
            </a:r>
            <a:r>
              <a:rPr lang="zh-CN" altLang="en-US">
                <a:solidFill>
                  <a:schemeClr val="tx1"/>
                </a:solidFill>
                <a:latin typeface="+mn-ea"/>
              </a:rPr>
              <a:t>（物种）</a:t>
            </a:r>
            <a:r>
              <a:rPr lang="en-US" altLang="zh-CN">
                <a:solidFill>
                  <a:schemeClr val="tx1"/>
                </a:solidFill>
                <a:latin typeface="+mn-ea"/>
              </a:rPr>
              <a:t> are not ideally suited to growing outside in the UK, especially in the winter. </a:t>
            </a:r>
            <a:r>
              <a:rPr lang="en-US" altLang="en-US">
                <a:solidFill>
                  <a:schemeClr val="tx1"/>
                </a:solidFill>
                <a:latin typeface="+mn-ea"/>
              </a:rPr>
              <a:t>●</a:t>
            </a:r>
            <a:r>
              <a:rPr lang="en-US" altLang="zh-CN">
                <a:solidFill>
                  <a:schemeClr val="tx1"/>
                </a:solidFill>
                <a:latin typeface="+mn-ea"/>
              </a:rPr>
              <a:t>2. </a:t>
            </a:r>
            <a:r>
              <a:rPr lang="en-US" altLang="zh-CN">
                <a:latin typeface="+mn-ea"/>
                <a:sym typeface="+mn-ea"/>
              </a:rPr>
              <a:t>___________</a:t>
            </a:r>
            <a:endParaRPr lang="en-US" altLang="zh-CN">
              <a:solidFill>
                <a:schemeClr val="tx1"/>
              </a:solidFill>
              <a:latin typeface="+mn-ea"/>
            </a:endParaRPr>
          </a:p>
          <a:p>
            <a:pPr indent="457200" algn="l" defTabSz="266700" eaLnBrk="0" fontAlgn="base">
              <a:lnSpc>
                <a:spcPct val="130000"/>
              </a:lnSpc>
              <a:spcBef>
                <a:spcPct val="0"/>
              </a:spcBef>
              <a:spcAft>
                <a:spcPct val="0"/>
              </a:spcAft>
            </a:pPr>
            <a:r>
              <a:rPr lang="en-US" altLang="zh-CN">
                <a:solidFill>
                  <a:schemeClr val="tx1"/>
                </a:solidFill>
                <a:latin typeface="+mn-ea"/>
              </a:rPr>
              <a:t>…</a:t>
            </a:r>
            <a:endParaRPr lang="en-US" altLang="zh-CN">
              <a:solidFill>
                <a:schemeClr val="tx1"/>
              </a:solidFill>
              <a:latin typeface="+mn-ea"/>
            </a:endParaRPr>
          </a:p>
          <a:p>
            <a:pPr indent="457200" algn="l" defTabSz="266700" eaLnBrk="0" fontAlgn="base">
              <a:lnSpc>
                <a:spcPct val="130000"/>
              </a:lnSpc>
              <a:spcBef>
                <a:spcPct val="0"/>
              </a:spcBef>
              <a:spcAft>
                <a:spcPct val="0"/>
              </a:spcAft>
            </a:pPr>
            <a:endParaRPr lang="en-US" altLang="zh-CN">
              <a:solidFill>
                <a:schemeClr val="tx1"/>
              </a:solidFill>
              <a:latin typeface="+mn-ea"/>
            </a:endParaRPr>
          </a:p>
        </p:txBody>
      </p:sp>
      <p:sp>
        <p:nvSpPr>
          <p:cNvPr id="4" name="文本框 3"/>
          <p:cNvSpPr txBox="1"/>
          <p:nvPr/>
        </p:nvSpPr>
        <p:spPr>
          <a:xfrm>
            <a:off x="2391410" y="3619500"/>
            <a:ext cx="689610" cy="368300"/>
          </a:xfrm>
          <a:prstGeom prst="rect">
            <a:avLst/>
          </a:prstGeom>
          <a:noFill/>
        </p:spPr>
        <p:txBody>
          <a:bodyPr wrap="square" rtlCol="0">
            <a:spAutoFit/>
          </a:bodyPr>
          <a:p>
            <a:r>
              <a:rPr lang="en-US" altLang="zh-CN">
                <a:solidFill>
                  <a:srgbClr val="FF0000"/>
                </a:solidFill>
              </a:rPr>
              <a:t>D</a:t>
            </a:r>
            <a:endParaRPr lang="en-US" altLang="zh-CN">
              <a:solidFill>
                <a:srgbClr val="FF0000"/>
              </a:solidFill>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5" name="文本框 4"/>
          <p:cNvSpPr txBox="1"/>
          <p:nvPr/>
        </p:nvSpPr>
        <p:spPr>
          <a:xfrm>
            <a:off x="958381" y="1106435"/>
            <a:ext cx="698969" cy="369332"/>
          </a:xfrm>
          <a:prstGeom prst="rect">
            <a:avLst/>
          </a:prstGeom>
          <a:noFill/>
        </p:spPr>
        <p:txBody>
          <a:bodyPr wrap="square" rtlCol="0">
            <a:spAutoFit/>
          </a:bodyPr>
          <a:lstStyle/>
          <a:p>
            <a:r>
              <a:rPr lang="zh-CN" altLang="en-US" b="1" dirty="0">
                <a:solidFill>
                  <a:srgbClr val="FFFFFF"/>
                </a:solidFill>
              </a:rPr>
              <a:t>示例</a:t>
            </a:r>
            <a:endParaRPr lang="zh-CN" altLang="en-US" b="1" dirty="0">
              <a:solidFill>
                <a:srgbClr val="FFFFFF"/>
              </a:solidFill>
            </a:endParaRPr>
          </a:p>
        </p:txBody>
      </p:sp>
      <p:sp>
        <p:nvSpPr>
          <p:cNvPr id="6" name="文本框 5"/>
          <p:cNvSpPr txBox="1"/>
          <p:nvPr/>
        </p:nvSpPr>
        <p:spPr>
          <a:xfrm>
            <a:off x="1036955" y="1475740"/>
            <a:ext cx="9964420" cy="2999740"/>
          </a:xfrm>
          <a:prstGeom prst="rect">
            <a:avLst/>
          </a:prstGeom>
        </p:spPr>
        <p:txBody>
          <a:bodyPr wrap="square">
            <a:spAutoFit/>
          </a:bodyPr>
          <a:p>
            <a:pPr marL="0" indent="0" algn="l" defTabSz="266700">
              <a:lnSpc>
                <a:spcPct val="150000"/>
              </a:lnSpc>
              <a:spcBef>
                <a:spcPct val="0"/>
              </a:spcBef>
              <a:spcAft>
                <a:spcPct val="0"/>
              </a:spcAft>
            </a:pPr>
            <a:r>
              <a:rPr lang="en-US" altLang="zh-CN">
                <a:solidFill>
                  <a:srgbClr val="000000"/>
                </a:solidFill>
                <a:latin typeface="+mn-ea"/>
              </a:rPr>
              <a:t>A.All plants are different</a:t>
            </a:r>
            <a:endParaRPr lang="en-US" altLang="zh-CN">
              <a:solidFill>
                <a:srgbClr val="000000"/>
              </a:solidFill>
              <a:latin typeface="+mn-ea"/>
            </a:endParaRPr>
          </a:p>
          <a:p>
            <a:pPr marL="0" indent="0" algn="l" defTabSz="266700">
              <a:lnSpc>
                <a:spcPct val="150000"/>
              </a:lnSpc>
              <a:spcBef>
                <a:spcPct val="0"/>
              </a:spcBef>
              <a:spcAft>
                <a:spcPct val="0"/>
              </a:spcAft>
            </a:pPr>
            <a:r>
              <a:rPr lang="en-US" altLang="zh-CN">
                <a:solidFill>
                  <a:srgbClr val="000000"/>
                </a:solidFill>
                <a:latin typeface="+mn-ea"/>
              </a:rPr>
              <a:t>B.Not only do they look beautiful</a:t>
            </a:r>
            <a:endParaRPr lang="en-US" altLang="zh-CN">
              <a:solidFill>
                <a:srgbClr val="000000"/>
              </a:solidFill>
              <a:latin typeface="+mn-ea"/>
            </a:endParaRPr>
          </a:p>
          <a:p>
            <a:pPr marL="0" indent="0" algn="l" defTabSz="266700">
              <a:lnSpc>
                <a:spcPct val="150000"/>
              </a:lnSpc>
              <a:spcBef>
                <a:spcPct val="0"/>
              </a:spcBef>
              <a:spcAft>
                <a:spcPct val="0"/>
              </a:spcAft>
            </a:pPr>
            <a:r>
              <a:rPr lang="en-US" altLang="zh-CN">
                <a:solidFill>
                  <a:srgbClr val="000000"/>
                </a:solidFill>
                <a:latin typeface="+mn-ea"/>
              </a:rPr>
              <a:t>C.There are many benefits to growing plants indoors</a:t>
            </a:r>
            <a:endParaRPr lang="en-US" altLang="zh-CN">
              <a:solidFill>
                <a:srgbClr val="000000"/>
              </a:solidFill>
              <a:latin typeface="+mn-ea"/>
            </a:endParaRPr>
          </a:p>
          <a:p>
            <a:pPr marL="0" indent="0" algn="l" defTabSz="266700">
              <a:lnSpc>
                <a:spcPct val="150000"/>
              </a:lnSpc>
              <a:spcBef>
                <a:spcPct val="0"/>
              </a:spcBef>
              <a:spcAft>
                <a:spcPct val="0"/>
              </a:spcAft>
            </a:pPr>
            <a:r>
              <a:rPr lang="en-US" altLang="zh-CN">
                <a:solidFill>
                  <a:srgbClr val="000000"/>
                </a:solidFill>
                <a:latin typeface="+mn-ea"/>
              </a:rPr>
              <a:t>D.Instead they grow better inside, where it is warmer</a:t>
            </a:r>
            <a:endParaRPr lang="en-US" altLang="zh-CN">
              <a:solidFill>
                <a:srgbClr val="000000"/>
              </a:solidFill>
              <a:latin typeface="+mn-ea"/>
            </a:endParaRPr>
          </a:p>
          <a:p>
            <a:pPr marL="0" indent="0" algn="l" defTabSz="266700">
              <a:lnSpc>
                <a:spcPct val="150000"/>
              </a:lnSpc>
              <a:spcBef>
                <a:spcPct val="0"/>
              </a:spcBef>
              <a:spcAft>
                <a:spcPct val="0"/>
              </a:spcAft>
            </a:pPr>
            <a:r>
              <a:rPr lang="en-US" altLang="zh-CN">
                <a:solidFill>
                  <a:srgbClr val="000000"/>
                </a:solidFill>
                <a:latin typeface="+mn-ea"/>
              </a:rPr>
              <a:t>E.Plants like peace lilies and devil's ivy are among the best</a:t>
            </a:r>
            <a:endParaRPr lang="en-US" altLang="zh-CN">
              <a:solidFill>
                <a:srgbClr val="000000"/>
              </a:solidFill>
              <a:latin typeface="+mn-ea"/>
            </a:endParaRPr>
          </a:p>
          <a:p>
            <a:pPr marL="0" indent="0" algn="l" defTabSz="266700">
              <a:lnSpc>
                <a:spcPct val="150000"/>
              </a:lnSpc>
              <a:spcBef>
                <a:spcPct val="0"/>
              </a:spcBef>
              <a:spcAft>
                <a:spcPct val="0"/>
              </a:spcAft>
            </a:pPr>
            <a:r>
              <a:rPr lang="en-US" altLang="zh-CN">
                <a:solidFill>
                  <a:srgbClr val="000000"/>
                </a:solidFill>
                <a:latin typeface="+mn-ea"/>
              </a:rPr>
              <a:t>F.Changing the pot of your plant from time to time will also help</a:t>
            </a:r>
            <a:endParaRPr lang="en-US" altLang="zh-CN">
              <a:solidFill>
                <a:srgbClr val="000000"/>
              </a:solidFill>
              <a:latin typeface="+mn-ea"/>
            </a:endParaRPr>
          </a:p>
          <a:p>
            <a:pPr marL="0" indent="0" algn="l" defTabSz="266700">
              <a:lnSpc>
                <a:spcPct val="150000"/>
              </a:lnSpc>
              <a:spcBef>
                <a:spcPct val="0"/>
              </a:spcBef>
              <a:spcAft>
                <a:spcPct val="0"/>
              </a:spcAft>
            </a:pPr>
            <a:r>
              <a:rPr lang="en-US" altLang="zh-CN">
                <a:solidFill>
                  <a:srgbClr val="000000"/>
                </a:solidFill>
                <a:latin typeface="+mn-ea"/>
              </a:rPr>
              <a:t>G.Learning about the requirements of each plant can be very rewarding</a:t>
            </a:r>
            <a:endParaRPr lang="en-US" altLang="zh-CN">
              <a:solidFill>
                <a:srgbClr val="000000"/>
              </a:solidFill>
              <a:latin typeface="+mn-ea"/>
            </a:endParaRPr>
          </a:p>
        </p:txBody>
      </p:sp>
    </p:spTree>
    <p:custDataLst>
      <p:tags r:id="rId2"/>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TABLE_ENDDRAG_ORIGIN_RECT" val="830*405"/>
  <p:tag name="TABLE_ENDDRAG_RECT" val="70*89*830*405"/>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KSO_WM_BEAUTIFY_FLAG" val="#wm#"/>
  <p:tag name="KSO_WM_TEMPLATE_CATEGORY" val="custom"/>
  <p:tag name="KSO_WM_TEMPLATE_INDEX" val="20205081"/>
</p:tagLst>
</file>

<file path=ppt/tags/tag72.xml><?xml version="1.0" encoding="utf-8"?>
<p:tagLst xmlns:p="http://schemas.openxmlformats.org/presentationml/2006/main">
  <p:tag name="KSO_WM_BEAUTIFY_FLAG" val="#wm#"/>
  <p:tag name="KSO_WM_TEMPLATE_CATEGORY" val="custom"/>
  <p:tag name="KSO_WM_TEMPLATE_INDEX" val="20205081"/>
</p:tagLst>
</file>

<file path=ppt/tags/tag73.xml><?xml version="1.0" encoding="utf-8"?>
<p:tagLst xmlns:p="http://schemas.openxmlformats.org/presentationml/2006/main">
  <p:tag name="KSO_WM_BEAUTIFY_FLAG" val="#wm#"/>
  <p:tag name="KSO_WM_TEMPLATE_CATEGORY" val="custom"/>
  <p:tag name="KSO_WM_TEMPLATE_INDEX" val="20205081"/>
</p:tagLst>
</file>

<file path=ppt/tags/tag74.xml><?xml version="1.0" encoding="utf-8"?>
<p:tagLst xmlns:p="http://schemas.openxmlformats.org/presentationml/2006/main">
  <p:tag name="COMMONDATA" val="eyJoZGlkIjoiMDkxZjZiMGUxZjVhNWRlODlmODBiNjlkN2UzMjcxZDEifQ=="/>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3227</Words>
  <Application>WPS 演示</Application>
  <PresentationFormat>宽屏</PresentationFormat>
  <Paragraphs>96</Paragraphs>
  <Slides>10</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10</vt:i4>
      </vt:variant>
    </vt:vector>
  </HeadingPairs>
  <TitlesOfParts>
    <vt:vector size="19" baseType="lpstr">
      <vt:lpstr>Arial</vt:lpstr>
      <vt:lpstr>宋体</vt:lpstr>
      <vt:lpstr>Wingdings</vt:lpstr>
      <vt:lpstr>Wingdings</vt:lpstr>
      <vt:lpstr>黑体</vt:lpstr>
      <vt:lpstr>微软雅黑</vt:lpstr>
      <vt:lpstr>Arial Unicode MS</vt:lpstr>
      <vt:lpstr>Calibri</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溦</cp:lastModifiedBy>
  <cp:revision>184</cp:revision>
  <dcterms:created xsi:type="dcterms:W3CDTF">2019-06-19T02:08:00Z</dcterms:created>
  <dcterms:modified xsi:type="dcterms:W3CDTF">2025-05-17T02:48:35Z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2052-12.1.0.20784</vt:lpwstr>
  </property>
  <property fmtid="{D5CDD505-2E9C-101B-9397-08002B2CF9AE}" pid="3" name="ICV">
    <vt:lpwstr>268CDECDFC9D44E1A5547586C127526B_13</vt:lpwstr>
  </property>
</Properties>
</file>