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1" r:id="rId7"/>
    <p:sldId id="265" r:id="rId8"/>
    <p:sldId id="296" r:id="rId9"/>
    <p:sldId id="294" r:id="rId10"/>
    <p:sldId id="295" r:id="rId11"/>
    <p:sldId id="297" r:id="rId12"/>
    <p:sldId id="298" r:id="rId13"/>
    <p:sldId id="299" r:id="rId14"/>
    <p:sldId id="300" r:id="rId15"/>
    <p:sldId id="278" r:id="rId16"/>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9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80.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587375" y="1089025"/>
            <a:ext cx="11016615" cy="2168525"/>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b="1">
                <a:solidFill>
                  <a:schemeClr val="tx1"/>
                </a:solidFill>
                <a:latin typeface="+mn-ea"/>
              </a:rPr>
              <a:t>第二步：由已知信息进行情节预测</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a:t>
            </a:r>
            <a:r>
              <a:rPr lang="en-US" altLang="zh-CN">
                <a:solidFill>
                  <a:schemeClr val="tx1"/>
                </a:solidFill>
                <a:latin typeface="+mn-ea"/>
              </a:rPr>
              <a:t>1</a:t>
            </a:r>
            <a:r>
              <a:rPr lang="zh-CN" altLang="en-US">
                <a:solidFill>
                  <a:schemeClr val="tx1"/>
                </a:solidFill>
                <a:latin typeface="+mn-ea"/>
              </a:rPr>
              <a:t>）由续写第一段首句</a:t>
            </a:r>
            <a:r>
              <a:rPr lang="en-US" altLang="zh-CN">
                <a:solidFill>
                  <a:schemeClr val="tx1"/>
                </a:solidFill>
                <a:latin typeface="+mn-ea"/>
              </a:rPr>
              <a:t>“</a:t>
            </a:r>
            <a:r>
              <a:rPr lang="zh-CN" altLang="en-US">
                <a:solidFill>
                  <a:schemeClr val="tx1"/>
                </a:solidFill>
                <a:latin typeface="+mn-ea"/>
              </a:rPr>
              <a:t>哈利转身从池塘边跑了</a:t>
            </a:r>
            <a:r>
              <a:rPr lang="en-US" altLang="zh-CN">
                <a:solidFill>
                  <a:schemeClr val="tx1"/>
                </a:solidFill>
                <a:latin typeface="+mn-ea"/>
              </a:rPr>
              <a:t>”</a:t>
            </a:r>
            <a:r>
              <a:rPr lang="zh-CN" altLang="en-US">
                <a:solidFill>
                  <a:schemeClr val="tx1"/>
                </a:solidFill>
                <a:latin typeface="+mn-ea"/>
              </a:rPr>
              <a:t>可知，第一段可描写作者看到哈利离开后的内心想法和等待他回来的漫长过程。</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a:t>
            </a:r>
            <a:r>
              <a:rPr lang="en-US" altLang="zh-CN">
                <a:solidFill>
                  <a:schemeClr val="tx1"/>
                </a:solidFill>
                <a:latin typeface="+mn-ea"/>
              </a:rPr>
              <a:t>2</a:t>
            </a:r>
            <a:r>
              <a:rPr lang="zh-CN" altLang="en-US">
                <a:solidFill>
                  <a:schemeClr val="tx1"/>
                </a:solidFill>
                <a:latin typeface="+mn-ea"/>
              </a:rPr>
              <a:t>）由续写第二段首句</a:t>
            </a:r>
            <a:r>
              <a:rPr lang="en-US" altLang="zh-CN">
                <a:solidFill>
                  <a:schemeClr val="tx1"/>
                </a:solidFill>
                <a:latin typeface="+mn-ea"/>
              </a:rPr>
              <a:t>“</a:t>
            </a:r>
            <a:r>
              <a:rPr lang="zh-CN" altLang="en-US">
                <a:solidFill>
                  <a:schemeClr val="tx1"/>
                </a:solidFill>
                <a:latin typeface="+mn-ea"/>
              </a:rPr>
              <a:t>我哭着冲进厨房门的那一刻，妈妈跑了过来</a:t>
            </a:r>
            <a:r>
              <a:rPr lang="en-US" altLang="zh-CN">
                <a:solidFill>
                  <a:schemeClr val="tx1"/>
                </a:solidFill>
                <a:latin typeface="+mn-ea"/>
              </a:rPr>
              <a:t>”</a:t>
            </a:r>
            <a:r>
              <a:rPr lang="zh-CN" altLang="en-US">
                <a:solidFill>
                  <a:schemeClr val="tx1"/>
                </a:solidFill>
                <a:latin typeface="+mn-ea"/>
              </a:rPr>
              <a:t>可知，第二段可描写作者获救后回家向妈妈哭诉的情节以及由此事引发的感想。</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587375" y="1089025"/>
            <a:ext cx="11016615" cy="2584450"/>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b="1">
                <a:solidFill>
                  <a:schemeClr val="tx1"/>
                </a:solidFill>
                <a:latin typeface="+mn-ea"/>
              </a:rPr>
              <a:t>第三步：设想文章矛盾冲突点</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续写第一段可以围绕</a:t>
            </a:r>
            <a:r>
              <a:rPr lang="en-US" altLang="zh-CN">
                <a:solidFill>
                  <a:schemeClr val="tx1"/>
                </a:solidFill>
                <a:latin typeface="+mn-ea"/>
              </a:rPr>
              <a:t>“</a:t>
            </a:r>
            <a:r>
              <a:rPr lang="zh-CN" altLang="en-US">
                <a:solidFill>
                  <a:schemeClr val="tx1"/>
                </a:solidFill>
                <a:latin typeface="+mn-ea"/>
              </a:rPr>
              <a:t>哈利从池塘边跑了</a:t>
            </a:r>
            <a:r>
              <a:rPr lang="en-US" altLang="zh-CN">
                <a:solidFill>
                  <a:schemeClr val="tx1"/>
                </a:solidFill>
                <a:latin typeface="+mn-ea"/>
              </a:rPr>
              <a:t>”</a:t>
            </a:r>
            <a:r>
              <a:rPr lang="zh-CN" altLang="en-US">
                <a:solidFill>
                  <a:schemeClr val="tx1"/>
                </a:solidFill>
                <a:latin typeface="+mn-ea"/>
              </a:rPr>
              <a:t>设想冲突点：他是否把作者丢下不管了？作者对此的情感态度是什么？恐惧、挣扎、焦虑都是情感方面的冲突点。</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通过续写第二段首句可知，作者获救了，并引入了新人物</a:t>
            </a:r>
            <a:r>
              <a:rPr lang="en-US" altLang="zh-CN">
                <a:solidFill>
                  <a:schemeClr val="tx1"/>
                </a:solidFill>
                <a:latin typeface="+mn-ea"/>
              </a:rPr>
              <a:t>——</a:t>
            </a:r>
            <a:r>
              <a:rPr lang="zh-CN" altLang="en-US">
                <a:solidFill>
                  <a:schemeClr val="tx1"/>
                </a:solidFill>
                <a:latin typeface="+mn-ea"/>
              </a:rPr>
              <a:t>作者的妈妈。妈妈对此作何感想？哈利的感受及妈妈应对此事的方式可作为续写的冲突情节之一。当然，作者和哥哥之后如何看待这个池塘也可作为情感方面的冲突点。</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587375" y="1089025"/>
            <a:ext cx="11016615" cy="4246245"/>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b="1">
                <a:solidFill>
                  <a:schemeClr val="tx1"/>
                </a:solidFill>
                <a:latin typeface="+mn-ea"/>
              </a:rPr>
              <a:t>第四步：确定续写立意</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纵观全文，提取的观点有两个：</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1.It was not a place for swimming.</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2.I wanted to please Harry, and I thought about the fun of a long slide on the ice.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不同的观点，对应着不同的情节发展脉络。</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立意</a:t>
            </a:r>
            <a:r>
              <a:rPr lang="en-US" altLang="zh-CN">
                <a:solidFill>
                  <a:schemeClr val="tx1"/>
                </a:solidFill>
                <a:latin typeface="+mn-ea"/>
              </a:rPr>
              <a:t>1</a:t>
            </a:r>
            <a:r>
              <a:rPr lang="zh-CN" altLang="en-US">
                <a:solidFill>
                  <a:schemeClr val="tx1"/>
                </a:solidFill>
                <a:latin typeface="+mn-ea"/>
              </a:rPr>
              <a:t>：若选择第一个观点，那么结尾应该是作者和哈利经过了这些事后，终于明白了为什么这个地方不适合游泳，也明白了大人们的警告的真正含义。</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立意</a:t>
            </a:r>
            <a:r>
              <a:rPr lang="en-US" altLang="zh-CN">
                <a:solidFill>
                  <a:schemeClr val="tx1"/>
                </a:solidFill>
                <a:latin typeface="+mn-ea"/>
              </a:rPr>
              <a:t>2</a:t>
            </a:r>
            <a:r>
              <a:rPr lang="zh-CN" altLang="en-US">
                <a:solidFill>
                  <a:schemeClr val="tx1"/>
                </a:solidFill>
                <a:latin typeface="+mn-ea"/>
              </a:rPr>
              <a:t>：若选择第二个观点，那么结尾应该是作者终于明白以后再也不能为了取悦他人而去做一些冒险的事情。立意落脚于成长的过程中的醒悟。</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无论选哪个观点句作为立意，行文只要有理有据，都会形成一篇好文章。本篇选取立意</a:t>
            </a:r>
            <a:r>
              <a:rPr lang="en-US" altLang="zh-CN">
                <a:solidFill>
                  <a:schemeClr val="tx1"/>
                </a:solidFill>
                <a:latin typeface="+mn-ea"/>
              </a:rPr>
              <a:t>2</a:t>
            </a:r>
            <a:r>
              <a:rPr lang="zh-CN" altLang="en-US">
                <a:solidFill>
                  <a:schemeClr val="tx1"/>
                </a:solidFill>
                <a:latin typeface="+mn-ea"/>
              </a:rPr>
              <a:t>来展开续写。</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587375" y="1089025"/>
            <a:ext cx="11016615" cy="5077460"/>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b="1">
                <a:solidFill>
                  <a:schemeClr val="tx1"/>
                </a:solidFill>
                <a:latin typeface="+mn-ea"/>
              </a:rPr>
              <a:t>第五步：拓展情节，组织成文</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Harry turned and ran from the pond. Staring at his familiar figure out of sight, I wondered</a:t>
            </a:r>
            <a:r>
              <a:rPr lang="zh-CN" altLang="en-US">
                <a:solidFill>
                  <a:schemeClr val="tx1"/>
                </a:solidFill>
                <a:latin typeface="+mn-ea"/>
              </a:rPr>
              <a:t>，</a:t>
            </a:r>
            <a:r>
              <a:rPr lang="en-US" altLang="zh-CN">
                <a:solidFill>
                  <a:schemeClr val="tx1"/>
                </a:solidFill>
                <a:latin typeface="+mn-ea"/>
              </a:rPr>
              <a:t> “Is he running for help, or is he running away and leaving me sliding to the bottom?” After what seemed to be centuries of waiting, I was on the edge of collapse. Suddenly, Harry came back with a branch, which was large, black, and V-shaped. He pushed the branch toward me. I grabbed it immediately and was eventually dragged out of the icy water by Harry. What a narrow escape! We stumbled home, with my clothes dripping water.</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The moment I crashed through the kitchen door, crying, Mum rushed over. She helped me take off my coat, gave me a quick bath, and then passed me a cup of milk to warm me up. I tearfully complained to her about all that had happened and Harry was blamed for getting me involved in such a trouble. Harry made an apology to me, his head drooping. I was comforted and relieved. Finally, I realised that I should never recklessly take risks just to please others.</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8" name="图片 7"/>
          <p:cNvPicPr>
            <a:picLocks noChangeAspect="1"/>
          </p:cNvPicPr>
          <p:nvPr/>
        </p:nvPicPr>
        <p:blipFill>
          <a:blip r:embed="rId2"/>
          <a:stretch>
            <a:fillRect/>
          </a:stretch>
        </p:blipFill>
        <p:spPr>
          <a:xfrm>
            <a:off x="775970" y="2335530"/>
            <a:ext cx="10793730" cy="251714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929"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读后续写之</a:t>
            </a:r>
            <a:r>
              <a:rPr lang="en-US" altLang="zh-CN" sz="4400" b="1" dirty="0">
                <a:solidFill>
                  <a:srgbClr val="FFFFFF"/>
                </a:solidFill>
                <a:latin typeface="+mn-ea"/>
              </a:rPr>
              <a:t>“</a:t>
            </a:r>
            <a:r>
              <a:rPr lang="zh-CN" altLang="en-US" sz="4400" b="1" dirty="0">
                <a:solidFill>
                  <a:srgbClr val="FFFFFF"/>
                </a:solidFill>
                <a:latin typeface="+mn-ea"/>
              </a:rPr>
              <a:t>定</a:t>
            </a:r>
            <a:r>
              <a:rPr lang="en-US" altLang="zh-CN" sz="4400" b="1" dirty="0">
                <a:solidFill>
                  <a:srgbClr val="FFFFFF"/>
                </a:solidFill>
                <a:latin typeface="+mn-ea"/>
              </a:rPr>
              <a:t>”</a:t>
            </a:r>
            <a:r>
              <a:rPr lang="zh-CN" altLang="en-US" sz="4400" b="1" dirty="0">
                <a:solidFill>
                  <a:srgbClr val="FFFFFF"/>
                </a:solidFill>
                <a:latin typeface="+mn-ea"/>
              </a:rPr>
              <a:t>立意：明确情节发展方向</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6" name="文本框 5"/>
          <p:cNvSpPr txBox="1"/>
          <p:nvPr/>
        </p:nvSpPr>
        <p:spPr>
          <a:xfrm>
            <a:off x="923290" y="2607945"/>
            <a:ext cx="10422890" cy="1642110"/>
          </a:xfrm>
          <a:prstGeom prst="rect">
            <a:avLst/>
          </a:prstGeom>
        </p:spPr>
        <p:txBody>
          <a:bodyPr>
            <a:noAutofit/>
          </a:bodyPr>
          <a:p>
            <a:pPr indent="457200" defTabSz="266700" fontAlgn="auto">
              <a:lnSpc>
                <a:spcPct val="150000"/>
              </a:lnSpc>
              <a:spcBef>
                <a:spcPct val="0"/>
              </a:spcBef>
              <a:spcAft>
                <a:spcPct val="0"/>
              </a:spcAft>
            </a:pPr>
            <a:r>
              <a:rPr lang="zh-CN" altLang="en-US">
                <a:solidFill>
                  <a:srgbClr val="000000"/>
                </a:solidFill>
                <a:latin typeface="+mn-ea"/>
              </a:rPr>
              <a:t>按照高考英语读后续写的评分标准，文章立意与作文分数息息相关。读后续写挖掘的不仅仅是表层的故事逻辑，更是深层次的发展方向。</a:t>
            </a:r>
            <a:endParaRPr lang="zh-CN" altLang="en-US">
              <a:solidFill>
                <a:srgbClr val="000000"/>
              </a:solidFill>
              <a:latin typeface="+mn-ea"/>
            </a:endParaRPr>
          </a:p>
          <a:p>
            <a:pPr indent="457200" defTabSz="266700" fontAlgn="auto">
              <a:lnSpc>
                <a:spcPct val="150000"/>
              </a:lnSpc>
              <a:spcBef>
                <a:spcPct val="0"/>
              </a:spcBef>
              <a:spcAft>
                <a:spcPct val="0"/>
              </a:spcAft>
            </a:pPr>
            <a:r>
              <a:rPr lang="zh-CN" altLang="en-US">
                <a:solidFill>
                  <a:srgbClr val="000000"/>
                </a:solidFill>
                <a:latin typeface="+mn-ea"/>
              </a:rPr>
              <a:t>续写立意的基础要求是符合原文主旨，若能在结尾处适度升华，就更能为续写的文章锦上添花。</a:t>
            </a:r>
            <a:endParaRPr lang="zh-CN" altLang="en-US">
              <a:solidFill>
                <a:srgbClr val="000000"/>
              </a:solidFill>
              <a:latin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20650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177290"/>
            <a:ext cx="4118610" cy="460375"/>
          </a:xfrm>
          <a:prstGeom prst="rect">
            <a:avLst/>
          </a:prstGeom>
          <a:noFill/>
        </p:spPr>
        <p:txBody>
          <a:bodyPr wrap="square" rtlCol="0">
            <a:spAutoFit/>
          </a:bodyPr>
          <a:p>
            <a:r>
              <a:rPr lang="zh-CN" altLang="en-US" sz="2400" b="1"/>
              <a:t>提取原文立意</a:t>
            </a:r>
            <a:endParaRPr lang="zh-CN" altLang="en-US" sz="2400" b="1"/>
          </a:p>
        </p:txBody>
      </p:sp>
      <p:sp>
        <p:nvSpPr>
          <p:cNvPr id="4" name="文本框 3"/>
          <p:cNvSpPr txBox="1"/>
          <p:nvPr/>
        </p:nvSpPr>
        <p:spPr>
          <a:xfrm>
            <a:off x="1085850" y="1706880"/>
            <a:ext cx="10681970" cy="922020"/>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写作立意千万不要凭空捏造，而是要通过仔细阅读原材料找到关键句。我们可以找出文章中体现的观点，然后进行对比。</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6877050" cy="460375"/>
          </a:xfrm>
          <a:prstGeom prst="rect">
            <a:avLst/>
          </a:prstGeom>
          <a:noFill/>
        </p:spPr>
        <p:txBody>
          <a:bodyPr wrap="square" rtlCol="0">
            <a:spAutoFit/>
          </a:bodyPr>
          <a:p>
            <a:r>
              <a:rPr lang="zh-CN" altLang="en-US" sz="2400" b="1"/>
              <a:t>确定续写立意</a:t>
            </a:r>
            <a:endParaRPr lang="zh-CN" altLang="en-US" sz="2400" b="1"/>
          </a:p>
        </p:txBody>
      </p:sp>
      <p:sp>
        <p:nvSpPr>
          <p:cNvPr id="13" name="文本框 12"/>
          <p:cNvSpPr txBox="1"/>
          <p:nvPr/>
        </p:nvSpPr>
        <p:spPr>
          <a:xfrm>
            <a:off x="812800" y="1809115"/>
            <a:ext cx="10566400" cy="2428875"/>
          </a:xfrm>
          <a:prstGeom prst="rect">
            <a:avLst/>
          </a:prstGeom>
        </p:spPr>
        <p:txBody>
          <a:bodyPr wrap="square">
            <a:spAutoFit/>
          </a:bodyPr>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由于一篇文章有时存在多个观点，这就意味着文章接下来的走向也可以是多样的。我们需要对比原文观点来寻找作者最想表达的观点，从而确定最佳的立意，选择这一方向来构思我们所要续写的内容。</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确定续写的立意有助于确保我们进行构思的内容走向是合理且积极的，避免跑题。需要特别注意的是，有两种写作方式：</a:t>
            </a:r>
            <a:r>
              <a:rPr lang="zh-CN" altLang="en-US">
                <a:solidFill>
                  <a:srgbClr val="00A0AF"/>
                </a:solidFill>
                <a:latin typeface="+mn-ea"/>
                <a:cs typeface="+mn-ea"/>
              </a:rPr>
              <a:t>一是支持观点，进行升华；二是反对观点，突出强烈反差</a:t>
            </a:r>
            <a:r>
              <a:rPr lang="zh-CN" altLang="en-US">
                <a:solidFill>
                  <a:srgbClr val="000000"/>
                </a:solidFill>
                <a:latin typeface="+mn-ea"/>
                <a:cs typeface="+mn-ea"/>
              </a:rPr>
              <a:t>。</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确定续写立意后，我们需要构思出我们的观点，围绕其展开情节。需要特别注意的是，我们续写的文章应要体现正能量，传达积极的信息。</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759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graphicFrame>
        <p:nvGraphicFramePr>
          <p:cNvPr id="16" name="表格 15"/>
          <p:cNvGraphicFramePr/>
          <p:nvPr>
            <p:custDataLst>
              <p:tags r:id="rId2"/>
            </p:custDataLst>
          </p:nvPr>
        </p:nvGraphicFramePr>
        <p:xfrm>
          <a:off x="894715" y="1522095"/>
          <a:ext cx="10542270" cy="4093210"/>
        </p:xfrm>
        <a:graphic>
          <a:graphicData uri="http://schemas.openxmlformats.org/drawingml/2006/table">
            <a:tbl>
              <a:tblPr/>
              <a:tblGrid>
                <a:gridCol w="7099935"/>
                <a:gridCol w="3442335"/>
              </a:tblGrid>
              <a:tr h="509270">
                <a:tc>
                  <a:txBody>
                    <a:bodyPr/>
                    <a:p>
                      <a:pPr marL="0" indent="0" algn="ctr">
                        <a:lnSpc>
                          <a:spcPct val="150000"/>
                        </a:lnSpc>
                        <a:spcBef>
                          <a:spcPct val="0"/>
                        </a:spcBef>
                        <a:spcAft>
                          <a:spcPct val="0"/>
                        </a:spcAft>
                      </a:pPr>
                      <a:r>
                        <a:rPr lang="zh-CN" sz="1400" b="1">
                          <a:solidFill>
                            <a:srgbClr val="000000"/>
                          </a:solidFill>
                          <a:latin typeface="+mn-ea"/>
                        </a:rPr>
                        <a:t>原文</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zh-CN" sz="1400" b="1">
                          <a:solidFill>
                            <a:srgbClr val="000000"/>
                          </a:solidFill>
                          <a:latin typeface="+mn-ea"/>
                        </a:rPr>
                        <a:t>审题分析</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3583940">
                <a:tc>
                  <a:txBody>
                    <a:bodyPr/>
                    <a:p>
                      <a:pPr indent="457200" algn="l" fontAlgn="auto">
                        <a:lnSpc>
                          <a:spcPct val="150000"/>
                        </a:lnSpc>
                        <a:spcBef>
                          <a:spcPct val="0"/>
                        </a:spcBef>
                        <a:spcAft>
                          <a:spcPct val="0"/>
                        </a:spcAft>
                        <a:buNone/>
                      </a:pPr>
                      <a:r>
                        <a:rPr lang="en-US" altLang="zh-CN" sz="1400" b="0">
                          <a:solidFill>
                            <a:srgbClr val="000000"/>
                          </a:solidFill>
                          <a:latin typeface="+mn-ea"/>
                        </a:rPr>
                        <a:t>About a half-mile behind our Minnesota farm lay a pond. In summer, my brother Harry and I would run through a stand of oak trees to skip stones there. The pond wore a collar of black mud. It was not a place for swimming.</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In late summer, the pond would be covered by a green and bubbly scum </a:t>
                      </a:r>
                      <a:r>
                        <a:rPr lang="zh-CN" altLang="en-US" sz="1400" b="0">
                          <a:solidFill>
                            <a:srgbClr val="000000"/>
                          </a:solidFill>
                          <a:latin typeface="+mn-ea"/>
                        </a:rPr>
                        <a:t>（起泡的浮渣）</a:t>
                      </a:r>
                      <a:r>
                        <a:rPr lang="en-US" altLang="zh-CN" sz="1400" b="0">
                          <a:solidFill>
                            <a:srgbClr val="000000"/>
                          </a:solidFill>
                          <a:latin typeface="+mn-ea"/>
                        </a:rPr>
                        <a:t>.Sometimes a strong, unpleasant smell rose from it. We stayed away.</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When winter came, the pond was once again an inviting place. One day when ice covered it, Harry said to me, “Try walking across it.”</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The ice looked solid. No water showed through it, but I hesitated.“Go ahead</a:t>
                      </a:r>
                      <a:r>
                        <a:rPr lang="zh-CN" altLang="en-US" sz="1400" b="0">
                          <a:solidFill>
                            <a:srgbClr val="000000"/>
                          </a:solidFill>
                          <a:latin typeface="+mn-ea"/>
                        </a:rPr>
                        <a:t>，</a:t>
                      </a:r>
                      <a:r>
                        <a:rPr lang="en-US" altLang="zh-CN" sz="1400" b="0">
                          <a:solidFill>
                            <a:srgbClr val="000000"/>
                          </a:solidFill>
                          <a:latin typeface="+mn-ea"/>
                        </a:rPr>
                        <a:t>” Harry urged.“Try it. You're lighter than I am. If the ice holds, we can run and slide carefully on it. It'll be fun.” I wanted to please Harry, and I thought about the fun of a long slide on the ice. I began to slide across the pond.</a:t>
                      </a:r>
                      <a:endParaRPr lang="en-US" altLang="zh-CN"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buNone/>
                      </a:pPr>
                      <a:r>
                        <a:rPr lang="en-US" altLang="zh-CN" sz="1400" b="0">
                          <a:solidFill>
                            <a:srgbClr val="000000"/>
                          </a:solidFill>
                          <a:latin typeface="+mn-ea"/>
                        </a:rPr>
                        <a:t>1.</a:t>
                      </a:r>
                      <a:r>
                        <a:rPr lang="zh-CN" altLang="en-US" sz="1400" b="0">
                          <a:solidFill>
                            <a:srgbClr val="000000"/>
                          </a:solidFill>
                          <a:latin typeface="+mn-ea"/>
                        </a:rPr>
                        <a:t>体裁：记叙文</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2.</a:t>
                      </a:r>
                      <a:r>
                        <a:rPr lang="zh-CN" altLang="en-US" sz="1400" b="0">
                          <a:solidFill>
                            <a:srgbClr val="000000"/>
                          </a:solidFill>
                          <a:latin typeface="+mn-ea"/>
                        </a:rPr>
                        <a:t>内容提纲：</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时间：冬天</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地点：作者家农场附近的池塘</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人物：作者、哥哥哈利</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3.</a:t>
                      </a:r>
                      <a:r>
                        <a:rPr lang="zh-CN" altLang="en-US" sz="1400" b="0">
                          <a:solidFill>
                            <a:srgbClr val="000000"/>
                          </a:solidFill>
                          <a:latin typeface="+mn-ea"/>
                        </a:rPr>
                        <a:t>文章主旨：本文以人物为线索展开，讲述了作者和哥哥哈利冬天在结冰的池塘玩耍，作者在哈利的怂恿下在冰面上滑行。但池塘中央的冰突然裂开，作者掉进了冰冷的水中，一番努力后也无法爬出。</a:t>
                      </a:r>
                      <a:endParaRPr lang="zh-CN" altLang="en-US"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aphicFrame>
        <p:nvGraphicFramePr>
          <p:cNvPr id="16" name="表格 15"/>
          <p:cNvGraphicFramePr/>
          <p:nvPr>
            <p:custDataLst>
              <p:tags r:id="rId2"/>
            </p:custDataLst>
          </p:nvPr>
        </p:nvGraphicFramePr>
        <p:xfrm>
          <a:off x="894715" y="1311275"/>
          <a:ext cx="10457180" cy="4734560"/>
        </p:xfrm>
        <a:graphic>
          <a:graphicData uri="http://schemas.openxmlformats.org/drawingml/2006/table">
            <a:tbl>
              <a:tblPr/>
              <a:tblGrid>
                <a:gridCol w="6717030"/>
                <a:gridCol w="3740150"/>
              </a:tblGrid>
              <a:tr h="510540">
                <a:tc>
                  <a:txBody>
                    <a:bodyPr/>
                    <a:p>
                      <a:pPr marL="0" indent="0" algn="ctr">
                        <a:lnSpc>
                          <a:spcPct val="150000"/>
                        </a:lnSpc>
                        <a:spcBef>
                          <a:spcPct val="0"/>
                        </a:spcBef>
                        <a:spcAft>
                          <a:spcPct val="0"/>
                        </a:spcAft>
                      </a:pPr>
                      <a:r>
                        <a:rPr lang="zh-CN" sz="1400" b="1">
                          <a:solidFill>
                            <a:srgbClr val="000000"/>
                          </a:solidFill>
                          <a:latin typeface="+mn-ea"/>
                        </a:rPr>
                        <a:t>原文</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zh-CN" sz="1400" b="1">
                          <a:solidFill>
                            <a:srgbClr val="000000"/>
                          </a:solidFill>
                          <a:latin typeface="+mn-ea"/>
                        </a:rPr>
                        <a:t>审题分析</a:t>
                      </a:r>
                      <a:endParaRPr 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510540">
                <a:tc>
                  <a:txBody>
                    <a:bodyPr/>
                    <a:p>
                      <a:pPr indent="457200" algn="l" fontAlgn="auto">
                        <a:lnSpc>
                          <a:spcPct val="150000"/>
                        </a:lnSpc>
                        <a:spcBef>
                          <a:spcPct val="0"/>
                        </a:spcBef>
                        <a:spcAft>
                          <a:spcPct val="0"/>
                        </a:spcAft>
                        <a:buNone/>
                      </a:pPr>
                      <a:r>
                        <a:rPr lang="en-US" altLang="zh-CN" sz="1400" b="0">
                          <a:solidFill>
                            <a:srgbClr val="000000"/>
                          </a:solidFill>
                          <a:latin typeface="+mn-ea"/>
                        </a:rPr>
                        <a:t>In the middle of the pond, the ice gave way with a sudden crack </a:t>
                      </a:r>
                      <a:r>
                        <a:rPr lang="zh-CN" altLang="en-US" sz="1400" b="0">
                          <a:solidFill>
                            <a:srgbClr val="000000"/>
                          </a:solidFill>
                          <a:latin typeface="+mn-ea"/>
                        </a:rPr>
                        <a:t>（裂缝）</a:t>
                      </a:r>
                      <a:r>
                        <a:rPr lang="en-US" altLang="zh-CN" sz="1400" b="0">
                          <a:solidFill>
                            <a:srgbClr val="000000"/>
                          </a:solidFill>
                          <a:latin typeface="+mn-ea"/>
                        </a:rPr>
                        <a:t>! I stretched out </a:t>
                      </a:r>
                      <a:r>
                        <a:rPr lang="zh-CN" altLang="en-US" sz="1400" b="0">
                          <a:solidFill>
                            <a:srgbClr val="000000"/>
                          </a:solidFill>
                          <a:latin typeface="+mn-ea"/>
                        </a:rPr>
                        <a:t>（伸出）</a:t>
                      </a:r>
                      <a:r>
                        <a:rPr lang="en-US" altLang="zh-CN" sz="1400" b="0">
                          <a:solidFill>
                            <a:srgbClr val="000000"/>
                          </a:solidFill>
                          <a:latin typeface="+mn-ea"/>
                        </a:rPr>
                        <a:t> my arms. The next thing I knew was that I was hanging on to the edge of a hole in the ice with my arms outstretched on the ice. From my shoulders down I hung in icy water. I thought of the bottom of the pond. I knew it would be black and awful down there, full of mud and maybe rotting creatures.</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I tried to climb out of the hole, but when I got a knee on the ice, it broke. Again and again I tried to get out. Again and again the ice broke into pieces. The hole widened. I was wearing a coat of heavy material. As it became completely wet, it dragged me down. I was tired of the struggle and rested with my arms stretched out on the ice.</a:t>
                      </a:r>
                      <a:endParaRPr lang="en-US" altLang="zh-CN" sz="1400" b="0">
                        <a:solidFill>
                          <a:srgbClr val="000000"/>
                        </a:solidFill>
                        <a:latin typeface="+mn-ea"/>
                      </a:endParaRPr>
                    </a:p>
                    <a:p>
                      <a:pPr indent="457200" algn="l" fontAlgn="auto">
                        <a:lnSpc>
                          <a:spcPct val="150000"/>
                        </a:lnSpc>
                        <a:spcBef>
                          <a:spcPct val="0"/>
                        </a:spcBef>
                        <a:spcAft>
                          <a:spcPct val="0"/>
                        </a:spcAft>
                        <a:buNone/>
                      </a:pPr>
                      <a:r>
                        <a:rPr lang="en-US" altLang="zh-CN" sz="1400" b="0">
                          <a:solidFill>
                            <a:srgbClr val="000000"/>
                          </a:solidFill>
                          <a:latin typeface="+mn-ea"/>
                        </a:rPr>
                        <a:t>I looked at Harry on shore. He seemed rooted to the spot.“I can't get out!” I screamed when I caught some breath.</a:t>
                      </a:r>
                      <a:endParaRPr lang="en-US" altLang="zh-CN"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buNone/>
                      </a:pPr>
                      <a:r>
                        <a:rPr lang="en-US" altLang="zh-CN" sz="1400" b="0">
                          <a:solidFill>
                            <a:srgbClr val="000000"/>
                          </a:solidFill>
                          <a:latin typeface="+mn-ea"/>
                        </a:rPr>
                        <a:t>4.</a:t>
                      </a:r>
                      <a:r>
                        <a:rPr lang="zh-CN" altLang="en-US" sz="1400" b="0">
                          <a:solidFill>
                            <a:srgbClr val="000000"/>
                          </a:solidFill>
                          <a:latin typeface="+mn-ea"/>
                        </a:rPr>
                        <a:t>主要人物的性格特点：</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作者：容易轻信别人、轻率</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哈利：胆大、轻率、鲁莽</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5.</a:t>
                      </a:r>
                      <a:r>
                        <a:rPr lang="zh-CN" altLang="en-US" sz="1400" b="0">
                          <a:solidFill>
                            <a:srgbClr val="000000"/>
                          </a:solidFill>
                          <a:latin typeface="+mn-ea"/>
                        </a:rPr>
                        <a:t>文章的语言特点：文章多使用细节描写，语言生动。利用动作描写，突出人物的性格特征。续写的文章要尽力与原文在语言风格上保持一致。</a:t>
                      </a:r>
                      <a:endParaRPr lang="zh-CN" altLang="en-US" sz="1400" b="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65175" y="1179195"/>
            <a:ext cx="10808335" cy="4975225"/>
          </a:xfrm>
          <a:prstGeom prst="rect">
            <a:avLst/>
          </a:prstGeom>
        </p:spPr>
      </p:pic>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587375" y="1089025"/>
            <a:ext cx="11016615" cy="506730"/>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b="1">
                <a:solidFill>
                  <a:schemeClr val="tx1"/>
                </a:solidFill>
                <a:latin typeface="+mn-ea"/>
              </a:rPr>
              <a:t>第一步：梳理文章情节及情感</a:t>
            </a:r>
            <a:endParaRPr lang="zh-CN" altLang="en-US" b="1">
              <a:solidFill>
                <a:schemeClr val="tx1"/>
              </a:solidFill>
              <a:latin typeface="+mn-ea"/>
            </a:endParaRPr>
          </a:p>
        </p:txBody>
      </p:sp>
      <p:graphicFrame>
        <p:nvGraphicFramePr>
          <p:cNvPr id="7" name="表格 6"/>
          <p:cNvGraphicFramePr/>
          <p:nvPr>
            <p:custDataLst>
              <p:tags r:id="rId2"/>
            </p:custDataLst>
          </p:nvPr>
        </p:nvGraphicFramePr>
        <p:xfrm>
          <a:off x="1115695" y="1788160"/>
          <a:ext cx="10266045" cy="3869690"/>
        </p:xfrm>
        <a:graphic>
          <a:graphicData uri="http://schemas.openxmlformats.org/drawingml/2006/table">
            <a:tbl>
              <a:tblPr/>
              <a:tblGrid>
                <a:gridCol w="1871980"/>
                <a:gridCol w="6558915"/>
                <a:gridCol w="1835150"/>
              </a:tblGrid>
              <a:tr h="383540">
                <a:tc>
                  <a:txBody>
                    <a:bodyPr/>
                    <a:p>
                      <a:pPr marL="0" indent="0" algn="ctr">
                        <a:lnSpc>
                          <a:spcPct val="150000"/>
                        </a:lnSpc>
                        <a:spcBef>
                          <a:spcPct val="0"/>
                        </a:spcBef>
                        <a:spcAft>
                          <a:spcPct val="0"/>
                        </a:spcAft>
                      </a:pPr>
                      <a:r>
                        <a:rPr lang="en-US" altLang="zh-CN" sz="1400" b="1">
                          <a:solidFill>
                            <a:srgbClr val="000000"/>
                          </a:solidFill>
                          <a:latin typeface="+mn-ea"/>
                        </a:rPr>
                        <a:t>Time</a:t>
                      </a:r>
                      <a:endParaRPr lang="en-US" alt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en-US" altLang="zh-CN" sz="1400" b="1">
                          <a:solidFill>
                            <a:srgbClr val="000000"/>
                          </a:solidFill>
                          <a:latin typeface="+mn-ea"/>
                        </a:rPr>
                        <a:t>Events</a:t>
                      </a:r>
                      <a:endParaRPr lang="en-US" alt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en-US" altLang="zh-CN" sz="1400" b="1">
                          <a:solidFill>
                            <a:srgbClr val="000000"/>
                          </a:solidFill>
                          <a:latin typeface="+mn-ea"/>
                        </a:rPr>
                        <a:t>Moods</a:t>
                      </a:r>
                      <a:endParaRPr lang="en-US" altLang="zh-CN" sz="1400" b="1">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766445">
                <a:tc>
                  <a:txBody>
                    <a:bodyPr/>
                    <a:p>
                      <a:pPr marL="0" indent="0" algn="l">
                        <a:lnSpc>
                          <a:spcPct val="150000"/>
                        </a:lnSpc>
                        <a:spcBef>
                          <a:spcPct val="0"/>
                        </a:spcBef>
                        <a:spcAft>
                          <a:spcPct val="0"/>
                        </a:spcAft>
                      </a:pPr>
                      <a:r>
                        <a:rPr lang="en-US" altLang="zh-CN" sz="1400">
                          <a:solidFill>
                            <a:srgbClr val="000000"/>
                          </a:solidFill>
                          <a:latin typeface="+mn-ea"/>
                        </a:rPr>
                        <a:t>Before I slid across the pond</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Harry urged me to go first because of my lighter weight. In order to please him and have fun, I agreed.</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I felt hesitant but willing to try.</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930910">
                <a:tc>
                  <a:txBody>
                    <a:bodyPr/>
                    <a:p>
                      <a:pPr marL="0" indent="0" algn="l">
                        <a:lnSpc>
                          <a:spcPct val="150000"/>
                        </a:lnSpc>
                        <a:spcBef>
                          <a:spcPct val="0"/>
                        </a:spcBef>
                        <a:spcAft>
                          <a:spcPct val="0"/>
                        </a:spcAft>
                      </a:pPr>
                      <a:r>
                        <a:rPr lang="en-US" altLang="zh-CN" sz="1400">
                          <a:solidFill>
                            <a:srgbClr val="000000"/>
                          </a:solidFill>
                          <a:latin typeface="+mn-ea"/>
                        </a:rPr>
                        <a:t>When I was in the middle of the pond</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With ice cracking suddenly, I fell into a hole. My arms outstretched on the ice and my body </a:t>
                      </a:r>
                      <a:r>
                        <a:rPr lang="en-US" altLang="zh-CN" sz="1400" b="0">
                          <a:solidFill>
                            <a:srgbClr val="000000"/>
                          </a:solidFill>
                          <a:latin typeface="+mn-ea"/>
                        </a:rPr>
                        <a:t>hanging</a:t>
                      </a:r>
                      <a:r>
                        <a:rPr lang="en-US" altLang="zh-CN" sz="1400" b="1">
                          <a:solidFill>
                            <a:srgbClr val="000000"/>
                          </a:solidFill>
                          <a:latin typeface="+mn-ea"/>
                        </a:rPr>
                        <a:t> </a:t>
                      </a:r>
                      <a:r>
                        <a:rPr lang="en-US" altLang="zh-CN" sz="1400">
                          <a:solidFill>
                            <a:srgbClr val="000000"/>
                          </a:solidFill>
                          <a:latin typeface="+mn-ea"/>
                        </a:rPr>
                        <a:t>in the icy water, I was trapped in the hole.</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I got shocked and scared.</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1023620">
                <a:tc>
                  <a:txBody>
                    <a:bodyPr/>
                    <a:p>
                      <a:pPr marL="0" indent="0" algn="l">
                        <a:lnSpc>
                          <a:spcPct val="150000"/>
                        </a:lnSpc>
                        <a:spcBef>
                          <a:spcPct val="0"/>
                        </a:spcBef>
                        <a:spcAft>
                          <a:spcPct val="0"/>
                        </a:spcAft>
                      </a:pPr>
                      <a:r>
                        <a:rPr lang="en-US" altLang="zh-CN" sz="1400">
                          <a:solidFill>
                            <a:srgbClr val="000000"/>
                          </a:solidFill>
                          <a:latin typeface="+mn-ea"/>
                        </a:rPr>
                        <a:t>When I tried to save myself</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I attempted to climb out of the ice hole several times but in vain. The heavy coat becoming wet through and dragging me down worsened the terrible situation.</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I was exhausted and nervous.</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765175">
                <a:tc>
                  <a:txBody>
                    <a:bodyPr/>
                    <a:p>
                      <a:pPr marL="0" indent="0" algn="l">
                        <a:lnSpc>
                          <a:spcPct val="150000"/>
                        </a:lnSpc>
                        <a:spcBef>
                          <a:spcPct val="0"/>
                        </a:spcBef>
                        <a:spcAft>
                          <a:spcPct val="0"/>
                        </a:spcAft>
                      </a:pPr>
                      <a:r>
                        <a:rPr lang="en-US" altLang="zh-CN" sz="1400">
                          <a:solidFill>
                            <a:srgbClr val="000000"/>
                          </a:solidFill>
                          <a:latin typeface="+mn-ea"/>
                        </a:rPr>
                        <a:t>When I looked at Harry</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Harry was rooted to the spot. I screamed at him for his help.</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mn-ea"/>
                        </a:rPr>
                        <a:t>I was anxious but hopeful.</a:t>
                      </a:r>
                      <a:endParaRPr lang="en-US" alt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TABLE_ENDDRAG_ORIGIN_RECT" val="830*321"/>
  <p:tag name="TABLE_ENDDRAG_RECT" val="70*119*830*32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TABLE_ENDDRAG_ORIGIN_RECT" val="823*40"/>
  <p:tag name="TABLE_ENDDRAG_RECT" val="75*132*823*40"/>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TABLE_ENDDRAG_ORIGIN_RECT" val="808*296"/>
  <p:tag name="TABLE_ENDDRAG_RECT" val="87*146*808*296"/>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COMMONDATA" val="eyJoZGlkIjoiMDkxZjZiMGUxZjVhNWRlODlmODBiNjlkN2UzMjcxZD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4738</Words>
  <Application>WPS 演示</Application>
  <PresentationFormat>宽屏</PresentationFormat>
  <Paragraphs>133</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188</cp:revision>
  <dcterms:created xsi:type="dcterms:W3CDTF">2019-06-19T02:08:00Z</dcterms:created>
  <dcterms:modified xsi:type="dcterms:W3CDTF">2025-05-17T08:30:53Z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887EA7E47C11438B8B29A1D75C40343C_13</vt:lpwstr>
  </property>
</Properties>
</file>