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65" r:id="rId8"/>
    <p:sldId id="298" r:id="rId9"/>
    <p:sldId id="299" r:id="rId10"/>
    <p:sldId id="278"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3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72.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小作文之直抒己见：谈谈体育运动</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7" name="文本框 6"/>
          <p:cNvSpPr txBox="1"/>
          <p:nvPr/>
        </p:nvSpPr>
        <p:spPr>
          <a:xfrm>
            <a:off x="904240" y="2463165"/>
            <a:ext cx="10413365" cy="2177415"/>
          </a:xfrm>
          <a:prstGeom prst="rect">
            <a:avLst/>
          </a:prstGeom>
        </p:spPr>
        <p:txBody>
          <a:bodyPr>
            <a:noAutofit/>
          </a:bodyPr>
          <a:p>
            <a:pPr marL="0" indent="279400" defTabSz="266700">
              <a:lnSpc>
                <a:spcPct val="150000"/>
              </a:lnSpc>
              <a:spcBef>
                <a:spcPct val="0"/>
              </a:spcBef>
              <a:spcAft>
                <a:spcPct val="0"/>
              </a:spcAft>
            </a:pPr>
            <a:r>
              <a:rPr lang="zh-CN" altLang="en-US">
                <a:solidFill>
                  <a:srgbClr val="000000"/>
                </a:solidFill>
                <a:latin typeface="+mn-ea"/>
              </a:rPr>
              <a:t>体育运动在学生日常学习生活中的重要作用不言而喻，同时体育正在走进中考、高考，走进更多人的日常生活，这与体育运动的教育意义密不可分。本篇内容将带领大家学习写与体育话题有关的作文。</a:t>
            </a:r>
            <a:endParaRPr lang="zh-CN" altLang="en-US">
              <a:solidFill>
                <a:srgbClr val="000000"/>
              </a:solidFill>
              <a:latin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20650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177290"/>
            <a:ext cx="4118610" cy="460375"/>
          </a:xfrm>
          <a:prstGeom prst="rect">
            <a:avLst/>
          </a:prstGeom>
          <a:noFill/>
        </p:spPr>
        <p:txBody>
          <a:bodyPr wrap="square" rtlCol="0">
            <a:spAutoFit/>
          </a:bodyPr>
          <a:p>
            <a:r>
              <a:rPr lang="zh-CN" altLang="en-US" sz="2400" b="1"/>
              <a:t>写作类型</a:t>
            </a:r>
            <a:endParaRPr lang="zh-CN" altLang="en-US" sz="2400" b="1"/>
          </a:p>
        </p:txBody>
      </p:sp>
      <p:sp>
        <p:nvSpPr>
          <p:cNvPr id="9" name="文本框 8"/>
          <p:cNvSpPr txBox="1"/>
          <p:nvPr/>
        </p:nvSpPr>
        <p:spPr>
          <a:xfrm>
            <a:off x="894715" y="1876425"/>
            <a:ext cx="10489565" cy="3420745"/>
          </a:xfrm>
          <a:prstGeom prst="rect">
            <a:avLst/>
          </a:prstGeom>
        </p:spPr>
        <p:txBody>
          <a:bodyPr>
            <a:noAutofit/>
          </a:bodyPr>
          <a:p>
            <a:pPr indent="457200" defTabSz="266700" fontAlgn="auto">
              <a:lnSpc>
                <a:spcPct val="150000"/>
              </a:lnSpc>
              <a:spcBef>
                <a:spcPct val="0"/>
              </a:spcBef>
              <a:spcAft>
                <a:spcPct val="0"/>
              </a:spcAft>
            </a:pPr>
            <a:r>
              <a:rPr lang="en-US" altLang="zh-CN" b="1">
                <a:solidFill>
                  <a:srgbClr val="000000"/>
                </a:solidFill>
                <a:latin typeface="+mn-ea"/>
                <a:cs typeface="+mn-ea"/>
              </a:rPr>
              <a:t>1.</a:t>
            </a:r>
            <a:r>
              <a:rPr lang="zh-CN" altLang="en-US" b="1">
                <a:solidFill>
                  <a:srgbClr val="000000"/>
                </a:solidFill>
                <a:latin typeface="+mn-ea"/>
                <a:cs typeface="+mn-ea"/>
              </a:rPr>
              <a:t>建议信：</a:t>
            </a:r>
            <a:r>
              <a:rPr lang="zh-CN" altLang="en-US">
                <a:solidFill>
                  <a:srgbClr val="000000"/>
                </a:solidFill>
                <a:latin typeface="+mn-ea"/>
                <a:cs typeface="+mn-ea"/>
              </a:rPr>
              <a:t>将体育运动的话题与建议信相结合的题型常出现在考试命题中，一般为针对来信人给出的体育运动的相关问题提出建议或是为学校举办的体育活动提出建议。</a:t>
            </a:r>
            <a:endParaRPr lang="zh-CN" altLang="en-US">
              <a:solidFill>
                <a:srgbClr val="000000"/>
              </a:solidFill>
              <a:latin typeface="+mn-ea"/>
              <a:cs typeface="+mn-ea"/>
            </a:endParaRPr>
          </a:p>
          <a:p>
            <a:pPr indent="457200" defTabSz="266700" fontAlgn="auto">
              <a:lnSpc>
                <a:spcPct val="150000"/>
              </a:lnSpc>
              <a:spcBef>
                <a:spcPct val="0"/>
              </a:spcBef>
              <a:spcAft>
                <a:spcPct val="0"/>
              </a:spcAft>
            </a:pPr>
            <a:r>
              <a:rPr lang="en-US" altLang="zh-CN" b="1">
                <a:solidFill>
                  <a:srgbClr val="000000"/>
                </a:solidFill>
                <a:latin typeface="+mn-ea"/>
                <a:cs typeface="+mn-ea"/>
              </a:rPr>
              <a:t>2.</a:t>
            </a:r>
            <a:r>
              <a:rPr lang="zh-CN" altLang="en-US" b="1">
                <a:solidFill>
                  <a:srgbClr val="000000"/>
                </a:solidFill>
                <a:latin typeface="+mn-ea"/>
                <a:cs typeface="+mn-ea"/>
              </a:rPr>
              <a:t>演讲稿</a:t>
            </a:r>
            <a:r>
              <a:rPr lang="en-US" altLang="zh-CN" b="1">
                <a:solidFill>
                  <a:srgbClr val="000000"/>
                </a:solidFill>
                <a:latin typeface="+mn-ea"/>
                <a:cs typeface="+mn-ea"/>
              </a:rPr>
              <a:t>/</a:t>
            </a:r>
            <a:r>
              <a:rPr lang="zh-CN" altLang="en-US" b="1">
                <a:solidFill>
                  <a:srgbClr val="000000"/>
                </a:solidFill>
                <a:latin typeface="+mn-ea"/>
                <a:cs typeface="+mn-ea"/>
              </a:rPr>
              <a:t>倡议书：</a:t>
            </a:r>
            <a:r>
              <a:rPr lang="zh-CN" altLang="en-US">
                <a:solidFill>
                  <a:srgbClr val="000000"/>
                </a:solidFill>
                <a:latin typeface="+mn-ea"/>
                <a:cs typeface="+mn-ea"/>
              </a:rPr>
              <a:t>将体育运动的话题与演讲稿或倡议书相结合的题型在考试中也比较常见，一般为演讲者或倡议者针对某个体育运动进行介绍、给出运动建议，并阐明该运动带来的好处，重点在于呼吁大家多参与体育运动。</a:t>
            </a:r>
            <a:endParaRPr lang="zh-CN" altLang="en-US">
              <a:solidFill>
                <a:srgbClr val="000000"/>
              </a:solidFill>
              <a:latin typeface="+mn-ea"/>
              <a:cs typeface="+mn-ea"/>
            </a:endParaRPr>
          </a:p>
          <a:p>
            <a:pPr indent="457200" defTabSz="266700" fontAlgn="auto">
              <a:lnSpc>
                <a:spcPct val="150000"/>
              </a:lnSpc>
              <a:spcBef>
                <a:spcPct val="0"/>
              </a:spcBef>
              <a:spcAft>
                <a:spcPct val="0"/>
              </a:spcAft>
            </a:pPr>
            <a:r>
              <a:rPr lang="en-US" altLang="zh-CN" b="1">
                <a:solidFill>
                  <a:srgbClr val="000000"/>
                </a:solidFill>
                <a:latin typeface="+mn-ea"/>
                <a:cs typeface="+mn-ea"/>
              </a:rPr>
              <a:t>3.</a:t>
            </a:r>
            <a:r>
              <a:rPr lang="zh-CN" altLang="en-US" b="1">
                <a:solidFill>
                  <a:srgbClr val="000000"/>
                </a:solidFill>
                <a:latin typeface="+mn-ea"/>
                <a:cs typeface="+mn-ea"/>
              </a:rPr>
              <a:t>观点类议论文：</a:t>
            </a:r>
            <a:r>
              <a:rPr lang="zh-CN" altLang="en-US">
                <a:solidFill>
                  <a:srgbClr val="000000"/>
                </a:solidFill>
                <a:latin typeface="+mn-ea"/>
                <a:cs typeface="+mn-ea"/>
              </a:rPr>
              <a:t>此类写作通常是表达对体育运动的看法，可以从以下几个方面展开，如体育运动的类型、影响以及如何开展体育运动。</a:t>
            </a:r>
            <a:endParaRPr lang="zh-CN" altLang="en-US">
              <a:solidFill>
                <a:srgbClr val="00000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7527290" cy="460375"/>
          </a:xfrm>
          <a:prstGeom prst="rect">
            <a:avLst/>
          </a:prstGeom>
          <a:noFill/>
        </p:spPr>
        <p:txBody>
          <a:bodyPr wrap="square" rtlCol="0">
            <a:spAutoFit/>
          </a:bodyPr>
          <a:p>
            <a:r>
              <a:rPr lang="zh-CN" altLang="en-US" sz="2400" b="1"/>
              <a:t>素材储备</a:t>
            </a:r>
            <a:r>
              <a:rPr lang="en-US" altLang="zh-CN" sz="2400" b="1"/>
              <a:t>——</a:t>
            </a:r>
            <a:r>
              <a:rPr lang="zh-CN" altLang="en-US" sz="2400" b="1"/>
              <a:t>句型积累</a:t>
            </a:r>
            <a:endParaRPr lang="zh-CN" altLang="en-US" sz="2400" b="1"/>
          </a:p>
        </p:txBody>
      </p:sp>
      <p:sp>
        <p:nvSpPr>
          <p:cNvPr id="6" name="文本框 5"/>
          <p:cNvSpPr txBox="1"/>
          <p:nvPr/>
        </p:nvSpPr>
        <p:spPr>
          <a:xfrm>
            <a:off x="894715" y="1617980"/>
            <a:ext cx="10489565" cy="3211830"/>
          </a:xfrm>
          <a:prstGeom prst="rect">
            <a:avLst/>
          </a:prstGeom>
        </p:spPr>
        <p:txBody>
          <a:bodyPr>
            <a:noAutofit/>
          </a:bodyPr>
          <a:p>
            <a:pPr marL="0" indent="0" defTabSz="266700">
              <a:lnSpc>
                <a:spcPct val="150000"/>
              </a:lnSpc>
              <a:spcBef>
                <a:spcPct val="0"/>
              </a:spcBef>
              <a:spcAft>
                <a:spcPct val="0"/>
              </a:spcAft>
            </a:pPr>
            <a:r>
              <a:rPr lang="en-US" altLang="zh-CN">
                <a:solidFill>
                  <a:srgbClr val="000000"/>
                </a:solidFill>
                <a:latin typeface="+mn-ea"/>
                <a:cs typeface="+mn-ea"/>
              </a:rPr>
              <a:t>There are many different forms of sports to suit different tastes.</a:t>
            </a:r>
            <a:endParaRPr lang="en-US" altLang="zh-CN">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有很多不同的运动方式以适应不同的喜好。</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More and more people today are realising the importance of regular physical exercise.</a:t>
            </a:r>
            <a:endParaRPr lang="en-US" altLang="zh-CN">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如今，</a:t>
            </a:r>
            <a:r>
              <a:rPr lang="zh-CN" altLang="en-US">
                <a:solidFill>
                  <a:srgbClr val="000000"/>
                </a:solidFill>
                <a:latin typeface="+mn-ea"/>
                <a:cs typeface="+mn-ea"/>
              </a:rPr>
              <a:t>越来越多的人正意识到定期体育锻炼的重要性。</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Taking exercise can keep us fit and strong, which can keep us away from many diseases.</a:t>
            </a:r>
            <a:endParaRPr lang="en-US" altLang="zh-CN">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锻炼可以使我们保持健康强壮，</a:t>
            </a:r>
            <a:r>
              <a:rPr lang="zh-CN" altLang="en-US">
                <a:solidFill>
                  <a:srgbClr val="000000"/>
                </a:solidFill>
                <a:latin typeface="+mn-ea"/>
                <a:cs typeface="+mn-ea"/>
              </a:rPr>
              <a:t>这能让我们远离很多疾病。</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Doing sports every day helps us keep energetic and healthy.</a:t>
            </a:r>
            <a:endParaRPr lang="en-US" altLang="zh-CN">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每天做运动有助于我们保持精力充沛和健康。</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718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587375" y="1522095"/>
            <a:ext cx="11016615" cy="4246245"/>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a:solidFill>
                  <a:schemeClr val="tx1"/>
                </a:solidFill>
                <a:latin typeface="+mn-ea"/>
              </a:rPr>
              <a:t>假定你是中学生李华，为了鼓励学生积极参与体育锻炼，你校英语俱乐部组织了一场以</a:t>
            </a:r>
            <a:r>
              <a:rPr lang="en-US" altLang="zh-CN">
                <a:solidFill>
                  <a:schemeClr val="tx1"/>
                </a:solidFill>
                <a:latin typeface="+mn-ea"/>
              </a:rPr>
              <a:t>“Life Lies in Exercise”</a:t>
            </a:r>
            <a:r>
              <a:rPr lang="zh-CN" altLang="en-US">
                <a:solidFill>
                  <a:schemeClr val="tx1"/>
                </a:solidFill>
                <a:latin typeface="+mn-ea"/>
              </a:rPr>
              <a:t>为主题的英语演讲比赛。请你根据以下提示写一篇演讲稿参赛，内容包括：</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运动带来的好处；</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2.</a:t>
            </a:r>
            <a:r>
              <a:rPr lang="zh-CN" altLang="en-US">
                <a:solidFill>
                  <a:schemeClr val="tx1"/>
                </a:solidFill>
                <a:latin typeface="+mn-ea"/>
              </a:rPr>
              <a:t>呼吁大家积极运动。</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注意：写作词数应为</a:t>
            </a:r>
            <a:r>
              <a:rPr lang="en-US" altLang="zh-CN">
                <a:solidFill>
                  <a:schemeClr val="tx1"/>
                </a:solidFill>
                <a:latin typeface="+mn-ea"/>
              </a:rPr>
              <a:t>80</a:t>
            </a:r>
            <a:r>
              <a:rPr lang="zh-CN" altLang="en-US">
                <a:solidFill>
                  <a:schemeClr val="tx1"/>
                </a:solidFill>
                <a:latin typeface="+mn-ea"/>
              </a:rPr>
              <a:t>个左右。</a:t>
            </a:r>
            <a:endParaRPr lang="zh-CN" altLang="en-US">
              <a:solidFill>
                <a:schemeClr val="tx1"/>
              </a:solidFill>
              <a:latin typeface="+mn-ea"/>
            </a:endParaRPr>
          </a:p>
          <a:p>
            <a:pPr indent="0" algn="ctr" defTabSz="266700" eaLnBrk="0" fontAlgn="base">
              <a:lnSpc>
                <a:spcPct val="150000"/>
              </a:lnSpc>
              <a:spcBef>
                <a:spcPct val="0"/>
              </a:spcBef>
              <a:spcAft>
                <a:spcPct val="0"/>
              </a:spcAft>
            </a:pPr>
            <a:r>
              <a:rPr lang="en-US" altLang="zh-CN" b="1">
                <a:solidFill>
                  <a:schemeClr val="tx1"/>
                </a:solidFill>
                <a:latin typeface="+mn-ea"/>
              </a:rPr>
              <a:t>Life Lies in Exercise</a:t>
            </a:r>
            <a:endParaRPr lang="en-US" altLang="zh-CN"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14730"/>
            <a:ext cx="11016615" cy="4661535"/>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b="1">
                <a:solidFill>
                  <a:schemeClr val="tx1"/>
                </a:solidFill>
                <a:latin typeface="+mn-ea"/>
              </a:rPr>
              <a:t>一、审题定调</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体裁：演讲稿类应用文（演讲须有开头语及套句</a:t>
            </a:r>
            <a:r>
              <a:rPr lang="en-US" altLang="zh-CN">
                <a:solidFill>
                  <a:schemeClr val="tx1"/>
                </a:solidFill>
                <a:latin typeface="+mn-ea"/>
              </a:rPr>
              <a:t>“Good morning, my dear friends!”</a:t>
            </a:r>
            <a:r>
              <a:rPr lang="zh-CN" altLang="en-US">
                <a:solidFill>
                  <a:schemeClr val="tx1"/>
                </a:solidFill>
                <a:latin typeface="+mn-ea"/>
              </a:rPr>
              <a:t>和结束语</a:t>
            </a:r>
            <a:r>
              <a:rPr lang="en-US" altLang="zh-CN">
                <a:solidFill>
                  <a:schemeClr val="tx1"/>
                </a:solidFill>
                <a:latin typeface="+mn-ea"/>
              </a:rPr>
              <a:t>“Thank you for your attention!”</a:t>
            </a:r>
            <a:r>
              <a:rPr lang="zh-CN" altLang="en-US">
                <a:solidFill>
                  <a:schemeClr val="tx1"/>
                </a:solidFill>
                <a:latin typeface="+mn-ea"/>
              </a:rPr>
              <a:t>）</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人称：以第一、三人称为主</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时态：以一般现在时为主</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内容：三、四段为宜，注意段落篇幅合理，主次分明</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b="1">
                <a:solidFill>
                  <a:schemeClr val="tx1"/>
                </a:solidFill>
                <a:latin typeface="+mn-ea"/>
              </a:rPr>
              <a:t>二、谋篇布局</a:t>
            </a:r>
            <a:endParaRPr lang="zh-CN" altLang="en-US" b="1">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第一段：开头段，问候听众，说明演讲主题；</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第二段：主体段，根据题目可知，应以要点</a:t>
            </a:r>
            <a:r>
              <a:rPr lang="en-US" altLang="zh-CN">
                <a:solidFill>
                  <a:schemeClr val="tx1"/>
                </a:solidFill>
                <a:latin typeface="+mn-ea"/>
              </a:rPr>
              <a:t>1</a:t>
            </a:r>
            <a:r>
              <a:rPr lang="zh-CN" altLang="en-US">
                <a:solidFill>
                  <a:schemeClr val="tx1"/>
                </a:solidFill>
                <a:latin typeface="+mn-ea"/>
              </a:rPr>
              <a:t>为主，着重介绍运动带来的好处，写</a:t>
            </a:r>
            <a:r>
              <a:rPr lang="en-US" altLang="zh-CN">
                <a:solidFill>
                  <a:schemeClr val="tx1"/>
                </a:solidFill>
                <a:latin typeface="+mn-ea"/>
              </a:rPr>
              <a:t>2—3</a:t>
            </a:r>
            <a:r>
              <a:rPr lang="zh-CN" altLang="en-US">
                <a:solidFill>
                  <a:schemeClr val="tx1"/>
                </a:solidFill>
                <a:latin typeface="+mn-ea"/>
              </a:rPr>
              <a:t>点为宜；</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第三段：呼吁段，以要点</a:t>
            </a:r>
            <a:r>
              <a:rPr lang="en-US" altLang="zh-CN">
                <a:solidFill>
                  <a:schemeClr val="tx1"/>
                </a:solidFill>
                <a:latin typeface="+mn-ea"/>
              </a:rPr>
              <a:t>2</a:t>
            </a:r>
            <a:r>
              <a:rPr lang="zh-CN" altLang="en-US">
                <a:solidFill>
                  <a:schemeClr val="tx1"/>
                </a:solidFill>
                <a:latin typeface="+mn-ea"/>
              </a:rPr>
              <a:t>为主，提出呼吁；</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zh-CN" altLang="en-US">
                <a:solidFill>
                  <a:schemeClr val="tx1"/>
                </a:solidFill>
                <a:latin typeface="+mn-ea"/>
              </a:rPr>
              <a:t>第四段：结束段，表达感谢。</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587375" y="1014730"/>
            <a:ext cx="11016615" cy="4767580"/>
          </a:xfrm>
          <a:prstGeom prst="rect">
            <a:avLst/>
          </a:prstGeom>
        </p:spPr>
        <p:txBody>
          <a:bodyPr wrap="square">
            <a:spAutoFit/>
          </a:bodyPr>
          <a:p>
            <a:pPr indent="457200" algn="l" defTabSz="266700" eaLnBrk="0" fontAlgn="base">
              <a:lnSpc>
                <a:spcPct val="130000"/>
              </a:lnSpc>
              <a:spcBef>
                <a:spcPct val="0"/>
              </a:spcBef>
              <a:spcAft>
                <a:spcPct val="0"/>
              </a:spcAft>
            </a:pPr>
            <a:r>
              <a:rPr lang="zh-CN" altLang="en-US">
                <a:solidFill>
                  <a:schemeClr val="tx1"/>
                </a:solidFill>
                <a:latin typeface="+mn-ea"/>
              </a:rPr>
              <a:t>三、连句成篇</a:t>
            </a:r>
            <a:endParaRPr lang="zh-CN" altLang="en-US">
              <a:solidFill>
                <a:schemeClr val="tx1"/>
              </a:solidFill>
              <a:latin typeface="+mn-ea"/>
            </a:endParaRPr>
          </a:p>
          <a:p>
            <a:pPr indent="0" algn="ctr" defTabSz="266700" eaLnBrk="0" fontAlgn="base">
              <a:lnSpc>
                <a:spcPct val="130000"/>
              </a:lnSpc>
              <a:spcBef>
                <a:spcPct val="0"/>
              </a:spcBef>
              <a:spcAft>
                <a:spcPct val="0"/>
              </a:spcAft>
            </a:pPr>
            <a:r>
              <a:rPr lang="en-US" altLang="zh-CN" b="1">
                <a:solidFill>
                  <a:schemeClr val="tx1"/>
                </a:solidFill>
                <a:latin typeface="+mn-ea"/>
              </a:rPr>
              <a:t>Life Lies in Exercise</a:t>
            </a:r>
            <a:endParaRPr lang="en-US" altLang="zh-CN" b="1">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Good morning, my dear friends! I </a:t>
            </a:r>
            <a:r>
              <a:rPr lang="en-US" altLang="zh-CN">
                <a:solidFill>
                  <a:srgbClr val="00A0AF"/>
                </a:solidFill>
                <a:latin typeface="+mn-ea"/>
              </a:rPr>
              <a:t>feel greatly honoured to be</a:t>
            </a:r>
            <a:r>
              <a:rPr lang="en-US" altLang="zh-CN">
                <a:solidFill>
                  <a:schemeClr val="tx1"/>
                </a:solidFill>
                <a:latin typeface="+mn-ea"/>
              </a:rPr>
              <a:t> here to share with you my ideas about the benefits of exercise.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As we all know, exercise brings us numerous advantages. It helps us stay physically healthy by </a:t>
            </a:r>
            <a:r>
              <a:rPr lang="en-US" altLang="zh-CN">
                <a:solidFill>
                  <a:srgbClr val="00A0AF"/>
                </a:solidFill>
                <a:latin typeface="+mn-ea"/>
              </a:rPr>
              <a:t>engaging</a:t>
            </a:r>
            <a:r>
              <a:rPr lang="en-US" altLang="zh-CN">
                <a:solidFill>
                  <a:schemeClr val="tx1"/>
                </a:solidFill>
                <a:latin typeface="+mn-ea"/>
              </a:rPr>
              <a:t> ourselves </a:t>
            </a:r>
            <a:r>
              <a:rPr lang="en-US" altLang="zh-CN">
                <a:solidFill>
                  <a:srgbClr val="00A0AF"/>
                </a:solidFill>
                <a:latin typeface="+mn-ea"/>
              </a:rPr>
              <a:t>in a variety of</a:t>
            </a:r>
            <a:r>
              <a:rPr lang="en-US" altLang="zh-CN">
                <a:solidFill>
                  <a:schemeClr val="tx1"/>
                </a:solidFill>
                <a:latin typeface="+mn-ea"/>
              </a:rPr>
              <a:t> sports we are passionate about. Doing sports can</a:t>
            </a:r>
            <a:r>
              <a:rPr lang="en-US" altLang="zh-CN">
                <a:solidFill>
                  <a:srgbClr val="00A0AF"/>
                </a:solidFill>
                <a:latin typeface="+mn-ea"/>
              </a:rPr>
              <a:t> not only</a:t>
            </a:r>
            <a:r>
              <a:rPr lang="en-US" altLang="zh-CN">
                <a:solidFill>
                  <a:schemeClr val="tx1"/>
                </a:solidFill>
                <a:latin typeface="+mn-ea"/>
              </a:rPr>
              <a:t> strengthen our body, </a:t>
            </a:r>
            <a:r>
              <a:rPr lang="en-US" altLang="zh-CN">
                <a:solidFill>
                  <a:srgbClr val="00A0AF"/>
                </a:solidFill>
                <a:latin typeface="+mn-ea"/>
              </a:rPr>
              <a:t>but also</a:t>
            </a:r>
            <a:r>
              <a:rPr lang="en-US" altLang="zh-CN">
                <a:solidFill>
                  <a:schemeClr val="tx1"/>
                </a:solidFill>
                <a:latin typeface="+mn-ea"/>
              </a:rPr>
              <a:t> contribute greatly to preventing diseases. Additionally, it is acknowledged that exercising on a daily basis also </a:t>
            </a:r>
            <a:r>
              <a:rPr lang="en-US" altLang="zh-CN">
                <a:solidFill>
                  <a:srgbClr val="00A0AF"/>
                </a:solidFill>
                <a:latin typeface="+mn-ea"/>
              </a:rPr>
              <a:t>has positive impacts on</a:t>
            </a:r>
            <a:r>
              <a:rPr lang="en-US" altLang="zh-CN">
                <a:solidFill>
                  <a:schemeClr val="tx1"/>
                </a:solidFill>
                <a:latin typeface="+mn-ea"/>
              </a:rPr>
              <a:t> our mental well-being. Physical exercise can help strengthen our endurance and willpower, release us from the stressful fast-paced life, </a:t>
            </a:r>
            <a:r>
              <a:rPr lang="en-US" altLang="zh-CN">
                <a:solidFill>
                  <a:srgbClr val="00A0AF"/>
                </a:solidFill>
                <a:latin typeface="+mn-ea"/>
              </a:rPr>
              <a:t>as well as</a:t>
            </a:r>
            <a:r>
              <a:rPr lang="en-US" altLang="zh-CN">
                <a:solidFill>
                  <a:schemeClr val="tx1"/>
                </a:solidFill>
                <a:latin typeface="+mn-ea"/>
              </a:rPr>
              <a:t> maintain a positive attitude to life.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Considering these benefits, I would like to call on everyone to embrace the spirit of sports and make exercise a regular part of our lives. Remember: Life lies in exercise.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Thank you for your attention!</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8" name="图片 7"/>
          <p:cNvPicPr>
            <a:picLocks noChangeAspect="1"/>
          </p:cNvPicPr>
          <p:nvPr/>
        </p:nvPicPr>
        <p:blipFill>
          <a:blip r:embed="rId2"/>
          <a:stretch>
            <a:fillRect/>
          </a:stretch>
        </p:blipFill>
        <p:spPr>
          <a:xfrm>
            <a:off x="894715" y="2497455"/>
            <a:ext cx="10572750" cy="2075815"/>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2487</Words>
  <Application>WPS 演示</Application>
  <PresentationFormat>宽屏</PresentationFormat>
  <Paragraphs>72</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188</cp:revision>
  <dcterms:created xsi:type="dcterms:W3CDTF">2019-06-19T02:08:00Z</dcterms:created>
  <dcterms:modified xsi:type="dcterms:W3CDTF">2025-05-27T08:43:33Z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A4ED68441DDF4BD1A2E76AE5C1CDEF25_13</vt:lpwstr>
  </property>
</Properties>
</file>