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5" r:id="rId7"/>
    <p:sldId id="265" r:id="rId8"/>
    <p:sldId id="274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56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重点掌握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表语从句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430" y="2970530"/>
            <a:ext cx="9629140" cy="11582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9650" y="1670050"/>
            <a:ext cx="102679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>
                <a:latin typeface="+mn-ea"/>
              </a:rPr>
              <a:t>     </a:t>
            </a:r>
            <a:r>
              <a:rPr lang="zh-CN" altLang="en-US">
                <a:latin typeface="+mn-ea"/>
              </a:rPr>
              <a:t>表语从句位于连系动词后，充当复合句中的表语，一般结构为</a:t>
            </a:r>
            <a:r>
              <a:rPr lang="en-US" altLang="zh-CN">
                <a:latin typeface="+mn-ea"/>
              </a:rPr>
              <a:t>“</a:t>
            </a:r>
            <a:r>
              <a:rPr lang="zh-CN" altLang="en-US">
                <a:latin typeface="+mn-ea"/>
              </a:rPr>
              <a:t>主语</a:t>
            </a:r>
            <a:r>
              <a:rPr lang="en-US" altLang="zh-CN">
                <a:latin typeface="+mn-ea"/>
              </a:rPr>
              <a:t>+</a:t>
            </a:r>
            <a:r>
              <a:rPr lang="zh-CN" altLang="en-US">
                <a:latin typeface="+mn-ea"/>
              </a:rPr>
              <a:t>连系动词</a:t>
            </a:r>
            <a:r>
              <a:rPr lang="en-US" altLang="zh-CN">
                <a:latin typeface="+mn-ea"/>
              </a:rPr>
              <a:t>+</a:t>
            </a:r>
            <a:r>
              <a:rPr lang="zh-CN" altLang="en-US">
                <a:latin typeface="+mn-ea"/>
              </a:rPr>
              <a:t>表语从句</a:t>
            </a:r>
            <a:r>
              <a:rPr lang="en-US" altLang="zh-CN">
                <a:latin typeface="+mn-ea"/>
              </a:rPr>
              <a:t>”</a:t>
            </a:r>
            <a:r>
              <a:rPr lang="zh-CN" altLang="en-US">
                <a:latin typeface="+mn-ea"/>
              </a:rPr>
              <a:t>。常见的连系动词有</a:t>
            </a:r>
            <a:r>
              <a:rPr lang="en-US" altLang="zh-CN">
                <a:latin typeface="+mn-ea"/>
              </a:rPr>
              <a:t> be </a:t>
            </a:r>
            <a:r>
              <a:rPr lang="zh-CN" altLang="en-US">
                <a:latin typeface="+mn-ea"/>
              </a:rPr>
              <a:t>动词</a:t>
            </a:r>
            <a:r>
              <a:rPr lang="en-US" altLang="zh-CN">
                <a:latin typeface="+mn-ea"/>
              </a:rPr>
              <a:t>, seem, look, feel, become, remain, turn, sound </a:t>
            </a:r>
            <a:r>
              <a:rPr lang="zh-CN" altLang="en-US">
                <a:latin typeface="+mn-ea"/>
              </a:rPr>
              <a:t>等。</a:t>
            </a:r>
            <a:endParaRPr lang="zh-CN" altLang="en-US">
              <a:latin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850265" y="3422650"/>
          <a:ext cx="10625455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335"/>
                <a:gridCol w="9088120"/>
              </a:tblGrid>
              <a:tr h="15671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连接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代词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A54A97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what(ever), which(ever), who(ever), whom(ever), whose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连接代词在从句中作主语、表语、宾语或定语。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China is not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what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it used to be.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中国不再是过去的中国了。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question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what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he will do next.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问题是他下一步将做什么。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problem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whom/who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we should invite to the party.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问题是我们该邀请谁参加聚会。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question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whose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idea it was in the first place.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问题是一开始这是谁的点子。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009650" y="1205865"/>
            <a:ext cx="411480" cy="402590"/>
            <a:chOff x="1590" y="1899"/>
            <a:chExt cx="648" cy="634"/>
          </a:xfrm>
        </p:grpSpPr>
        <p:sp>
          <p:nvSpPr>
            <p:cNvPr id="4" name="椭圆 3"/>
            <p:cNvSpPr/>
            <p:nvPr/>
          </p:nvSpPr>
          <p:spPr>
            <a:xfrm>
              <a:off x="1604" y="1899"/>
              <a:ext cx="634" cy="634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90" y="1938"/>
              <a:ext cx="61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67485" y="116300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Bef>
                <a:spcPts val="1000"/>
              </a:spcBef>
              <a:spcAft>
                <a:spcPts val="800"/>
              </a:spcAft>
            </a:pPr>
            <a:r>
              <a:rPr lang="zh-CN" altLang="en-US" sz="2400" b="1" i="0">
                <a:solidFill>
                  <a:srgbClr val="404040"/>
                </a:solidFill>
                <a:latin typeface="+mn-ea"/>
              </a:rPr>
              <a:t>基本结构</a:t>
            </a:r>
            <a:endParaRPr lang="zh-CN" altLang="en-US" sz="2400" b="1" i="0">
              <a:solidFill>
                <a:srgbClr val="404040"/>
              </a:solidFill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64565" y="2865755"/>
            <a:ext cx="411480" cy="402590"/>
            <a:chOff x="1590" y="1899"/>
            <a:chExt cx="648" cy="634"/>
          </a:xfrm>
        </p:grpSpPr>
        <p:sp>
          <p:nvSpPr>
            <p:cNvPr id="13" name="椭圆 12"/>
            <p:cNvSpPr/>
            <p:nvPr/>
          </p:nvSpPr>
          <p:spPr>
            <a:xfrm>
              <a:off x="1604" y="1899"/>
              <a:ext cx="634" cy="634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90" y="1938"/>
              <a:ext cx="61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22400" y="282289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Bef>
                <a:spcPts val="1000"/>
              </a:spcBef>
              <a:spcAft>
                <a:spcPts val="800"/>
              </a:spcAft>
            </a:pPr>
            <a:r>
              <a:rPr lang="zh-CN" altLang="en-US" sz="2400" b="1" i="0">
                <a:solidFill>
                  <a:srgbClr val="404040"/>
                </a:solidFill>
                <a:latin typeface="+mn-ea"/>
              </a:rPr>
              <a:t>引导词</a:t>
            </a:r>
            <a:endParaRPr lang="zh-CN" altLang="en-US" sz="2400" b="1" i="0">
              <a:solidFill>
                <a:srgbClr val="40404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894715" y="1098550"/>
          <a:ext cx="10625455" cy="4452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335"/>
                <a:gridCol w="9088120"/>
              </a:tblGrid>
              <a:tr h="15671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连接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副词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A54A97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when, why, where, how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连接副词在句中作状语。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problem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when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we will be able to finish the project.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问题是我们什么时候能够完成这个项目。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mystery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why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she left without saying goodbye.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不解之处在于她为什么离开时没有说再见。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question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where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he has gone.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问题是他去了哪里。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The challenge is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</a:rPr>
                        <a:t>how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 we can run the new system efficiently.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挑战是我们如何能够高效地运行新系统。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54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+mn-ea"/>
                        </a:rPr>
                        <a:t>其他连接词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A54A97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that, whether, as if/as though, because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等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在从句中均不作成分。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that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无实义；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whether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意为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是否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；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as if/as though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意为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好像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；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because 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意为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因为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。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4280" y="3825240"/>
            <a:ext cx="7241540" cy="21164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4540" y="1522095"/>
            <a:ext cx="1097978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根据汉语意思完成句子。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好消息是，暴风雨期不会持续很长时间。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stormy period will not last long.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这个计划很好，但是我的问题是他们能否掌握这个技巧。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plan is nice, ____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 they can master this skill.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我想知道的是谁来管理公司。（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charge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What I want to know is 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_____.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4.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那条街就是他发现被遗弃的男孩的地方。（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abandoned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street is __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____.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894509" y="1072168"/>
            <a:ext cx="826715" cy="450215"/>
          </a:xfrm>
          <a:prstGeom prst="roundRect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3290" y="2411095"/>
            <a:ext cx="3177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The good news is that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69235" y="3213735"/>
            <a:ext cx="4413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yet/but my question is whether (or not)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8690" y="4044950"/>
            <a:ext cx="3915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who will take charge of the company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6630" y="4876165"/>
            <a:ext cx="4043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where he found the abandoned boy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" y="2625090"/>
            <a:ext cx="10802620" cy="17138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1408</Words>
  <Application>WPS 演示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175</cp:revision>
  <dcterms:created xsi:type="dcterms:W3CDTF">2019-06-19T02:08:00Z</dcterms:created>
  <dcterms:modified xsi:type="dcterms:W3CDTF">2025-05-27T15:10:54Z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81C5789D83504E33B066D9FC0F8D1B2D_13</vt:lpwstr>
  </property>
</Properties>
</file>