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0" r:id="rId8"/>
    <p:sldId id="292" r:id="rId9"/>
    <p:sldId id="291" r:id="rId10"/>
    <p:sldId id="293" r:id="rId11"/>
    <p:sldId id="294" r:id="rId12"/>
    <p:sldId id="265" r:id="rId13"/>
    <p:sldId id="295" r:id="rId14"/>
    <p:sldId id="27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2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whose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437005"/>
            <a:ext cx="10566400" cy="25844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whose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既可指人也可指物，在定语从句中作定语，表示所属关系，意为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“……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live next door to a couple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whose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children often make a lot of noise.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我隔壁住着一对夫妻，他们的孩子经常制造很多噪声。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books on the desk,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whose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covers are shiny, are prizes for us.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桌上那些封面闪闪发光的书是给我们的奖励。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3420" y="1483995"/>
            <a:ext cx="10941050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用适当的关系代词填空。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Show me the book _________________ you spoke of the other day.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I lift weights because it's the form of exercise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requires the least movement for 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Firstly, a friend is someone with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you can share your secrets.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Both the girl and her dog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were crossing the street were hit by a coming car.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All the apples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fell down were eaten by the pigs.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3440" y="1949450"/>
            <a:ext cx="1342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that/which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9355" y="2389505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that/which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4595" y="3181350"/>
            <a:ext cx="979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whom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82465" y="3627755"/>
            <a:ext cx="790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75940" y="3996055"/>
            <a:ext cx="790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  <p:bldP spid="14" grpId="0"/>
      <p:bldP spid="14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98805" y="1483995"/>
            <a:ext cx="11130280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6. Please pass me the dictionary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cover is red with a big logo.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7. This is the best TV set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is made in China.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8. The time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 spent together during the summer vacation was truly unforgettable.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9. However, none of the 20,000 spectators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made their way to the year's final game had to pay for their tickets, and they were welcome to enjoy the game in creative ways.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2465" y="1573530"/>
            <a:ext cx="1342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whose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2355" y="1970405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6120" y="2367280"/>
            <a:ext cx="1626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which/that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3540" y="2827655"/>
            <a:ext cx="2142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who/that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" y="2199640"/>
            <a:ext cx="10881995" cy="2834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关系代词引导的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定语从句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385" y="2897505"/>
            <a:ext cx="10603230" cy="1423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138112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135191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that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372110" y="1812290"/>
            <a:ext cx="1103566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that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指人或物，在限制性定语从句中可作主语、宾语或者表语。注意：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that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不能引导非限制性定语从句。</a:t>
            </a:r>
            <a:endParaRPr lang="zh-CN" altLang="en-US" b="0" i="0">
              <a:solidFill>
                <a:srgbClr val="00A0AF"/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420" y="2458085"/>
            <a:ext cx="10817225" cy="20396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which</a:t>
            </a:r>
            <a:r>
              <a:rPr lang="zh-CN" altLang="en-US" sz="2400" b="1"/>
              <a:t>的</a:t>
            </a:r>
            <a:r>
              <a:rPr lang="zh-CN" altLang="en-US" sz="2400" b="1"/>
              <a:t>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532255"/>
            <a:ext cx="1056640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which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指物，在定语从句中作主语、宾语。在限制性定语从句中作宾语时，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which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可以省略，作主语时不可省略。注意：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which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在非限制性定语从句中既可指代主句中的名词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词组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),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也可指代主句中的部分内容或整个主句，且不可以省略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35" y="3169285"/>
            <a:ext cx="10830560" cy="20027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4075" y="1033780"/>
            <a:ext cx="993140" cy="450215"/>
            <a:chOff x="1345" y="1688"/>
            <a:chExt cx="1564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45" y="1742"/>
              <a:ext cx="15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一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750" y="1483995"/>
            <a:ext cx="10863580" cy="461581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solidFill>
                  <a:srgbClr val="000000"/>
                </a:solidFill>
                <a:latin typeface="+mn-ea"/>
                <a:cs typeface="+mn-ea"/>
              </a:rPr>
              <a:t>定语从句的关系代词用</a:t>
            </a:r>
            <a:r>
              <a:rPr lang="en-US" sz="1400" b="1">
                <a:solidFill>
                  <a:srgbClr val="000000"/>
                </a:solidFill>
                <a:latin typeface="+mn-ea"/>
                <a:cs typeface="+mn-ea"/>
              </a:rPr>
              <a:t>that不用which的情况</a:t>
            </a:r>
            <a:endParaRPr lang="en-US" sz="1400" b="1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①当先行词是all、little、few、much、anything、everything、nothing、none、some等不定代词时。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When I was younger, </a:t>
            </a:r>
            <a:r>
              <a:rPr lang="en-US" sz="1400">
                <a:solidFill>
                  <a:srgbClr val="40C0C0"/>
                </a:solidFill>
                <a:latin typeface="+mn-ea"/>
                <a:cs typeface="+mn-ea"/>
              </a:rPr>
              <a:t>all 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mydad said was my doctrine. 在我更小的时候，我父亲说的话都是我的信条。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-158115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②当先行词被all、every、no、any、little、much、the only、the very、the right、the last、few、just等修饰时。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-158115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20A0C0"/>
                </a:solidFill>
                <a:latin typeface="+mn-ea"/>
                <a:cs typeface="+mn-ea"/>
              </a:rPr>
              <a:t>The very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air </a:t>
            </a:r>
            <a:r>
              <a:rPr lang="en-US" sz="1400">
                <a:solidFill>
                  <a:srgbClr val="30A0B0"/>
                </a:solidFill>
                <a:latin typeface="+mn-ea"/>
                <a:cs typeface="+mn-ea"/>
              </a:rPr>
              <a:t>(that)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 breathed was filled with sand! 我呼吸的空气里面充满了沙子!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③当先行词既有人又有物时。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She described in her diary </a:t>
            </a:r>
            <a:r>
              <a:rPr lang="en-US" sz="1400">
                <a:solidFill>
                  <a:srgbClr val="20B0C0"/>
                </a:solidFill>
                <a:latin typeface="+mn-ea"/>
                <a:cs typeface="+mn-ea"/>
              </a:rPr>
              <a:t>the people and the places 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impressed her most. 她在日记中描述了给她印象最深刻的一些人和地方。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④</a:t>
            </a:r>
            <a:r>
              <a:rPr lang="zh-CN" sz="1400">
                <a:solidFill>
                  <a:srgbClr val="000000"/>
                </a:solidFill>
                <a:latin typeface="+mn-ea"/>
                <a:cs typeface="+mn-ea"/>
              </a:rPr>
              <a:t>当先行词是序数词、形容词最高级或被序数词、形容词最高级修饰时。</a:t>
            </a:r>
            <a:endParaRPr lang="zh-CN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30A0B0"/>
                </a:solidFill>
                <a:latin typeface="+mn-ea"/>
                <a:cs typeface="+mn-ea"/>
              </a:rPr>
              <a:t>The first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thing </a:t>
            </a:r>
            <a:r>
              <a:rPr lang="en-US" sz="1400">
                <a:solidFill>
                  <a:srgbClr val="20A0A0"/>
                </a:solidFill>
                <a:latin typeface="+mn-ea"/>
                <a:cs typeface="+mn-ea"/>
              </a:rPr>
              <a:t>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came into my mind was his words. 我最先想到的是他的话。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It was </a:t>
            </a:r>
            <a:r>
              <a:rPr lang="en-US" sz="1400">
                <a:solidFill>
                  <a:srgbClr val="20C0C0"/>
                </a:solidFill>
                <a:latin typeface="+mn-ea"/>
                <a:cs typeface="+mn-ea"/>
              </a:rPr>
              <a:t>the most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frightening and </a:t>
            </a:r>
            <a:r>
              <a:rPr lang="en-US" sz="1400">
                <a:solidFill>
                  <a:srgbClr val="30A0A0"/>
                </a:solidFill>
                <a:latin typeface="+mn-ea"/>
                <a:cs typeface="+mn-ea"/>
              </a:rPr>
              <a:t>the most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dangerous situation </a:t>
            </a:r>
            <a:r>
              <a:rPr lang="en-US" sz="1400">
                <a:solidFill>
                  <a:srgbClr val="30C0B0"/>
                </a:solidFill>
                <a:latin typeface="+mn-ea"/>
                <a:cs typeface="+mn-ea"/>
              </a:rPr>
              <a:t>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I've ever been in. </a:t>
            </a:r>
            <a:r>
              <a:rPr lang="zh-CN" sz="1400">
                <a:solidFill>
                  <a:srgbClr val="000000"/>
                </a:solidFill>
                <a:latin typeface="+mn-ea"/>
                <a:cs typeface="+mn-ea"/>
              </a:rPr>
              <a:t>那是我遇到的最可怕、最危险的处境。</a:t>
            </a:r>
            <a:endParaRPr lang="zh-CN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⑤</a:t>
            </a:r>
            <a:r>
              <a:rPr lang="zh-CN" sz="1400">
                <a:solidFill>
                  <a:srgbClr val="000000"/>
                </a:solidFill>
                <a:latin typeface="+mn-ea"/>
                <a:cs typeface="+mn-ea"/>
              </a:rPr>
              <a:t>当关系代词在从句中作表语时。</a:t>
            </a:r>
            <a:endParaRPr lang="zh-CN" sz="1400">
              <a:solidFill>
                <a:srgbClr val="000000"/>
              </a:solidFill>
              <a:latin typeface="+mn-ea"/>
              <a:cs typeface="+mn-ea"/>
            </a:endParaRPr>
          </a:p>
          <a:p>
            <a:pPr defTabSz="2667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latin typeface="+mn-ea"/>
                <a:cs typeface="+mn-ea"/>
              </a:rPr>
              <a:t>China is no longer the country </a:t>
            </a:r>
            <a:r>
              <a:rPr lang="en-US" sz="1400">
                <a:solidFill>
                  <a:srgbClr val="30B0A0"/>
                </a:solidFill>
                <a:latin typeface="+mn-ea"/>
                <a:cs typeface="+mn-ea"/>
              </a:rPr>
              <a:t>(that) </a:t>
            </a:r>
            <a:r>
              <a:rPr lang="en-US" sz="1400">
                <a:latin typeface="+mn-ea"/>
                <a:cs typeface="+mn-ea"/>
              </a:rPr>
              <a:t>it used to be. 中国已不再是过去的那个中国了。</a:t>
            </a:r>
            <a:endParaRPr lang="en-US" sz="1400">
              <a:latin typeface="+mn-ea"/>
              <a:cs typeface="+mn-ea"/>
            </a:endParaRPr>
          </a:p>
          <a:p>
            <a:pPr defTabSz="2667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latin typeface="+mn-ea"/>
                <a:cs typeface="+mn-ea"/>
              </a:rPr>
              <a:t>⑥当关系代词出现在以who或</a:t>
            </a:r>
            <a:r>
              <a:rPr lang="en-US" sz="1400">
                <a:latin typeface="+mn-ea"/>
                <a:cs typeface="+mn-ea"/>
              </a:rPr>
              <a:t>which开头的疑问句中时，为避免重复，关系代词用that。</a:t>
            </a:r>
            <a:endParaRPr lang="en-US" sz="1400">
              <a:latin typeface="+mn-ea"/>
              <a:cs typeface="+mn-ea"/>
            </a:endParaRPr>
          </a:p>
          <a:p>
            <a:pPr defTabSz="2667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20B0B0"/>
                </a:solidFill>
                <a:latin typeface="+mn-ea"/>
                <a:cs typeface="+mn-ea"/>
              </a:rPr>
              <a:t>Who </a:t>
            </a:r>
            <a:r>
              <a:rPr lang="en-US" sz="1400">
                <a:latin typeface="+mn-ea"/>
                <a:cs typeface="+mn-ea"/>
              </a:rPr>
              <a:t>is the boy </a:t>
            </a:r>
            <a:r>
              <a:rPr lang="en-US" sz="1400">
                <a:solidFill>
                  <a:srgbClr val="20A0C0"/>
                </a:solidFill>
                <a:latin typeface="+mn-ea"/>
                <a:cs typeface="+mn-ea"/>
              </a:rPr>
              <a:t>that </a:t>
            </a:r>
            <a:r>
              <a:rPr lang="en-US" sz="1400">
                <a:latin typeface="+mn-ea"/>
                <a:cs typeface="+mn-ea"/>
              </a:rPr>
              <a:t>is talking to Tina in English? 那个用英语和蒂娜说话的男孩是谁?</a:t>
            </a:r>
            <a:endParaRPr lang="en-US" altLang="zh-CN" sz="1400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4075" y="1033780"/>
            <a:ext cx="993140" cy="450215"/>
            <a:chOff x="1345" y="1688"/>
            <a:chExt cx="1564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45" y="1742"/>
              <a:ext cx="15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二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750" y="1483995"/>
            <a:ext cx="10813415" cy="235331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latin typeface="+mn-ea"/>
                <a:cs typeface="+mn-ea"/>
              </a:rPr>
              <a:t>定语从句的关系代词用</a:t>
            </a:r>
            <a:r>
              <a:rPr lang="en-US" altLang="zh-CN" sz="1400" b="1">
                <a:latin typeface="+mn-ea"/>
                <a:cs typeface="+mn-ea"/>
              </a:rPr>
              <a:t> which </a:t>
            </a:r>
            <a:r>
              <a:rPr lang="zh-CN" altLang="en-US" sz="1400" b="1">
                <a:latin typeface="+mn-ea"/>
                <a:cs typeface="+mn-ea"/>
              </a:rPr>
              <a:t>不用</a:t>
            </a:r>
            <a:r>
              <a:rPr lang="en-US" altLang="zh-CN" sz="1400" b="1">
                <a:latin typeface="+mn-ea"/>
                <a:cs typeface="+mn-ea"/>
              </a:rPr>
              <a:t> that </a:t>
            </a:r>
            <a:r>
              <a:rPr lang="zh-CN" altLang="en-US" sz="1400" b="1">
                <a:latin typeface="+mn-ea"/>
                <a:cs typeface="+mn-ea"/>
              </a:rPr>
              <a:t>的情况</a:t>
            </a:r>
            <a:endParaRPr lang="zh-CN" altLang="en-US" sz="1400" b="1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①</a:t>
            </a:r>
            <a:r>
              <a:rPr lang="zh-CN" altLang="en-US" sz="1400">
                <a:latin typeface="+mn-ea"/>
                <a:cs typeface="+mn-ea"/>
              </a:rPr>
              <a:t>关系代词前有介词时。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latin typeface="+mn-ea"/>
                <a:cs typeface="+mn-ea"/>
              </a:rPr>
              <a:t>Some experts think reading is one of the fundamental skills </a:t>
            </a: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upon which</a:t>
            </a:r>
            <a:r>
              <a:rPr lang="en-US" altLang="zh-CN" sz="1400">
                <a:latin typeface="+mn-ea"/>
                <a:cs typeface="+mn-ea"/>
              </a:rPr>
              <a:t> school education depends. </a:t>
            </a:r>
            <a:r>
              <a:rPr lang="zh-CN" altLang="en-US" sz="1400">
                <a:latin typeface="+mn-ea"/>
                <a:cs typeface="+mn-ea"/>
              </a:rPr>
              <a:t>一些专家认为阅读是学校教育所依赖的基本技能之一。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②</a:t>
            </a:r>
            <a:r>
              <a:rPr lang="zh-CN" altLang="en-US" sz="1400">
                <a:latin typeface="+mn-ea"/>
                <a:cs typeface="+mn-ea"/>
              </a:rPr>
              <a:t>引导非限制性定语从句时。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latin typeface="+mn-ea"/>
                <a:cs typeface="+mn-ea"/>
              </a:rPr>
              <a:t>Have you ever read the book </a:t>
            </a:r>
            <a:r>
              <a:rPr lang="en-US" altLang="zh-CN" sz="1400" i="1">
                <a:latin typeface="+mn-ea"/>
                <a:cs typeface="+mn-ea"/>
              </a:rPr>
              <a:t>Dream of the Red Chamber</a:t>
            </a:r>
            <a:r>
              <a:rPr lang="en-US" altLang="zh-CN" sz="1400">
                <a:latin typeface="+mn-ea"/>
                <a:cs typeface="+mn-ea"/>
              </a:rPr>
              <a:t>, </a:t>
            </a: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which</a:t>
            </a:r>
            <a:r>
              <a:rPr lang="en-US" altLang="zh-CN" sz="1400">
                <a:latin typeface="+mn-ea"/>
                <a:cs typeface="+mn-ea"/>
              </a:rPr>
              <a:t> was written by Cao Xueqin? </a:t>
            </a:r>
            <a:r>
              <a:rPr lang="zh-CN" altLang="en-US" sz="1400">
                <a:latin typeface="+mn-ea"/>
                <a:cs typeface="+mn-ea"/>
              </a:rPr>
              <a:t>你读过曹雪芹写的《红楼梦》吗</a:t>
            </a:r>
            <a:r>
              <a:rPr lang="en-US" altLang="zh-CN" sz="1400">
                <a:latin typeface="+mn-ea"/>
                <a:cs typeface="+mn-ea"/>
              </a:rPr>
              <a:t>?</a:t>
            </a:r>
            <a:endParaRPr lang="en-US" altLang="zh-CN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who</a:t>
            </a:r>
            <a:r>
              <a:rPr lang="zh-CN" altLang="en-US" sz="2400" b="1"/>
              <a:t>、</a:t>
            </a:r>
            <a:r>
              <a:rPr lang="en-US" altLang="zh-CN" sz="2400" b="1"/>
              <a:t>whom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437005"/>
            <a:ext cx="10566400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二者都用于指人。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(1)who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在限制性定语从句中作主语、宾语，作宾语时可以省略。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(2)who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在限制性定语从句中作宾语，可以省略，但若介词位于关系代词前，只用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不用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，且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不能省略。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在非限制性定语从句中也不可省略。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835" y="3123565"/>
            <a:ext cx="9839325" cy="29248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4075" y="1033780"/>
            <a:ext cx="993140" cy="450215"/>
            <a:chOff x="1345" y="1688"/>
            <a:chExt cx="1564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45" y="1742"/>
              <a:ext cx="15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三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750" y="1483995"/>
            <a:ext cx="10813415" cy="235331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+mn-ea"/>
                <a:cs typeface="+mn-ea"/>
              </a:rPr>
              <a:t>定语从句的关系代词常用</a:t>
            </a:r>
            <a:r>
              <a:rPr lang="en-US" altLang="zh-CN" sz="1400">
                <a:latin typeface="+mn-ea"/>
                <a:cs typeface="+mn-ea"/>
              </a:rPr>
              <a:t>who</a:t>
            </a:r>
            <a:r>
              <a:rPr lang="zh-CN" altLang="en-US" sz="1400">
                <a:latin typeface="+mn-ea"/>
                <a:cs typeface="+mn-ea"/>
              </a:rPr>
              <a:t>不用</a:t>
            </a:r>
            <a:r>
              <a:rPr lang="en-US" altLang="zh-CN" sz="1400">
                <a:latin typeface="+mn-ea"/>
                <a:cs typeface="+mn-ea"/>
              </a:rPr>
              <a:t>that</a:t>
            </a:r>
            <a:r>
              <a:rPr lang="zh-CN" altLang="en-US" sz="1400">
                <a:latin typeface="+mn-ea"/>
                <a:cs typeface="+mn-ea"/>
              </a:rPr>
              <a:t>的情况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①</a:t>
            </a:r>
            <a:r>
              <a:rPr lang="zh-CN" altLang="en-US" sz="1400">
                <a:latin typeface="+mn-ea"/>
                <a:cs typeface="+mn-ea"/>
              </a:rPr>
              <a:t>先行词是指人的代词时，如</a:t>
            </a:r>
            <a:r>
              <a:rPr lang="en-US" altLang="zh-CN" sz="1400">
                <a:latin typeface="+mn-ea"/>
                <a:cs typeface="+mn-ea"/>
              </a:rPr>
              <a:t>one</a:t>
            </a:r>
            <a:r>
              <a:rPr lang="zh-CN" altLang="en-US" sz="1400">
                <a:latin typeface="+mn-ea"/>
                <a:cs typeface="+mn-ea"/>
              </a:rPr>
              <a:t>、</a:t>
            </a:r>
            <a:r>
              <a:rPr lang="en-US" altLang="zh-CN" sz="1400">
                <a:latin typeface="+mn-ea"/>
                <a:cs typeface="+mn-ea"/>
              </a:rPr>
              <a:t>ones</a:t>
            </a:r>
            <a:r>
              <a:rPr lang="zh-CN" altLang="en-US" sz="1400">
                <a:latin typeface="+mn-ea"/>
                <a:cs typeface="+mn-ea"/>
              </a:rPr>
              <a:t>、</a:t>
            </a:r>
            <a:r>
              <a:rPr lang="en-US" altLang="zh-CN" sz="1400">
                <a:latin typeface="+mn-ea"/>
                <a:cs typeface="+mn-ea"/>
              </a:rPr>
              <a:t>anyone</a:t>
            </a:r>
            <a:r>
              <a:rPr lang="zh-CN" altLang="en-US" sz="1400">
                <a:latin typeface="+mn-ea"/>
                <a:cs typeface="+mn-ea"/>
              </a:rPr>
              <a:t>、</a:t>
            </a:r>
            <a:r>
              <a:rPr lang="en-US" altLang="zh-CN" sz="1400">
                <a:latin typeface="+mn-ea"/>
                <a:cs typeface="+mn-ea"/>
              </a:rPr>
              <a:t>those</a:t>
            </a:r>
            <a:r>
              <a:rPr lang="zh-CN" altLang="en-US" sz="1400">
                <a:latin typeface="+mn-ea"/>
                <a:cs typeface="+mn-ea"/>
              </a:rPr>
              <a:t>等。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One who</a:t>
            </a:r>
            <a:r>
              <a:rPr lang="en-US" altLang="zh-CN" sz="1400">
                <a:latin typeface="+mn-ea"/>
                <a:cs typeface="+mn-ea"/>
              </a:rPr>
              <a:t> has nothing to fear dares to tell the truth. </a:t>
            </a:r>
            <a:r>
              <a:rPr lang="zh-CN" altLang="en-US" sz="1400">
                <a:latin typeface="+mn-ea"/>
                <a:cs typeface="+mn-ea"/>
              </a:rPr>
              <a:t>一个无所畏惧的人敢于说实话。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latin typeface="+mn-ea"/>
                <a:cs typeface="+mn-ea"/>
              </a:rPr>
              <a:t>God helps </a:t>
            </a: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those who</a:t>
            </a:r>
            <a:r>
              <a:rPr lang="en-US" altLang="zh-CN" sz="1400">
                <a:latin typeface="+mn-ea"/>
                <a:cs typeface="+mn-ea"/>
              </a:rPr>
              <a:t> help themselves. </a:t>
            </a:r>
            <a:r>
              <a:rPr lang="zh-CN" altLang="en-US" sz="1400">
                <a:latin typeface="+mn-ea"/>
                <a:cs typeface="+mn-ea"/>
              </a:rPr>
              <a:t>自助者，天助之。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②</a:t>
            </a:r>
            <a:r>
              <a:rPr lang="zh-CN" altLang="en-US" sz="1400">
                <a:latin typeface="+mn-ea"/>
                <a:cs typeface="+mn-ea"/>
              </a:rPr>
              <a:t>先行词为人称代词时，关系代词应用</a:t>
            </a:r>
            <a:r>
              <a:rPr lang="en-US" altLang="zh-CN" sz="1400">
                <a:latin typeface="+mn-ea"/>
                <a:cs typeface="+mn-ea"/>
              </a:rPr>
              <a:t>who</a:t>
            </a:r>
            <a:r>
              <a:rPr lang="zh-CN" altLang="en-US" sz="1400">
                <a:latin typeface="+mn-ea"/>
                <a:cs typeface="+mn-ea"/>
              </a:rPr>
              <a:t>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He who</a:t>
            </a:r>
            <a:r>
              <a:rPr lang="en-US" altLang="zh-CN" sz="1400">
                <a:latin typeface="+mn-ea"/>
                <a:cs typeface="+mn-ea"/>
              </a:rPr>
              <a:t> does not reach the Great Wall is not a true man.</a:t>
            </a:r>
            <a:r>
              <a:rPr lang="zh-CN" altLang="en-US" sz="1400">
                <a:latin typeface="+mn-ea"/>
                <a:cs typeface="+mn-ea"/>
              </a:rPr>
              <a:t>不到长城非好汉。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2902</Words>
  <Application>WPS 演示</Application>
  <PresentationFormat>宽屏</PresentationFormat>
  <Paragraphs>133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186</cp:revision>
  <dcterms:created xsi:type="dcterms:W3CDTF">2019-06-19T02:08:00Z</dcterms:created>
  <dcterms:modified xsi:type="dcterms:W3CDTF">2025-05-27T13:25:51Z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67B70A16B52C4E3A8D8C3230FF1B0288_13</vt:lpwstr>
  </property>
</Properties>
</file>