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66" r:id="rId4"/>
    <p:sldId id="257" r:id="rId5"/>
    <p:sldId id="262" r:id="rId6"/>
    <p:sldId id="271" r:id="rId7"/>
    <p:sldId id="300" r:id="rId8"/>
    <p:sldId id="301" r:id="rId10"/>
    <p:sldId id="302" r:id="rId11"/>
    <p:sldId id="303" r:id="rId12"/>
    <p:sldId id="265" r:id="rId13"/>
    <p:sldId id="304" r:id="rId14"/>
    <p:sldId id="305" r:id="rId15"/>
    <p:sldId id="306" r:id="rId16"/>
    <p:sldId id="307" r:id="rId17"/>
    <p:sldId id="278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8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95350" y="1466215"/>
            <a:ext cx="10403205" cy="3046730"/>
          </a:xfrm>
          <a:prstGeom prst="rect">
            <a:avLst/>
          </a:prstGeom>
        </p:spPr>
        <p:txBody>
          <a:bodyPr>
            <a:noAutofit/>
          </a:bodyPr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假定你是李华，近日你在某英文杂志上看到一篇介绍中国传统节日的征稿启事，请你用英文写一篇短文投稿，内容包括：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该节日的基本信息；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你庆祝该节日的一次经历；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你的感想。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注意：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写作词数应为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80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个左右；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可以适当增加细节，以使行文连贯。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5165" y="949325"/>
            <a:ext cx="10403205" cy="3046730"/>
          </a:xfrm>
          <a:prstGeom prst="rect">
            <a:avLst/>
          </a:prstGeom>
        </p:spPr>
        <p:txBody>
          <a:bodyPr>
            <a:noAutofit/>
          </a:bodyPr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一、审题定调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体裁：投稿类应用文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人称：以第一、三人称为主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时态：以一般现在时、一般过去时为主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二、谋篇布局、词句升级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首段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——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引入话题，介绍该节日的基本信息。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1058545" y="3608070"/>
          <a:ext cx="10029825" cy="1545590"/>
        </p:xfrm>
        <a:graphic>
          <a:graphicData uri="http://schemas.openxmlformats.org/drawingml/2006/table">
            <a:tbl>
              <a:tblPr/>
              <a:tblGrid>
                <a:gridCol w="1598295"/>
                <a:gridCol w="2416175"/>
                <a:gridCol w="6015355"/>
              </a:tblGrid>
              <a:tr h="405765"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题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造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子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升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级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4060">
                <a:tc>
                  <a:txBody>
                    <a:bodyPr/>
                    <a:p>
                      <a:pPr marL="85725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celebrate the Mid-Autumn Festival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We celebrate the Mid-Autumn Festival every year.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The Mid-Autumn Festival, celebrated on the 15th day of the eighth lunar month, 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holds great significance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in Chinese culture.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5765">
                <a:tc>
                  <a:txBody>
                    <a:bodyPr/>
                    <a:p>
                      <a:pPr marL="85725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symbol, reunion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It is a symbol of reunion.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85725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It is a symbol of reunion and 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the appreciation of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the full moon.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5165" y="1111250"/>
            <a:ext cx="10403205" cy="700405"/>
          </a:xfrm>
          <a:prstGeom prst="rect">
            <a:avLst/>
          </a:prstGeom>
        </p:spPr>
        <p:txBody>
          <a:bodyPr>
            <a:noAutofit/>
          </a:bodyPr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中间段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——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主体部分，介绍自己庆祝该节日的一次经历。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087755" y="1873885"/>
          <a:ext cx="10198735" cy="2482215"/>
        </p:xfrm>
        <a:graphic>
          <a:graphicData uri="http://schemas.openxmlformats.org/drawingml/2006/table">
            <a:tbl>
              <a:tblPr/>
              <a:tblGrid>
                <a:gridCol w="1644015"/>
                <a:gridCol w="3357880"/>
                <a:gridCol w="5196840"/>
              </a:tblGrid>
              <a:tr h="36004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题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造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子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升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级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2780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gather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Last year, my family gathered together.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Last year, my family 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gathered at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my grandparents' house to celebrate.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95095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eat mooncakes,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joy and laughter,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a heartwarming scene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We ate mooncakes, and the whole family was filled with joy and laughter. It is a heartwarming scene.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We ate delicious mooncakes, and the whole family was filled with joy and laughter. In the evening, we watched the moon rise, 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which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is a heartwarming scene.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5165" y="1111250"/>
            <a:ext cx="10403205" cy="700405"/>
          </a:xfrm>
          <a:prstGeom prst="rect">
            <a:avLst/>
          </a:prstGeom>
        </p:spPr>
        <p:txBody>
          <a:bodyPr>
            <a:noAutofit/>
          </a:bodyPr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尾段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——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作简单总结，描述感受，表达自己的感想。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029970" y="1951990"/>
          <a:ext cx="10226675" cy="2101850"/>
        </p:xfrm>
        <a:graphic>
          <a:graphicData uri="http://schemas.openxmlformats.org/drawingml/2006/table">
            <a:tbl>
              <a:tblPr/>
              <a:tblGrid>
                <a:gridCol w="744855"/>
                <a:gridCol w="2645410"/>
                <a:gridCol w="6836410"/>
              </a:tblGrid>
              <a:tr h="85852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题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造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子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升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级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3330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symbol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The Mid-Autumn Festival is a symbol of roots.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As far as I'm concerned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, the Mid-Autumn Festival is 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not just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a festival, 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but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a symbol of our roots and shared heritage.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5165" y="1111250"/>
            <a:ext cx="10403205" cy="700405"/>
          </a:xfrm>
          <a:prstGeom prst="rect">
            <a:avLst/>
          </a:prstGeom>
        </p:spPr>
        <p:txBody>
          <a:bodyPr>
            <a:noAutofit/>
          </a:bodyPr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三、连句成篇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7115" y="1706245"/>
            <a:ext cx="10231755" cy="3120390"/>
          </a:xfrm>
          <a:prstGeom prst="rect">
            <a:avLst/>
          </a:prstGeom>
        </p:spPr>
        <p:txBody>
          <a:bodyPr>
            <a:no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tx1"/>
                </a:solidFill>
                <a:latin typeface="+mn-ea"/>
              </a:rPr>
              <a:t>The Mid-Autumn Festival</a:t>
            </a:r>
            <a:endParaRPr lang="en-US" altLang="zh-CN" b="1">
              <a:solidFill>
                <a:schemeClr val="tx1"/>
              </a:solidFill>
              <a:latin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 Mid-Autumn Festival, celebrated on the 15th day of the eighth lunar month, </a:t>
            </a:r>
            <a:r>
              <a:rPr lang="en-US" altLang="zh-CN">
                <a:solidFill>
                  <a:srgbClr val="00A0AF"/>
                </a:solidFill>
                <a:latin typeface="+mn-ea"/>
              </a:rPr>
              <a:t>holds great significance in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Chinese culture. It is a symbol of reunion and the appreciation of the full moon.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Last year, my family gathered at my grandparents' house to celebrate. We ate delicious mooncakes, and the whole family </a:t>
            </a:r>
            <a:r>
              <a:rPr lang="en-US" altLang="zh-CN">
                <a:solidFill>
                  <a:srgbClr val="00A0AF"/>
                </a:solidFill>
                <a:latin typeface="+mn-ea"/>
              </a:rPr>
              <a:t>was filled with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joy and laughter. In the evening, we watched the moon rise, which is a heartwarming scene.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A0AF"/>
                </a:solidFill>
                <a:latin typeface="+mn-ea"/>
              </a:rPr>
              <a:t>As far as I'm concerned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, the Mid-Autumn Festival is </a:t>
            </a:r>
            <a:r>
              <a:rPr lang="en-US" altLang="zh-CN">
                <a:solidFill>
                  <a:srgbClr val="00A0AF"/>
                </a:solidFill>
                <a:latin typeface="+mn-ea"/>
              </a:rPr>
              <a:t>not just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a festival, </a:t>
            </a:r>
            <a:r>
              <a:rPr lang="en-US" altLang="zh-CN">
                <a:solidFill>
                  <a:srgbClr val="00A0AF"/>
                </a:solidFill>
                <a:latin typeface="+mn-ea"/>
              </a:rPr>
              <a:t>but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a symbol of our roots and shared heritage.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15" y="2055495"/>
            <a:ext cx="10447020" cy="30505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写作攻略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小作文之身临其境：记叙节日经历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4875" y="2494280"/>
            <a:ext cx="10469880" cy="2468880"/>
          </a:xfrm>
          <a:prstGeom prst="rect">
            <a:avLst/>
          </a:prstGeom>
        </p:spPr>
        <p:txBody>
          <a:bodyPr>
            <a:noAutofit/>
          </a:bodyPr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</a:rPr>
              <a:t>小作文写作话题繁多，同学们有时会困于用中文会描述，但用英文不会表达的问题。遇到这种情况，除了平时多积累词汇和句型之外，还要掌握各种文体的写作技巧。本篇内容将讲解用英语记叙手法与应用文结合的写法，来记叙一段节日经历，帮助你在平实的语言中写出亮点，取得高分。</a:t>
            </a:r>
            <a:endParaRPr lang="zh-CN" altLang="en-US">
              <a:solidFill>
                <a:srgbClr val="00000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审题定调</a:t>
            </a:r>
            <a:endParaRPr lang="zh-CN" altLang="en-US" sz="2400" b="1"/>
          </a:p>
        </p:txBody>
      </p:sp>
      <p:sp>
        <p:nvSpPr>
          <p:cNvPr id="14" name="文本框 13"/>
          <p:cNvSpPr txBox="1"/>
          <p:nvPr/>
        </p:nvSpPr>
        <p:spPr>
          <a:xfrm>
            <a:off x="894715" y="2320290"/>
            <a:ext cx="10547350" cy="2779395"/>
          </a:xfrm>
          <a:prstGeom prst="rect">
            <a:avLst/>
          </a:prstGeom>
        </p:spPr>
        <p:txBody>
          <a:bodyPr>
            <a:noAutofit/>
          </a:bodyPr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</a:rPr>
              <a:t>记叙节日经历类似于写日记，语言平实，注重人和事物的描写。文章中应叙述丰富的情感体验，过程中可能既有愉快的体验，也有不太愉快的经历，尽量表达自己的真实感受。</a:t>
            </a:r>
            <a:endParaRPr lang="zh-CN" altLang="en-US">
              <a:solidFill>
                <a:srgbClr val="000000"/>
              </a:solidFill>
              <a:latin typeface="+mn-ea"/>
            </a:endParaRPr>
          </a:p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</a:rPr>
              <a:t>同时一定要围绕主题进行写作，人或事物的描写要突出重点、详略得当，情绪和感受的表达要细腻传神、准确独到。</a:t>
            </a:r>
            <a:endParaRPr lang="zh-CN" altLang="en-US">
              <a:solidFill>
                <a:srgbClr val="00000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7527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谋篇布局</a:t>
            </a:r>
            <a:endParaRPr lang="zh-CN" altLang="en-US" sz="2400" b="1"/>
          </a:p>
        </p:txBody>
      </p:sp>
      <p:sp>
        <p:nvSpPr>
          <p:cNvPr id="19" name="文本框 18"/>
          <p:cNvSpPr txBox="1"/>
          <p:nvPr/>
        </p:nvSpPr>
        <p:spPr>
          <a:xfrm>
            <a:off x="1497330" y="15608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首段：引入话题，介绍节日背景</a:t>
            </a:r>
            <a:endParaRPr lang="zh-CN" altLang="en-US" b="1"/>
          </a:p>
        </p:txBody>
      </p:sp>
      <p:graphicFrame>
        <p:nvGraphicFramePr>
          <p:cNvPr id="22" name="表格 21"/>
          <p:cNvGraphicFramePr/>
          <p:nvPr>
            <p:custDataLst>
              <p:tags r:id="rId2"/>
            </p:custDataLst>
          </p:nvPr>
        </p:nvGraphicFramePr>
        <p:xfrm>
          <a:off x="1627505" y="1986915"/>
          <a:ext cx="9264015" cy="3553460"/>
        </p:xfrm>
        <a:graphic>
          <a:graphicData uri="http://schemas.openxmlformats.org/drawingml/2006/table">
            <a:tbl>
              <a:tblPr/>
              <a:tblGrid>
                <a:gridCol w="1433195"/>
                <a:gridCol w="7830820"/>
              </a:tblGrid>
              <a:tr h="93281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庆祝与纪念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celebrate the occasion of…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庆祝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的时刻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in memory of…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为了纪念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mark the anniversary of…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庆祝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的周年纪念日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218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起源与历史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originate from/date back to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起源于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追溯到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have a long history with roots in…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拥有悠久的历史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，起源于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be first observed in…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最初在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被庆祝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文化意义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hold great cultural significance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具有重大的文化意义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be a symbol of…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的象征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reflect the customs and traditions of…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反映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的风俗和传统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281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活动与习俗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involve a variety of customs and traditions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包括各种风俗和传统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feature… activities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活动为特色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participate in… rituals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参与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仪式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2"/>
            </p:custDataLst>
          </p:nvPr>
        </p:nvGraphicFramePr>
        <p:xfrm>
          <a:off x="895350" y="1296035"/>
          <a:ext cx="10504805" cy="4162425"/>
        </p:xfrm>
        <a:graphic>
          <a:graphicData uri="http://schemas.openxmlformats.org/drawingml/2006/table">
            <a:tbl>
              <a:tblPr/>
              <a:tblGrid>
                <a:gridCol w="1323340"/>
                <a:gridCol w="9181465"/>
              </a:tblGrid>
              <a:tr h="124650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时间与日期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fall on/be celebrated on…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（哪一天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日期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）举行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庆祝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last for several days/weeks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持续数天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数周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usually held in…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通常在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（月份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）举行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592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常用句式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The… Festival originates from…, where… 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节起源于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，那里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It is believed that the tradition of… dates back to…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人们认为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的传统可以追溯到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During the festival, people engage in a wide range of activities, including…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在节日期间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，人们参与各种活动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，包括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One of the most popular customs during… is… 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期间最受欢迎的风俗之一是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entire community comes together to celebrate…, filling the air with joy and excitement.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整个社区聚集在一起庆祝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空气中弥漫着欢乐和兴奋。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With decorations everywhere and festivities in full swing, … becomes a vibrant showcase of culture and tradition.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到处都是装饰品，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庆祝活动正如火如荼地进行，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成了一个充满活力的文化和传统展示场所。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082358"/>
            <a:ext cx="5080000" cy="506730"/>
          </a:xfrm>
          <a:prstGeom prst="rect">
            <a:avLst/>
          </a:prstGeom>
        </p:spPr>
        <p:txBody>
          <a:bodyPr>
            <a:sp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中间段：介绍节日活动经历</a:t>
            </a: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034415" y="1841500"/>
          <a:ext cx="10236835" cy="2630805"/>
        </p:xfrm>
        <a:graphic>
          <a:graphicData uri="http://schemas.openxmlformats.org/drawingml/2006/table">
            <a:tbl>
              <a:tblPr/>
              <a:tblGrid>
                <a:gridCol w="1388745"/>
                <a:gridCol w="8848090"/>
              </a:tblGrid>
              <a:tr h="78676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参与活动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take part in/participate in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参加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   engage in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参加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be involved in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参与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                     be immersed in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沉浸于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404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活动描述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festive atmosphere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节日氛围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       colourful decorations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五彩斑斓的装饰品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lively music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欢快的音乐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                bustling crowds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熙熙攘攘的人群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traditional rituals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传统仪式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           a thrilling experience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令人兴奋的经历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memorable moments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难忘的时刻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heartwarming scenes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温馨的场景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 sense of belonging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归属感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        filled with joy and laughter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充满了欢笑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082358"/>
            <a:ext cx="5080000" cy="506730"/>
          </a:xfrm>
          <a:prstGeom prst="rect">
            <a:avLst/>
          </a:prstGeom>
        </p:spPr>
        <p:txBody>
          <a:bodyPr>
            <a:sp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尾段：描写感受，总结节日意义</a:t>
            </a: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097280" y="1760855"/>
          <a:ext cx="10083165" cy="3164205"/>
        </p:xfrm>
        <a:graphic>
          <a:graphicData uri="http://schemas.openxmlformats.org/drawingml/2006/table">
            <a:tbl>
              <a:tblPr/>
              <a:tblGrid>
                <a:gridCol w="1339850"/>
                <a:gridCol w="8743315"/>
              </a:tblGrid>
              <a:tr h="172021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节日文化意义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For many people, … is not just a festival, but a symbol of…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对许多人来说，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不仅仅是一个节日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，而是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的象征。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This holiday holds great cultural significance, representing…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这个节日具有重大的文化意义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，代表着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4399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节日重要性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In conclusion, … is an important festival that brings people together, preserves cultural heritage, and strengthens community bonds.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总之，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是一个重要的节日，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它将人们聚集在一起，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保护了文化遗产，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并加强了社区的联系。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7527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连句成篇</a:t>
            </a:r>
            <a:endParaRPr lang="zh-CN" altLang="en-US" sz="2400" b="1"/>
          </a:p>
        </p:txBody>
      </p:sp>
      <p:sp>
        <p:nvSpPr>
          <p:cNvPr id="19" name="文本框 18"/>
          <p:cNvSpPr txBox="1"/>
          <p:nvPr/>
        </p:nvSpPr>
        <p:spPr>
          <a:xfrm>
            <a:off x="1497330" y="1896745"/>
            <a:ext cx="8210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根据提供的思路和亮点表达，完成写作任务。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TABLE_ENDDRAG_ORIGIN_RECT" val="729*279"/>
  <p:tag name="TABLE_ENDDRAG_RECT" val="128*154*729*279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TABLE_ENDDRAG_ORIGIN_RECT" val="827*327"/>
  <p:tag name="TABLE_ENDDRAG_RECT" val="70*102*827*327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TABLE_ENDDRAG_ORIGIN_RECT" val="806*207"/>
  <p:tag name="TABLE_ENDDRAG_RECT" val="81*145*806*207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TABLE_ENDDRAG_ORIGIN_RECT" val="793*249"/>
  <p:tag name="TABLE_ENDDRAG_RECT" val="86*138*793*249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TABLE_ENDDRAG_ORIGIN_RECT" val="789*121"/>
  <p:tag name="TABLE_ENDDRAG_RECT" val="83*251*789*12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TABLE_ENDDRAG_ORIGIN_RECT" val="803*246"/>
  <p:tag name="TABLE_ENDDRAG_RECT" val="85*145*803*24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TABLE_ENDDRAG_ORIGIN_RECT" val="805*165"/>
  <p:tag name="TABLE_ENDDRAG_RECT" val="81*153*805*165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COMMONDATA" val="eyJoZGlkIjoiMDkxZjZiMGUxZjVhNWRlODlmODBiNjlkN2UzMjcxZDE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4453</Words>
  <Application>WPS 演示</Application>
  <PresentationFormat>宽屏</PresentationFormat>
  <Paragraphs>198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189</cp:revision>
  <dcterms:created xsi:type="dcterms:W3CDTF">2019-06-19T02:08:00Z</dcterms:created>
  <dcterms:modified xsi:type="dcterms:W3CDTF">2025-05-27T08:58:25Z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339B73F2DC37495ABF50F471CA5AFB16_13</vt:lpwstr>
  </property>
</Properties>
</file>