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4" r:id="rId7"/>
    <p:sldId id="267" r:id="rId8"/>
    <p:sldId id="268" r:id="rId9"/>
    <p:sldId id="265" r:id="rId10"/>
    <p:sldId id="277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8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17"/>
        <p:guide pos="38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基础夯实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动名词作主语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2851150"/>
            <a:ext cx="9649460" cy="11563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47090" y="1254760"/>
            <a:ext cx="506730" cy="487680"/>
            <a:chOff x="1529" y="1990"/>
            <a:chExt cx="798" cy="768"/>
          </a:xfrm>
        </p:grpSpPr>
        <p:sp>
          <p:nvSpPr>
            <p:cNvPr id="4" name="椭圆 3"/>
            <p:cNvSpPr/>
            <p:nvPr/>
          </p:nvSpPr>
          <p:spPr>
            <a:xfrm>
              <a:off x="1529" y="1990"/>
              <a:ext cx="799" cy="76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04" y="2110"/>
              <a:ext cx="499" cy="6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>
                  <a:solidFill>
                    <a:schemeClr val="bg1"/>
                  </a:solidFill>
                </a:rPr>
                <a:t>一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73530" y="1365250"/>
            <a:ext cx="5080000" cy="311150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lnSpc>
                <a:spcPts val="1715"/>
              </a:lnSpc>
              <a:spcBef>
                <a:spcPts val="1000"/>
              </a:spcBef>
              <a:spcAft>
                <a:spcPts val="800"/>
              </a:spcAft>
            </a:pPr>
            <a:r>
              <a:rPr lang="zh-CN" altLang="en-US" sz="2400" b="1" i="0">
                <a:solidFill>
                  <a:srgbClr val="404040"/>
                </a:solidFill>
                <a:latin typeface="+mn-ea"/>
              </a:rPr>
              <a:t>动名词的形式和语态</a:t>
            </a:r>
            <a:endParaRPr lang="zh-CN" altLang="en-US" sz="2400" b="1" i="0">
              <a:solidFill>
                <a:srgbClr val="404040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9185" y="2441575"/>
            <a:ext cx="9975850" cy="15906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99185" y="4301490"/>
            <a:ext cx="728345" cy="326390"/>
            <a:chOff x="3970" y="5643"/>
            <a:chExt cx="1147" cy="514"/>
          </a:xfrm>
        </p:grpSpPr>
        <p:sp>
          <p:nvSpPr>
            <p:cNvPr id="12" name="圆角矩形 11"/>
            <p:cNvSpPr/>
            <p:nvPr/>
          </p:nvSpPr>
          <p:spPr>
            <a:xfrm>
              <a:off x="3970" y="5643"/>
              <a:ext cx="1146" cy="514"/>
            </a:xfrm>
            <a:prstGeom prst="roundRect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41" y="5643"/>
              <a:ext cx="97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bg1"/>
                  </a:solidFill>
                </a:rPr>
                <a:t>注意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99185" y="48968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/>
            <a:r>
              <a:rPr lang="zh-CN" altLang="en-US" b="0" i="0">
                <a:solidFill>
                  <a:srgbClr val="404040"/>
                </a:solidFill>
                <a:latin typeface="+mn-ea"/>
              </a:rPr>
              <a:t>不及物动词没有被动语态。</a:t>
            </a:r>
            <a:endParaRPr lang="zh-CN" altLang="en-US" b="0" i="0">
              <a:solidFill>
                <a:srgbClr val="404040"/>
              </a:solidFill>
              <a:latin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47090" y="1254760"/>
            <a:ext cx="506730" cy="487680"/>
            <a:chOff x="1529" y="1990"/>
            <a:chExt cx="798" cy="768"/>
          </a:xfrm>
        </p:grpSpPr>
        <p:sp>
          <p:nvSpPr>
            <p:cNvPr id="4" name="椭圆 3"/>
            <p:cNvSpPr/>
            <p:nvPr/>
          </p:nvSpPr>
          <p:spPr>
            <a:xfrm>
              <a:off x="1529" y="1990"/>
              <a:ext cx="799" cy="76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04" y="2110"/>
              <a:ext cx="499" cy="6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>
                  <a:solidFill>
                    <a:schemeClr val="bg1"/>
                  </a:solidFill>
                </a:rPr>
                <a:t>二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73530" y="1365250"/>
            <a:ext cx="5080000" cy="311150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lnSpc>
                <a:spcPts val="1715"/>
              </a:lnSpc>
              <a:spcBef>
                <a:spcPts val="1000"/>
              </a:spcBef>
              <a:spcAft>
                <a:spcPts val="800"/>
              </a:spcAft>
            </a:pPr>
            <a:r>
              <a:rPr lang="zh-CN" altLang="en-US" sz="2400" b="1" i="0">
                <a:solidFill>
                  <a:srgbClr val="404040"/>
                </a:solidFill>
                <a:latin typeface="+mn-ea"/>
              </a:rPr>
              <a:t>谓语动词的形式</a:t>
            </a:r>
            <a:endParaRPr lang="zh-CN" altLang="en-US" sz="2400" b="1" i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090" y="2326005"/>
            <a:ext cx="10594340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     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单个动名词（短语）作主语，谓语用第三人称单数形式。多个动名词（短语）作主语，若表示同一概念，谓语用第三人称单数形式；若表示不同概念，谓语用复数形式。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Watching films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is my favourite pastime.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看电影是我最喜欢的消遣。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Weeping and wailing does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nothing towards solving the problem.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哭泣无助于问题的解决。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Reading three classic novels and making some social investigation are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the assignments for the students during the holiday.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阅读三部经典小说并进行一些社会调查，这就是学生们的假期作业。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762635" y="1759585"/>
          <a:ext cx="10912475" cy="4095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730"/>
                <a:gridCol w="9135745"/>
              </a:tblGrid>
              <a:tr h="868045">
                <a:tc>
                  <a:txBody>
                    <a:bodyPr/>
                    <a:p>
                      <a:pPr algn="ctr"/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直接位于句首作主语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0" marR="104833" marT="52575" marB="52575"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Learning new words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is very important.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学习新单词非常重要。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Having eaten sixteen dumplings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is not enough for him.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对他来说，吃十六个饺子还不够。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3672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用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+mn-ea"/>
                        </a:rPr>
                        <a:t>it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作形式主语，动名词（短语）作真正的主语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0" marR="104833" marT="52575" marB="52575"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这种用法有一定的限制，作表语的只能是某些形容词或少数名词（短语），如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useless, fun, worth, worthwhile, no use, a waste of time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等。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It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no use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complaining.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抱怨没有用。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It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a waste of time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changing pictures.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换图就是浪费时间。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   important, essential, necessary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等形容词不能用于上述结构，而应用不定式作真正的主语。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It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essential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to protect our environment.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保护我们的环境极其重要。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8604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用于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+mn-ea"/>
                        </a:rPr>
                        <a:t> There be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结构中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0" marR="104833" marT="52575" marB="52575"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最常用的句型为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“There is no+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动名词（短语）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，意思相当于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It is impossible to do…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There is no saying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when he’ll come.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很难说他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何时来。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847090" y="1154430"/>
            <a:ext cx="506730" cy="487680"/>
            <a:chOff x="1529" y="1990"/>
            <a:chExt cx="798" cy="768"/>
          </a:xfrm>
        </p:grpSpPr>
        <p:sp>
          <p:nvSpPr>
            <p:cNvPr id="5" name="椭圆 4"/>
            <p:cNvSpPr/>
            <p:nvPr/>
          </p:nvSpPr>
          <p:spPr>
            <a:xfrm>
              <a:off x="1529" y="1990"/>
              <a:ext cx="799" cy="76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04" y="2110"/>
              <a:ext cx="499" cy="6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54455" y="1330960"/>
            <a:ext cx="5080000" cy="311150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lnSpc>
                <a:spcPts val="1715"/>
              </a:lnSpc>
              <a:spcBef>
                <a:spcPts val="1000"/>
              </a:spcBef>
              <a:spcAft>
                <a:spcPts val="800"/>
              </a:spcAft>
            </a:pPr>
            <a:r>
              <a:rPr lang="zh-CN" altLang="en-US" sz="2400" b="1" i="0">
                <a:solidFill>
                  <a:srgbClr val="404040"/>
                </a:solidFill>
                <a:latin typeface="+mn-ea"/>
              </a:rPr>
              <a:t>用法</a:t>
            </a:r>
            <a:endParaRPr lang="zh-CN" altLang="en-US" sz="2400" b="1" i="0">
              <a:solidFill>
                <a:srgbClr val="404040"/>
              </a:solidFill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53665" y="4014470"/>
            <a:ext cx="728345" cy="326390"/>
            <a:chOff x="3970" y="5643"/>
            <a:chExt cx="1147" cy="514"/>
          </a:xfrm>
        </p:grpSpPr>
        <p:sp>
          <p:nvSpPr>
            <p:cNvPr id="12" name="圆角矩形 11"/>
            <p:cNvSpPr/>
            <p:nvPr/>
          </p:nvSpPr>
          <p:spPr>
            <a:xfrm>
              <a:off x="3970" y="5643"/>
              <a:ext cx="1146" cy="514"/>
            </a:xfrm>
            <a:prstGeom prst="roundRect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41" y="5643"/>
              <a:ext cx="97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bg1"/>
                  </a:solidFill>
                </a:rPr>
                <a:t>注意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9165" y="1356995"/>
            <a:ext cx="728345" cy="326390"/>
            <a:chOff x="3970" y="5643"/>
            <a:chExt cx="1147" cy="514"/>
          </a:xfrm>
        </p:grpSpPr>
        <p:sp>
          <p:nvSpPr>
            <p:cNvPr id="12" name="圆角矩形 11"/>
            <p:cNvSpPr/>
            <p:nvPr/>
          </p:nvSpPr>
          <p:spPr>
            <a:xfrm>
              <a:off x="3970" y="5643"/>
              <a:ext cx="1146" cy="514"/>
            </a:xfrm>
            <a:prstGeom prst="roundRect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41" y="5643"/>
              <a:ext cx="97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bg1"/>
                  </a:solidFill>
                </a:rPr>
                <a:t>注意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38530" y="2008505"/>
            <a:ext cx="10412095" cy="257937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      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动名词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作主语与动词不定式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作主语的区别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: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动词不定式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和动名词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都可以作主语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在意义上相近。但动名词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多用来表示泛指或抽象动作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动词不定式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多用来表示特指或具体动作。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Smoking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is prohibited here.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这里禁止抽烟。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抽象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 is not good for you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to smoke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so much.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抽这么多烟对你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身体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不好。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具体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95350" y="4132580"/>
            <a:ext cx="10207625" cy="185420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根据汉语意思完成句子。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沿着这条路线骑车是值得的。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____ along the route.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说比做容易。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 doing.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不迟到是个好习惯。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 is a good habit.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掌握一门外语很有必要。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 a foreign language.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5350" y="1613535"/>
            <a:ext cx="10397490" cy="251904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在空白处填入括号内单词的正确形式。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 (cooperate) with people from diverse cultures helps us view the world from different angles.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Understanding your own styles of communication ______ (be) as important as learning to convey your emotions.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 is useless ____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 (try) to convince him; he has already made up his mind.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is no ______ (tell) what will happen.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894509" y="1072168"/>
            <a:ext cx="826715" cy="450215"/>
          </a:xfrm>
          <a:prstGeom prst="roundRect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8400" y="1981835"/>
            <a:ext cx="1600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Cooperating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0695" y="268922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is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1590" y="3361055"/>
            <a:ext cx="787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trying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1410" y="3711575"/>
            <a:ext cx="844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telling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26560" y="4536440"/>
            <a:ext cx="4833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It is worth/worthwhile cycling/biking/bicycling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99080" y="4908550"/>
            <a:ext cx="4031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Talking/Saying is easier than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48990" y="5248275"/>
            <a:ext cx="1991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Not being late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42665" y="5618480"/>
            <a:ext cx="3867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It’s necessary/essential to master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90" y="2226310"/>
            <a:ext cx="10810240" cy="28727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59*441"/>
  <p:tag name="TABLE_ENDDRAG_RECT" val="57*98*859*44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1978</Words>
  <Application>WPS 演示</Application>
  <PresentationFormat>宽屏</PresentationFormat>
  <Paragraphs>98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172</cp:revision>
  <dcterms:created xsi:type="dcterms:W3CDTF">2019-06-19T02:08:00Z</dcterms:created>
  <dcterms:modified xsi:type="dcterms:W3CDTF">2025-05-27T13:35:47Z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2CB421026AC14480B02CFB5F1C11DA51_13</vt:lpwstr>
  </property>
</Properties>
</file>