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66" r:id="rId4"/>
    <p:sldId id="257" r:id="rId5"/>
    <p:sldId id="262" r:id="rId6"/>
    <p:sldId id="271" r:id="rId7"/>
    <p:sldId id="292" r:id="rId8"/>
    <p:sldId id="293" r:id="rId9"/>
    <p:sldId id="265" r:id="rId10"/>
    <p:sldId id="278" r:id="rId11"/>
  </p:sldIdLst>
  <p:sldSz cx="12192000" cy="6858000"/>
  <p:notesSz cx="6858000" cy="9144000"/>
  <p:custDataLst>
    <p:tags r:id="rId1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A0AF"/>
    <a:srgbClr val="FFFFFF"/>
    <a:srgbClr val="A54A97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85" d="100"/>
          <a:sy n="85" d="100"/>
        </p:scale>
        <p:origin x="451" y="58"/>
      </p:cViewPr>
      <p:guideLst>
        <p:guide orient="horz" pos="2137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76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4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65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67.xml"/><Relationship Id="rId2" Type="http://schemas.openxmlformats.org/officeDocument/2006/relationships/tags" Target="../tags/tag66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69.xml"/><Relationship Id="rId2" Type="http://schemas.openxmlformats.org/officeDocument/2006/relationships/tags" Target="../tags/tag68.xml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71.xml"/><Relationship Id="rId2" Type="http://schemas.openxmlformats.org/officeDocument/2006/relationships/tags" Target="../tags/tag70.xml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73.xml"/><Relationship Id="rId2" Type="http://schemas.openxmlformats.org/officeDocument/2006/relationships/tags" Target="../tags/tag72.xml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4.xml"/><Relationship Id="rId1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75.xml"/><Relationship Id="rId2" Type="http://schemas.openxmlformats.org/officeDocument/2006/relationships/image" Target="../media/image5.png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064510" y="5234940"/>
            <a:ext cx="606361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ctr" fontAlgn="auto">
              <a:lnSpc>
                <a:spcPct val="150000"/>
              </a:lnSpc>
            </a:pPr>
            <a:r>
              <a:rPr lang="zh-CN" altLang="en-US" sz="24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高中英语</a:t>
            </a:r>
            <a:endParaRPr lang="zh-CN" altLang="en-US" sz="24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545106" y="1407459"/>
            <a:ext cx="3101788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>
                <a:solidFill>
                  <a:srgbClr val="A54A97"/>
                </a:solidFill>
                <a:latin typeface="+mn-ea"/>
              </a:rPr>
              <a:t>语</a:t>
            </a:r>
            <a:r>
              <a:rPr lang="zh-CN" altLang="en-US" sz="5400" b="1" dirty="0">
                <a:solidFill>
                  <a:srgbClr val="A54A97"/>
                </a:solidFill>
                <a:latin typeface="+mn-ea"/>
              </a:rPr>
              <a:t>法攻略</a:t>
            </a:r>
            <a:endParaRPr lang="zh-CN" altLang="en-US" sz="5400" b="1" dirty="0">
              <a:solidFill>
                <a:srgbClr val="A54A97"/>
              </a:solidFill>
              <a:latin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465294" y="2868706"/>
            <a:ext cx="7261411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rgbClr val="FFFFFF"/>
                </a:solidFill>
                <a:latin typeface="+mn-ea"/>
              </a:rPr>
              <a:t>基础夯实</a:t>
            </a:r>
            <a:r>
              <a:rPr lang="en-US" altLang="zh-CN" sz="4400" b="1" dirty="0">
                <a:solidFill>
                  <a:srgbClr val="FFFFFF"/>
                </a:solidFill>
                <a:latin typeface="+mn-ea"/>
              </a:rPr>
              <a:t>——</a:t>
            </a:r>
            <a:r>
              <a:rPr lang="zh-CN" altLang="en-US" sz="4400" b="1" dirty="0">
                <a:solidFill>
                  <a:srgbClr val="FFFFFF"/>
                </a:solidFill>
                <a:latin typeface="+mn-ea"/>
              </a:rPr>
              <a:t>不定代词</a:t>
            </a:r>
            <a:endParaRPr lang="zh-CN" altLang="en-US" sz="4400" b="1" dirty="0">
              <a:solidFill>
                <a:srgbClr val="FFFFFF"/>
              </a:solidFill>
              <a:latin typeface="+mn-ea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攻略识别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1850" y="3089910"/>
            <a:ext cx="10585450" cy="92964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攻略解读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94080" y="1206500"/>
            <a:ext cx="431165" cy="431165"/>
            <a:chOff x="1393" y="1839"/>
            <a:chExt cx="679" cy="679"/>
          </a:xfrm>
        </p:grpSpPr>
        <p:sp>
          <p:nvSpPr>
            <p:cNvPr id="10" name="椭圆 9"/>
            <p:cNvSpPr/>
            <p:nvPr/>
          </p:nvSpPr>
          <p:spPr>
            <a:xfrm>
              <a:off x="1393" y="1839"/>
              <a:ext cx="679" cy="679"/>
            </a:xfrm>
            <a:prstGeom prst="ellipse">
              <a:avLst/>
            </a:prstGeom>
            <a:solidFill>
              <a:srgbClr val="00A0AF"/>
            </a:solidFill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393" y="1893"/>
              <a:ext cx="528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b="1">
                  <a:solidFill>
                    <a:schemeClr val="bg1"/>
                  </a:solidFill>
                </a:rPr>
                <a:t>一</a:t>
              </a:r>
              <a:endParaRPr lang="zh-CN" altLang="en-US" b="1">
                <a:solidFill>
                  <a:schemeClr val="bg1"/>
                </a:solidFill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1506855" y="1177290"/>
            <a:ext cx="41186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/>
              <a:t>复合不定代词的用法</a:t>
            </a:r>
            <a:endParaRPr lang="zh-CN" altLang="en-US" sz="2400" b="1"/>
          </a:p>
        </p:txBody>
      </p:sp>
      <p:graphicFrame>
        <p:nvGraphicFramePr>
          <p:cNvPr id="7" name="表格 6"/>
          <p:cNvGraphicFramePr/>
          <p:nvPr>
            <p:custDataLst>
              <p:tags r:id="rId2"/>
            </p:custDataLst>
          </p:nvPr>
        </p:nvGraphicFramePr>
        <p:xfrm>
          <a:off x="893445" y="2355215"/>
          <a:ext cx="10565765" cy="2569845"/>
        </p:xfrm>
        <a:graphic>
          <a:graphicData uri="http://schemas.openxmlformats.org/drawingml/2006/table">
            <a:tbl>
              <a:tblPr/>
              <a:tblGrid>
                <a:gridCol w="1773555"/>
                <a:gridCol w="1797685"/>
                <a:gridCol w="2237105"/>
                <a:gridCol w="2715260"/>
                <a:gridCol w="2042160"/>
              </a:tblGrid>
              <a:tr h="744220">
                <a:tc>
                  <a:txBody>
                    <a:bodyPr/>
                    <a:p>
                      <a:pPr marL="0" indent="0" algn="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 b="1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意</a:t>
                      </a:r>
                      <a:r>
                        <a:rPr lang="zh-CN" altLang="en-US" sz="1400" b="1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 </a:t>
                      </a:r>
                      <a:r>
                        <a:rPr lang="zh-CN" sz="1400" b="1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义</a:t>
                      </a:r>
                      <a:endParaRPr lang="zh-CN" sz="1400" b="1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  <a:p>
                      <a:pPr marL="0" indent="0" algn="l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 b="1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类</a:t>
                      </a:r>
                      <a:r>
                        <a:rPr lang="zh-CN" altLang="en-US" sz="1400" b="1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 </a:t>
                      </a:r>
                      <a:r>
                        <a:rPr lang="zh-CN" sz="1400" b="1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别</a:t>
                      </a:r>
                      <a:r>
                        <a:rPr lang="zh-CN" altLang="en-US" sz="1400" b="1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 </a:t>
                      </a:r>
                      <a:endParaRPr lang="zh-CN" altLang="en-US" sz="1400" b="1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6350" marR="6350" marT="63500" marB="0" anchor="t" anchorCtr="0">
                    <a:lnL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 b="1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某</a:t>
                      </a:r>
                      <a:r>
                        <a:rPr lang="en-US" altLang="zh-CN" sz="1400" b="1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……</a:t>
                      </a:r>
                      <a:endParaRPr lang="en-US" altLang="zh-CN" sz="1400" b="1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6350" marR="6350" marT="63500" marB="0" anchor="t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 b="1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任何</a:t>
                      </a:r>
                      <a:r>
                        <a:rPr lang="en-US" altLang="zh-CN" sz="1400" b="1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……</a:t>
                      </a:r>
                      <a:endParaRPr lang="en-US" altLang="zh-CN" sz="1400" b="1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6350" marR="6350" marT="63500" marB="0" anchor="t" anchorCtr="0">
                    <a:lnL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 b="1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每个</a:t>
                      </a:r>
                      <a:r>
                        <a:rPr lang="en-US" altLang="zh-CN" sz="1400" b="1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……</a:t>
                      </a:r>
                      <a:endParaRPr lang="en-US" altLang="zh-CN" sz="1400" b="1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6350" marR="6350" marT="63500" marB="0" anchor="t" anchorCtr="0">
                    <a:lnL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 b="1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没有</a:t>
                      </a:r>
                      <a:r>
                        <a:rPr lang="en-US" altLang="zh-CN" sz="1400" b="1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……</a:t>
                      </a:r>
                      <a:endParaRPr lang="en-US" altLang="zh-CN" sz="1400" b="1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6350" marR="6350" marT="63500" marB="0" anchor="t" anchorCtr="0">
                    <a:lnL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1081405">
                <a:tc>
                  <a:txBody>
                    <a:bodyPr/>
                    <a:p>
                      <a:pPr mar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</a:rPr>
                        <a:t>人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6350" marR="6350" marT="63500" marB="0" anchor="t" anchorCtr="0">
                    <a:lnL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</a:rPr>
                        <a:t>someone/somebody</a:t>
                      </a:r>
                      <a:endParaRPr lang="en-US" altLang="zh-CN" sz="14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6350" marR="6350" marT="63500" marB="0" anchor="t" anchorCtr="0">
                    <a:lnL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</a:rPr>
                        <a:t>anyone/anybody</a:t>
                      </a:r>
                      <a:endParaRPr lang="en-US" altLang="zh-CN" sz="14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6350" marR="6350" marT="63500" marB="0" anchor="t" anchorCtr="0">
                    <a:lnL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</a:rPr>
                        <a:t>everyone/everybody</a:t>
                      </a:r>
                      <a:endParaRPr lang="en-US" altLang="zh-CN" sz="14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6350" marR="6350" marT="63500" marB="0" anchor="t" anchorCtr="0">
                    <a:lnL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</a:rPr>
                        <a:t>no one/nobody</a:t>
                      </a:r>
                      <a:endParaRPr lang="en-US" altLang="zh-CN" sz="14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6350" marR="6350" marT="63500" marB="0" anchor="t" anchorCtr="0">
                    <a:lnL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744220">
                <a:tc>
                  <a:txBody>
                    <a:bodyPr/>
                    <a:p>
                      <a:pPr mar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</a:rPr>
                        <a:t>物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6350" marR="6350" marT="63500" marB="0" anchor="t" anchorCtr="0">
                    <a:lnL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</a:rPr>
                        <a:t>something</a:t>
                      </a:r>
                      <a:endParaRPr lang="en-US" altLang="zh-CN" sz="14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6350" marR="6350" marT="63500" marB="0" anchor="t" anchorCtr="0">
                    <a:lnL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</a:rPr>
                        <a:t>anything</a:t>
                      </a:r>
                      <a:endParaRPr lang="en-US" altLang="zh-CN" sz="14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6350" marR="6350" marT="63500" marB="0" anchor="t" anchorCtr="0">
                    <a:lnL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</a:rPr>
                        <a:t>everything</a:t>
                      </a:r>
                      <a:endParaRPr lang="en-US" altLang="zh-CN" sz="14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6350" marR="6350" marT="63500" marB="0" anchor="t" anchorCtr="0">
                    <a:lnL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</a:rPr>
                        <a:t>nothing</a:t>
                      </a:r>
                      <a:endParaRPr lang="en-US" altLang="zh-CN" sz="14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6350" marR="6350" marT="63500" marB="0" anchor="t" anchorCtr="0">
                    <a:lnL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cxnSp>
        <p:nvCxnSpPr>
          <p:cNvPr id="8" name="直接连接符 7"/>
          <p:cNvCxnSpPr/>
          <p:nvPr/>
        </p:nvCxnSpPr>
        <p:spPr>
          <a:xfrm>
            <a:off x="894080" y="2364740"/>
            <a:ext cx="1772285" cy="70866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  <p:custDataLst>
      <p:tags r:id="rId3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攻略解读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884555" y="1101090"/>
            <a:ext cx="431165" cy="431165"/>
            <a:chOff x="1393" y="1839"/>
            <a:chExt cx="679" cy="679"/>
          </a:xfrm>
        </p:grpSpPr>
        <p:sp>
          <p:nvSpPr>
            <p:cNvPr id="10" name="椭圆 9"/>
            <p:cNvSpPr/>
            <p:nvPr/>
          </p:nvSpPr>
          <p:spPr>
            <a:xfrm>
              <a:off x="1393" y="1839"/>
              <a:ext cx="679" cy="679"/>
            </a:xfrm>
            <a:prstGeom prst="ellipse">
              <a:avLst/>
            </a:prstGeom>
            <a:solidFill>
              <a:srgbClr val="00A0AF"/>
            </a:solidFill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393" y="1893"/>
              <a:ext cx="528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b="1">
                  <a:solidFill>
                    <a:schemeClr val="bg1"/>
                  </a:solidFill>
                </a:rPr>
                <a:t>二</a:t>
              </a:r>
              <a:endParaRPr lang="zh-CN" altLang="en-US" b="1">
                <a:solidFill>
                  <a:schemeClr val="bg1"/>
                </a:solidFill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1497330" y="1071880"/>
            <a:ext cx="75272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/>
              <a:t>many</a:t>
            </a:r>
            <a:r>
              <a:rPr lang="zh-CN" altLang="en-US" sz="2400" b="1"/>
              <a:t>、</a:t>
            </a:r>
            <a:r>
              <a:rPr lang="en-US" altLang="zh-CN" sz="2400" b="1"/>
              <a:t>much</a:t>
            </a:r>
            <a:r>
              <a:rPr lang="zh-CN" altLang="en-US" sz="2400" b="1"/>
              <a:t>、</a:t>
            </a:r>
            <a:r>
              <a:rPr lang="en-US" altLang="zh-CN" sz="2400" b="1"/>
              <a:t>few</a:t>
            </a:r>
            <a:r>
              <a:rPr lang="zh-CN" altLang="en-US" sz="2400" b="1"/>
              <a:t>、</a:t>
            </a:r>
            <a:r>
              <a:rPr lang="en-US" altLang="zh-CN" sz="2400" b="1"/>
              <a:t>a few</a:t>
            </a:r>
            <a:r>
              <a:rPr lang="zh-CN" altLang="en-US" sz="2400" b="1"/>
              <a:t>、</a:t>
            </a:r>
            <a:r>
              <a:rPr lang="en-US" altLang="zh-CN" sz="2400" b="1"/>
              <a:t>little</a:t>
            </a:r>
            <a:r>
              <a:rPr lang="zh-CN" altLang="en-US" sz="2400" b="1"/>
              <a:t>、</a:t>
            </a:r>
            <a:r>
              <a:rPr lang="en-US" altLang="zh-CN" sz="2400" b="1"/>
              <a:t>a little</a:t>
            </a:r>
            <a:r>
              <a:rPr lang="zh-CN" altLang="en-US" sz="2400" b="1"/>
              <a:t>的用法</a:t>
            </a:r>
            <a:endParaRPr lang="zh-CN" altLang="en-US" sz="2400" b="1"/>
          </a:p>
        </p:txBody>
      </p:sp>
      <p:graphicFrame>
        <p:nvGraphicFramePr>
          <p:cNvPr id="5" name="表格 4"/>
          <p:cNvGraphicFramePr/>
          <p:nvPr>
            <p:custDataLst>
              <p:tags r:id="rId2"/>
            </p:custDataLst>
          </p:nvPr>
        </p:nvGraphicFramePr>
        <p:xfrm>
          <a:off x="885190" y="1776095"/>
          <a:ext cx="10592435" cy="3749675"/>
        </p:xfrm>
        <a:graphic>
          <a:graphicData uri="http://schemas.openxmlformats.org/drawingml/2006/table">
            <a:tbl>
              <a:tblPr/>
              <a:tblGrid>
                <a:gridCol w="812165"/>
                <a:gridCol w="5748655"/>
                <a:gridCol w="4031615"/>
              </a:tblGrid>
              <a:tr h="364490">
                <a:tc>
                  <a:txBody>
                    <a:bodyPr/>
                    <a:p>
                      <a:pPr mar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 b="1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代</a:t>
                      </a:r>
                      <a:r>
                        <a:rPr lang="zh-CN" altLang="en-US" sz="1400" b="1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 </a:t>
                      </a:r>
                      <a:r>
                        <a:rPr lang="zh-CN" sz="1400" b="1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词</a:t>
                      </a:r>
                      <a:endParaRPr lang="zh-CN" sz="1400" b="1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6350" marR="6350" marT="63500" marB="0" anchor="ctr" anchorCtr="0">
                    <a:lnL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 b="1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用</a:t>
                      </a:r>
                      <a:r>
                        <a:rPr lang="zh-CN" altLang="en-US" sz="1400" b="1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 </a:t>
                      </a:r>
                      <a:r>
                        <a:rPr lang="zh-CN" sz="1400" b="1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法</a:t>
                      </a:r>
                      <a:endParaRPr lang="zh-CN" sz="1400" b="1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6350" marR="6350" marT="63500" marB="0" anchor="ctr" anchorCtr="0">
                    <a:lnL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 b="1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例</a:t>
                      </a:r>
                      <a:r>
                        <a:rPr lang="zh-CN" altLang="en-US" sz="1400" b="1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 </a:t>
                      </a:r>
                      <a:r>
                        <a:rPr lang="zh-CN" sz="1400" b="1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句</a:t>
                      </a:r>
                      <a:endParaRPr lang="zh-CN" sz="1400" b="1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6350" marR="6350" marT="63500" marB="0" anchor="ctr" anchorCtr="0">
                    <a:lnL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527685">
                <a:tc>
                  <a:txBody>
                    <a:bodyPr/>
                    <a:p>
                      <a:pPr mar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</a:rPr>
                        <a:t>many</a:t>
                      </a:r>
                      <a:endParaRPr lang="en-US" altLang="zh-CN" sz="14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6350" marR="6350" marT="63500" marB="0" anchor="ctr" anchorCtr="0">
                    <a:lnL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表示</a:t>
                      </a:r>
                      <a:r>
                        <a:rPr lang="zh-CN" altLang="en-US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“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许多</a:t>
                      </a:r>
                      <a:r>
                        <a:rPr lang="zh-CN" altLang="en-US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”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，修饰或代替可数名词复数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6350" marR="6350" marT="63500" marB="0" anchor="ctr" anchorCtr="0">
                    <a:lnL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</a:rPr>
                        <a:t>There are </a:t>
                      </a:r>
                      <a:r>
                        <a:rPr lang="en-US" altLang="zh-CN" sz="1400">
                          <a:solidFill>
                            <a:srgbClr val="00A0AF"/>
                          </a:solidFill>
                          <a:latin typeface="+mn-ea"/>
                        </a:rPr>
                        <a:t>many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</a:rPr>
                        <a:t> books on the shelf.</a:t>
                      </a:r>
                      <a:endParaRPr lang="en-US" altLang="zh-CN" sz="14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6350" marR="6350" marT="63500" marB="0" anchor="ctr" anchorCtr="0">
                    <a:lnL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63855">
                <a:tc>
                  <a:txBody>
                    <a:bodyPr/>
                    <a:p>
                      <a:pPr mar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</a:rPr>
                        <a:t>much</a:t>
                      </a:r>
                      <a:endParaRPr lang="en-US" altLang="zh-CN" sz="14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6350" marR="6350" marT="63500" marB="0" anchor="ctr" anchorCtr="0">
                    <a:lnL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表示</a:t>
                      </a:r>
                      <a:r>
                        <a:rPr lang="zh-CN" altLang="en-US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“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许多</a:t>
                      </a:r>
                      <a:r>
                        <a:rPr lang="zh-CN" altLang="en-US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”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，修饰或代替不可数名词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6350" marR="6350" marT="63500" marB="0" anchor="ctr" anchorCtr="0">
                    <a:lnL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</a:rPr>
                        <a:t>How </a:t>
                      </a:r>
                      <a:r>
                        <a:rPr lang="en-US" altLang="zh-CN" sz="1400">
                          <a:solidFill>
                            <a:srgbClr val="00A0AF"/>
                          </a:solidFill>
                          <a:latin typeface="+mn-ea"/>
                        </a:rPr>
                        <a:t>much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</a:rPr>
                        <a:t> water do you need?</a:t>
                      </a:r>
                      <a:endParaRPr lang="en-US" altLang="zh-CN" sz="14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6350" marR="6350" marT="63500" marB="0" anchor="ctr" anchorCtr="0">
                    <a:lnL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14045">
                <a:tc>
                  <a:txBody>
                    <a:bodyPr/>
                    <a:p>
                      <a:pPr mar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</a:rPr>
                        <a:t>few</a:t>
                      </a:r>
                      <a:endParaRPr lang="en-US" altLang="zh-CN" sz="14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6350" marR="6350" marT="63500" marB="0" anchor="ctr" anchorCtr="0">
                    <a:lnL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“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几乎没有</a:t>
                      </a:r>
                      <a:r>
                        <a:rPr lang="zh-CN" altLang="en-US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”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，带有否定含义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，修饰或代替可数名词复数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6350" marR="6350" marT="63500" marB="0" anchor="ctr" anchorCtr="0">
                    <a:lnL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</a:rPr>
                        <a:t>I have </a:t>
                      </a:r>
                      <a:r>
                        <a:rPr lang="en-US" altLang="zh-CN" sz="1400">
                          <a:solidFill>
                            <a:srgbClr val="00A0AF"/>
                          </a:solidFill>
                          <a:latin typeface="+mn-ea"/>
                        </a:rPr>
                        <a:t>few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</a:rPr>
                        <a:t> friends in this city.</a:t>
                      </a:r>
                      <a:endParaRPr lang="en-US" altLang="zh-CN" sz="14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6350" marR="6350" marT="63500" marB="0" anchor="ctr" anchorCtr="0">
                    <a:lnL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13410">
                <a:tc>
                  <a:txBody>
                    <a:bodyPr/>
                    <a:p>
                      <a:pPr mar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</a:rPr>
                        <a:t>a few</a:t>
                      </a:r>
                      <a:endParaRPr lang="en-US" altLang="zh-CN" sz="14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6350" marR="6350" marT="63500" marB="0" anchor="ctr" anchorCtr="0">
                    <a:lnL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“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有一些</a:t>
                      </a:r>
                      <a:r>
                        <a:rPr lang="zh-CN" altLang="en-US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”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，带有肯定含义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，修饰或代替可数名词复数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6350" marR="6350" marT="63500" marB="0" anchor="ctr" anchorCtr="0">
                    <a:lnL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</a:rPr>
                        <a:t>I have </a:t>
                      </a:r>
                      <a:r>
                        <a:rPr lang="en-US" altLang="zh-CN" sz="1400">
                          <a:solidFill>
                            <a:srgbClr val="00A0AF"/>
                          </a:solidFill>
                          <a:latin typeface="+mn-ea"/>
                        </a:rPr>
                        <a:t>a few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</a:rPr>
                        <a:t> friends in this city.</a:t>
                      </a:r>
                      <a:endParaRPr lang="en-US" altLang="zh-CN" sz="14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6350" marR="6350" marT="63500" marB="0" anchor="ctr" anchorCtr="0">
                    <a:lnL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14045">
                <a:tc>
                  <a:txBody>
                    <a:bodyPr/>
                    <a:p>
                      <a:pPr mar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</a:rPr>
                        <a:t>little</a:t>
                      </a:r>
                      <a:endParaRPr lang="en-US" altLang="zh-CN" sz="14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6350" marR="6350" marT="63500" marB="0" anchor="ctr" anchorCtr="0">
                    <a:lnL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“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几乎没有</a:t>
                      </a:r>
                      <a:r>
                        <a:rPr lang="zh-CN" altLang="en-US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”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，带有否定含义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，修饰或代替不可数名词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6350" marR="6350" marT="63500" marB="0" anchor="ctr" anchorCtr="0">
                    <a:lnL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</a:rPr>
                        <a:t>There is </a:t>
                      </a:r>
                      <a:r>
                        <a:rPr lang="en-US" altLang="zh-CN" sz="1400">
                          <a:solidFill>
                            <a:srgbClr val="00A0AF"/>
                          </a:solidFill>
                          <a:latin typeface="+mn-ea"/>
                        </a:rPr>
                        <a:t>little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</a:rPr>
                        <a:t> time to finish this task.</a:t>
                      </a:r>
                      <a:endParaRPr lang="en-US" altLang="zh-CN" sz="14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6350" marR="6350" marT="63500" marB="0" anchor="ctr" anchorCtr="0">
                    <a:lnL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13410">
                <a:tc>
                  <a:txBody>
                    <a:bodyPr/>
                    <a:p>
                      <a:pPr mar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</a:rPr>
                        <a:t>a little</a:t>
                      </a:r>
                      <a:endParaRPr lang="en-US" altLang="zh-CN" sz="14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6350" marR="6350" marT="63500" marB="0" anchor="ctr" anchorCtr="0">
                    <a:lnL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“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有一些</a:t>
                      </a:r>
                      <a:r>
                        <a:rPr lang="zh-CN" altLang="en-US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”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，带有肯定含义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，修饰或代替不可数名词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6350" marR="6350" marT="63500" marB="0" anchor="ctr" anchorCtr="0">
                    <a:lnL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</a:rPr>
                        <a:t>I have</a:t>
                      </a:r>
                      <a:r>
                        <a:rPr lang="en-US" altLang="zh-CN" sz="1400">
                          <a:solidFill>
                            <a:srgbClr val="00A0AF"/>
                          </a:solidFill>
                          <a:latin typeface="+mn-ea"/>
                        </a:rPr>
                        <a:t> a little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</a:rPr>
                        <a:t> time to finish this task.</a:t>
                      </a:r>
                      <a:endParaRPr lang="en-US" altLang="zh-CN" sz="14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6350" marR="6350" marT="63500" marB="0" anchor="ctr" anchorCtr="0">
                    <a:lnL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攻略解读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884555" y="1101090"/>
            <a:ext cx="431165" cy="431165"/>
            <a:chOff x="1393" y="1839"/>
            <a:chExt cx="679" cy="679"/>
          </a:xfrm>
        </p:grpSpPr>
        <p:sp>
          <p:nvSpPr>
            <p:cNvPr id="10" name="椭圆 9"/>
            <p:cNvSpPr/>
            <p:nvPr/>
          </p:nvSpPr>
          <p:spPr>
            <a:xfrm>
              <a:off x="1393" y="1839"/>
              <a:ext cx="679" cy="679"/>
            </a:xfrm>
            <a:prstGeom prst="ellipse">
              <a:avLst/>
            </a:prstGeom>
            <a:solidFill>
              <a:srgbClr val="00A0AF"/>
            </a:solidFill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393" y="1893"/>
              <a:ext cx="528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b="1">
                  <a:solidFill>
                    <a:schemeClr val="bg1"/>
                  </a:solidFill>
                </a:rPr>
                <a:t>三</a:t>
              </a:r>
              <a:endParaRPr lang="zh-CN" altLang="en-US" b="1">
                <a:solidFill>
                  <a:schemeClr val="bg1"/>
                </a:solidFill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1497330" y="1071880"/>
            <a:ext cx="93376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/>
              <a:t>both</a:t>
            </a:r>
            <a:r>
              <a:rPr lang="zh-CN" altLang="en-US" sz="2400" b="1"/>
              <a:t>、</a:t>
            </a:r>
            <a:r>
              <a:rPr lang="en-US" altLang="zh-CN" sz="2400" b="1"/>
              <a:t>all</a:t>
            </a:r>
            <a:r>
              <a:rPr lang="zh-CN" altLang="en-US" sz="2400" b="1"/>
              <a:t>、</a:t>
            </a:r>
            <a:r>
              <a:rPr lang="en-US" altLang="zh-CN" sz="2400" b="1"/>
              <a:t>either</a:t>
            </a:r>
            <a:r>
              <a:rPr lang="zh-CN" altLang="en-US" sz="2400" b="1"/>
              <a:t>、</a:t>
            </a:r>
            <a:r>
              <a:rPr lang="en-US" altLang="zh-CN" sz="2400" b="1"/>
              <a:t>neither</a:t>
            </a:r>
            <a:r>
              <a:rPr lang="zh-CN" altLang="en-US" sz="2400" b="1"/>
              <a:t>、</a:t>
            </a:r>
            <a:r>
              <a:rPr lang="en-US" altLang="zh-CN" sz="2400" b="1"/>
              <a:t>each</a:t>
            </a:r>
            <a:r>
              <a:rPr lang="zh-CN" altLang="en-US" sz="2400" b="1"/>
              <a:t>、</a:t>
            </a:r>
            <a:r>
              <a:rPr lang="en-US" altLang="zh-CN" sz="2400" b="1"/>
              <a:t>every</a:t>
            </a:r>
            <a:r>
              <a:rPr lang="zh-CN" altLang="en-US" sz="2400" b="1"/>
              <a:t>、</a:t>
            </a:r>
            <a:r>
              <a:rPr lang="en-US" altLang="zh-CN" sz="2400" b="1"/>
              <a:t>none</a:t>
            </a:r>
            <a:r>
              <a:rPr lang="zh-CN" altLang="en-US" sz="2400" b="1"/>
              <a:t>的用法与区别</a:t>
            </a:r>
            <a:endParaRPr lang="zh-CN" altLang="en-US" sz="2400" b="1"/>
          </a:p>
        </p:txBody>
      </p:sp>
      <p:graphicFrame>
        <p:nvGraphicFramePr>
          <p:cNvPr id="4" name="表格 3"/>
          <p:cNvGraphicFramePr/>
          <p:nvPr>
            <p:custDataLst>
              <p:tags r:id="rId2"/>
            </p:custDataLst>
          </p:nvPr>
        </p:nvGraphicFramePr>
        <p:xfrm>
          <a:off x="761365" y="1600200"/>
          <a:ext cx="10901045" cy="4481830"/>
        </p:xfrm>
        <a:graphic>
          <a:graphicData uri="http://schemas.openxmlformats.org/drawingml/2006/table">
            <a:tbl>
              <a:tblPr/>
              <a:tblGrid>
                <a:gridCol w="581025"/>
                <a:gridCol w="3521710"/>
                <a:gridCol w="2520950"/>
                <a:gridCol w="4277360"/>
              </a:tblGrid>
              <a:tr h="344170">
                <a:tc>
                  <a:txBody>
                    <a:bodyPr/>
                    <a:p>
                      <a:pPr mar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200" b="1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代</a:t>
                      </a:r>
                      <a:r>
                        <a:rPr lang="zh-CN" altLang="en-US" sz="1200" b="1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 </a:t>
                      </a:r>
                      <a:r>
                        <a:rPr lang="zh-CN" sz="1200" b="1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词</a:t>
                      </a:r>
                      <a:endParaRPr lang="zh-CN" sz="1200" b="1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6350" marR="6350" marT="63500" marB="0" anchor="t" anchorCtr="0">
                    <a:lnL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200" b="1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用</a:t>
                      </a:r>
                      <a:r>
                        <a:rPr lang="zh-CN" altLang="en-US" sz="1200" b="1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 </a:t>
                      </a:r>
                      <a:r>
                        <a:rPr lang="zh-CN" sz="1200" b="1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法</a:t>
                      </a:r>
                      <a:endParaRPr lang="zh-CN" sz="1200" b="1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6350" marR="6350" marT="63500" marB="0" anchor="t" anchorCtr="0">
                    <a:lnL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200" b="1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例</a:t>
                      </a:r>
                      <a:r>
                        <a:rPr lang="zh-CN" altLang="en-US" sz="1200" b="1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 </a:t>
                      </a:r>
                      <a:r>
                        <a:rPr lang="zh-CN" sz="1200" b="1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句</a:t>
                      </a:r>
                      <a:endParaRPr lang="zh-CN" sz="1200" b="1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6350" marR="6350" marT="63500" marB="0" anchor="t" anchorCtr="0">
                    <a:lnL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200" b="1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注</a:t>
                      </a:r>
                      <a:r>
                        <a:rPr lang="zh-CN" altLang="en-US" sz="1200" b="1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 </a:t>
                      </a:r>
                      <a:r>
                        <a:rPr lang="zh-CN" sz="1200" b="1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意</a:t>
                      </a:r>
                      <a:endParaRPr lang="zh-CN" sz="1200" b="1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6350" marR="6350" marT="63500" marB="0" anchor="t" anchorCtr="0">
                    <a:lnL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344805">
                <a:tc>
                  <a:txBody>
                    <a:bodyPr/>
                    <a:p>
                      <a:pPr mar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200">
                          <a:solidFill>
                            <a:srgbClr val="000000"/>
                          </a:solidFill>
                          <a:latin typeface="+mn-ea"/>
                        </a:rPr>
                        <a:t>both</a:t>
                      </a:r>
                      <a:endParaRPr lang="en-US" altLang="zh-CN" sz="12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6350" marR="6350" marT="63500" marB="0" anchor="ctr" anchorCtr="0">
                    <a:lnL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2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表示</a:t>
                      </a:r>
                      <a:r>
                        <a:rPr lang="zh-CN" altLang="en-US" sz="12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“</a:t>
                      </a:r>
                      <a:r>
                        <a:rPr lang="zh-CN" sz="12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两者都</a:t>
                      </a:r>
                      <a:r>
                        <a:rPr lang="zh-CN" altLang="en-US" sz="12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”</a:t>
                      </a:r>
                      <a:r>
                        <a:rPr lang="zh-CN" sz="12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，用于两者的情况</a:t>
                      </a:r>
                      <a:endParaRPr lang="zh-CN" sz="12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6350" marR="6350" marT="63500" marB="0" anchor="ctr" anchorCtr="0">
                    <a:lnL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200">
                          <a:solidFill>
                            <a:srgbClr val="00A0AF"/>
                          </a:solidFill>
                          <a:latin typeface="+mn-ea"/>
                        </a:rPr>
                        <a:t>Both</a:t>
                      </a:r>
                      <a:r>
                        <a:rPr lang="en-US" altLang="zh-CN" sz="1200">
                          <a:solidFill>
                            <a:srgbClr val="000000"/>
                          </a:solidFill>
                          <a:latin typeface="+mn-ea"/>
                        </a:rPr>
                        <a:t> boys are my friends.</a:t>
                      </a:r>
                      <a:endParaRPr lang="en-US" altLang="zh-CN" sz="12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6350" marR="6350" marT="63500" marB="0" anchor="ctr" anchorCtr="0">
                    <a:lnL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2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常与</a:t>
                      </a:r>
                      <a:r>
                        <a:rPr lang="en-US" altLang="zh-CN" sz="12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and</a:t>
                      </a:r>
                      <a:r>
                        <a:rPr lang="zh-CN" sz="12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连用，构成</a:t>
                      </a:r>
                      <a:r>
                        <a:rPr lang="en-US" altLang="zh-CN" sz="12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“both… and…”</a:t>
                      </a:r>
                      <a:r>
                        <a:rPr lang="zh-CN" sz="12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结构</a:t>
                      </a:r>
                      <a:endParaRPr lang="zh-CN" sz="12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6350" marR="6350" marT="63500" marB="0" anchor="ctr" anchorCtr="0">
                    <a:lnL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32460">
                <a:tc>
                  <a:txBody>
                    <a:bodyPr/>
                    <a:p>
                      <a:pPr mar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200">
                          <a:solidFill>
                            <a:srgbClr val="000000"/>
                          </a:solidFill>
                          <a:latin typeface="+mn-ea"/>
                        </a:rPr>
                        <a:t>all</a:t>
                      </a:r>
                      <a:endParaRPr lang="en-US" altLang="zh-CN" sz="12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6350" marR="6350" marT="63500" marB="0" anchor="ctr" anchorCtr="0">
                    <a:lnL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2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表示</a:t>
                      </a:r>
                      <a:r>
                        <a:rPr lang="zh-CN" altLang="en-US" sz="12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“</a:t>
                      </a:r>
                      <a:r>
                        <a:rPr lang="zh-CN" sz="12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全部，所有的</a:t>
                      </a:r>
                      <a:r>
                        <a:rPr lang="zh-CN" altLang="en-US" sz="12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”</a:t>
                      </a:r>
                      <a:r>
                        <a:rPr lang="zh-CN" sz="12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，用于三者或三者以上</a:t>
                      </a:r>
                      <a:endParaRPr lang="zh-CN" sz="12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6350" marR="6350" marT="63500" marB="0" anchor="ctr" anchorCtr="0">
                    <a:lnL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200">
                          <a:solidFill>
                            <a:srgbClr val="00A0AF"/>
                          </a:solidFill>
                          <a:latin typeface="+mn-ea"/>
                        </a:rPr>
                        <a:t>All</a:t>
                      </a:r>
                      <a:r>
                        <a:rPr lang="en-US" altLang="zh-CN" sz="1200">
                          <a:solidFill>
                            <a:srgbClr val="000000"/>
                          </a:solidFill>
                          <a:latin typeface="+mn-ea"/>
                        </a:rPr>
                        <a:t> the students are in the classroom.</a:t>
                      </a:r>
                      <a:endParaRPr lang="en-US" altLang="zh-CN" sz="12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6350" marR="6350" marT="63500" marB="0" anchor="ctr" anchorCtr="0">
                    <a:lnL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2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可与</a:t>
                      </a:r>
                      <a:r>
                        <a:rPr lang="en-US" altLang="zh-CN" sz="12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not</a:t>
                      </a:r>
                      <a:r>
                        <a:rPr lang="zh-CN" sz="12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连用，表示部分否定</a:t>
                      </a:r>
                      <a:endParaRPr lang="zh-CN" sz="12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6350" marR="6350" marT="63500" marB="0" anchor="ctr" anchorCtr="0">
                    <a:lnL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32460">
                <a:tc>
                  <a:txBody>
                    <a:bodyPr/>
                    <a:p>
                      <a:pPr mar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200">
                          <a:solidFill>
                            <a:srgbClr val="000000"/>
                          </a:solidFill>
                          <a:latin typeface="+mn-ea"/>
                        </a:rPr>
                        <a:t>either</a:t>
                      </a:r>
                      <a:endParaRPr lang="en-US" altLang="zh-CN" sz="12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6350" marR="6350" marT="63500" marB="0" anchor="ctr" anchorCtr="0">
                    <a:lnL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2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“</a:t>
                      </a:r>
                      <a:r>
                        <a:rPr lang="zh-CN" sz="12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两者中的任何一个</a:t>
                      </a:r>
                      <a:r>
                        <a:rPr lang="zh-CN" altLang="en-US" sz="12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”</a:t>
                      </a:r>
                      <a:r>
                        <a:rPr lang="zh-CN" sz="12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，强调选择性</a:t>
                      </a:r>
                      <a:endParaRPr lang="zh-CN" sz="12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6350" marR="6350" marT="63500" marB="0" anchor="ctr" anchorCtr="0">
                    <a:lnL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200">
                          <a:solidFill>
                            <a:srgbClr val="000000"/>
                          </a:solidFill>
                          <a:latin typeface="+mn-ea"/>
                        </a:rPr>
                        <a:t>You can</a:t>
                      </a:r>
                      <a:r>
                        <a:rPr lang="en-US" altLang="zh-CN" sz="1200">
                          <a:solidFill>
                            <a:srgbClr val="00A0AF"/>
                          </a:solidFill>
                          <a:latin typeface="+mn-ea"/>
                        </a:rPr>
                        <a:t> either</a:t>
                      </a:r>
                      <a:r>
                        <a:rPr lang="en-US" altLang="zh-CN" sz="1200">
                          <a:solidFill>
                            <a:srgbClr val="000000"/>
                          </a:solidFill>
                          <a:latin typeface="+mn-ea"/>
                        </a:rPr>
                        <a:t> come with me or stay at home.</a:t>
                      </a:r>
                      <a:endParaRPr lang="en-US" altLang="zh-CN" sz="12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6350" marR="6350" marT="63500" marB="0" anchor="ctr" anchorCtr="0">
                    <a:lnL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2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常与</a:t>
                      </a:r>
                      <a:r>
                        <a:rPr lang="en-US" altLang="zh-CN" sz="12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or</a:t>
                      </a:r>
                      <a:r>
                        <a:rPr lang="zh-CN" sz="12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连用，构成</a:t>
                      </a:r>
                      <a:r>
                        <a:rPr lang="en-US" altLang="zh-CN" sz="12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“either… or…”</a:t>
                      </a:r>
                      <a:r>
                        <a:rPr lang="zh-CN" sz="12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结构</a:t>
                      </a:r>
                      <a:endParaRPr lang="zh-CN" sz="12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6350" marR="6350" marT="63500" marB="0" anchor="ctr" anchorCtr="0">
                    <a:lnL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31190">
                <a:tc>
                  <a:txBody>
                    <a:bodyPr/>
                    <a:p>
                      <a:pPr mar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200">
                          <a:solidFill>
                            <a:srgbClr val="000000"/>
                          </a:solidFill>
                          <a:latin typeface="+mn-ea"/>
                        </a:rPr>
                        <a:t>neither</a:t>
                      </a:r>
                      <a:endParaRPr lang="en-US" altLang="zh-CN" sz="12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6350" marR="6350" marT="63500" marB="0" anchor="ctr" anchorCtr="0">
                    <a:lnL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2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“</a:t>
                      </a:r>
                      <a:r>
                        <a:rPr lang="zh-CN" sz="12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两者都不</a:t>
                      </a:r>
                      <a:r>
                        <a:rPr lang="zh-CN" altLang="en-US" sz="12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”</a:t>
                      </a:r>
                      <a:r>
                        <a:rPr lang="zh-CN" sz="12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，强调否定性</a:t>
                      </a:r>
                      <a:endParaRPr lang="zh-CN" sz="12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6350" marR="6350" marT="63500" marB="0" anchor="ctr" anchorCtr="0">
                    <a:lnL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200">
                          <a:solidFill>
                            <a:srgbClr val="00A0AF"/>
                          </a:solidFill>
                          <a:latin typeface="+mn-ea"/>
                        </a:rPr>
                        <a:t>Neither</a:t>
                      </a:r>
                      <a:r>
                        <a:rPr lang="en-US" altLang="zh-CN" sz="1200">
                          <a:solidFill>
                            <a:srgbClr val="000000"/>
                          </a:solidFill>
                          <a:latin typeface="+mn-ea"/>
                        </a:rPr>
                        <a:t> answer is correct.</a:t>
                      </a:r>
                      <a:endParaRPr lang="en-US" altLang="zh-CN" sz="12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6350" marR="6350" marT="63500" marB="0" anchor="ctr" anchorCtr="0">
                    <a:lnL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2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常与</a:t>
                      </a:r>
                      <a:r>
                        <a:rPr lang="en-US" altLang="zh-CN" sz="12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nor</a:t>
                      </a:r>
                      <a:r>
                        <a:rPr lang="zh-CN" sz="12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连用，构成</a:t>
                      </a:r>
                      <a:r>
                        <a:rPr lang="en-US" altLang="zh-CN" sz="12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“neither… nor…”</a:t>
                      </a:r>
                      <a:r>
                        <a:rPr lang="zh-CN" sz="12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结构</a:t>
                      </a:r>
                      <a:endParaRPr lang="zh-CN" sz="12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6350" marR="6350" marT="63500" marB="0" anchor="ctr" anchorCtr="0">
                    <a:lnL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32460">
                <a:tc>
                  <a:txBody>
                    <a:bodyPr/>
                    <a:p>
                      <a:pPr mar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200">
                          <a:solidFill>
                            <a:srgbClr val="000000"/>
                          </a:solidFill>
                          <a:latin typeface="+mn-ea"/>
                        </a:rPr>
                        <a:t>each</a:t>
                      </a:r>
                      <a:endParaRPr lang="en-US" altLang="zh-CN" sz="12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6350" marR="6350" marT="63500" marB="0" anchor="ctr" anchorCtr="0">
                    <a:lnL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2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“</a:t>
                      </a:r>
                      <a:r>
                        <a:rPr lang="zh-CN" sz="12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每一个</a:t>
                      </a:r>
                      <a:r>
                        <a:rPr lang="zh-CN" altLang="en-US" sz="12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”</a:t>
                      </a:r>
                      <a:r>
                        <a:rPr lang="zh-CN" sz="12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，强调个体，可指两个或多个对象</a:t>
                      </a:r>
                      <a:endParaRPr lang="zh-CN" sz="12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6350" marR="6350" marT="63500" marB="0" anchor="ctr" anchorCtr="0">
                    <a:lnL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200">
                          <a:solidFill>
                            <a:srgbClr val="00A0AF"/>
                          </a:solidFill>
                          <a:latin typeface="+mn-ea"/>
                        </a:rPr>
                        <a:t>Each</a:t>
                      </a:r>
                      <a:r>
                        <a:rPr lang="en-US" altLang="zh-CN" sz="1200">
                          <a:solidFill>
                            <a:srgbClr val="000000"/>
                          </a:solidFill>
                          <a:latin typeface="+mn-ea"/>
                        </a:rPr>
                        <a:t> of them has a different opinion.</a:t>
                      </a:r>
                      <a:endParaRPr lang="en-US" altLang="zh-CN" sz="12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6350" marR="6350" marT="63500" marB="0" anchor="ctr" anchorCtr="0">
                    <a:lnL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2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可与</a:t>
                      </a:r>
                      <a:r>
                        <a:rPr lang="en-US" altLang="zh-CN" sz="12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of</a:t>
                      </a:r>
                      <a:r>
                        <a:rPr lang="zh-CN" sz="12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连用，也可单独使用</a:t>
                      </a:r>
                      <a:endParaRPr lang="zh-CN" sz="12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6350" marR="6350" marT="63500" marB="0" anchor="ctr" anchorCtr="0">
                    <a:lnL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31825">
                <a:tc>
                  <a:txBody>
                    <a:bodyPr/>
                    <a:p>
                      <a:pPr mar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200">
                          <a:solidFill>
                            <a:srgbClr val="000000"/>
                          </a:solidFill>
                          <a:latin typeface="+mn-ea"/>
                        </a:rPr>
                        <a:t>every</a:t>
                      </a:r>
                      <a:endParaRPr lang="en-US" altLang="zh-CN" sz="12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6350" marR="6350" marT="63500" marB="0" anchor="ctr" anchorCtr="0">
                    <a:lnL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2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“</a:t>
                      </a:r>
                      <a:r>
                        <a:rPr lang="zh-CN" sz="12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每一个</a:t>
                      </a:r>
                      <a:r>
                        <a:rPr lang="zh-CN" altLang="en-US" sz="12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”</a:t>
                      </a:r>
                      <a:r>
                        <a:rPr lang="zh-CN" sz="12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，强调整体，通常用于三者或三者以上</a:t>
                      </a:r>
                      <a:endParaRPr lang="zh-CN" sz="12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6350" marR="6350" marT="63500" marB="0" anchor="ctr" anchorCtr="0">
                    <a:lnL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200">
                          <a:solidFill>
                            <a:srgbClr val="00A0AF"/>
                          </a:solidFill>
                          <a:latin typeface="+mn-ea"/>
                        </a:rPr>
                        <a:t>Every</a:t>
                      </a:r>
                      <a:r>
                        <a:rPr lang="en-US" altLang="zh-CN" sz="1200">
                          <a:solidFill>
                            <a:srgbClr val="000000"/>
                          </a:solidFill>
                          <a:latin typeface="+mn-ea"/>
                        </a:rPr>
                        <a:t> student in our class is hard-working.</a:t>
                      </a:r>
                      <a:endParaRPr lang="en-US" altLang="zh-CN" sz="12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6350" marR="6350" marT="63500" marB="0" anchor="ctr" anchorCtr="0">
                    <a:lnL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2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不能与</a:t>
                      </a:r>
                      <a:r>
                        <a:rPr lang="en-US" altLang="zh-CN" sz="12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of</a:t>
                      </a:r>
                      <a:r>
                        <a:rPr lang="zh-CN" sz="12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连用，但可与</a:t>
                      </a:r>
                      <a:r>
                        <a:rPr lang="en-US" altLang="zh-CN" sz="12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other</a:t>
                      </a:r>
                      <a:r>
                        <a:rPr lang="zh-CN" sz="12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连用</a:t>
                      </a:r>
                      <a:endParaRPr lang="zh-CN" sz="12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6350" marR="6350" marT="63500" marB="0" anchor="ctr" anchorCtr="0">
                    <a:lnL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32460">
                <a:tc>
                  <a:txBody>
                    <a:bodyPr/>
                    <a:p>
                      <a:pPr mar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200">
                          <a:solidFill>
                            <a:srgbClr val="000000"/>
                          </a:solidFill>
                          <a:latin typeface="+mn-ea"/>
                        </a:rPr>
                        <a:t>none</a:t>
                      </a:r>
                      <a:endParaRPr lang="en-US" altLang="zh-CN" sz="12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6350" marR="6350" marT="63500" marB="0" anchor="ctr" anchorCtr="0">
                    <a:lnL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2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表示</a:t>
                      </a:r>
                      <a:r>
                        <a:rPr lang="zh-CN" altLang="en-US" sz="12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“</a:t>
                      </a:r>
                      <a:r>
                        <a:rPr lang="zh-CN" sz="12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（三者或三者以上中）无一个</a:t>
                      </a:r>
                      <a:r>
                        <a:rPr lang="zh-CN" altLang="en-US" sz="12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”</a:t>
                      </a:r>
                      <a:r>
                        <a:rPr lang="zh-CN" sz="12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或</a:t>
                      </a:r>
                      <a:r>
                        <a:rPr lang="zh-CN" altLang="en-US" sz="12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“</a:t>
                      </a:r>
                      <a:r>
                        <a:rPr lang="zh-CN" sz="12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没有一点儿</a:t>
                      </a:r>
                      <a:r>
                        <a:rPr lang="zh-CN" altLang="en-US" sz="12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”</a:t>
                      </a:r>
                      <a:r>
                        <a:rPr lang="zh-CN" sz="12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，可指人或物</a:t>
                      </a:r>
                      <a:endParaRPr lang="zh-CN" sz="12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6350" marR="6350" marT="63500" marB="0" anchor="ctr" anchorCtr="0">
                    <a:lnL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200">
                          <a:solidFill>
                            <a:srgbClr val="000000"/>
                          </a:solidFill>
                          <a:latin typeface="+mn-ea"/>
                        </a:rPr>
                        <a:t>I ask everyone, but</a:t>
                      </a:r>
                      <a:r>
                        <a:rPr lang="en-US" altLang="zh-CN" sz="1200">
                          <a:solidFill>
                            <a:srgbClr val="00A0AF"/>
                          </a:solidFill>
                          <a:latin typeface="+mn-ea"/>
                        </a:rPr>
                        <a:t> none </a:t>
                      </a:r>
                      <a:r>
                        <a:rPr lang="en-US" altLang="zh-CN" sz="1200">
                          <a:solidFill>
                            <a:srgbClr val="000000"/>
                          </a:solidFill>
                          <a:latin typeface="+mn-ea"/>
                        </a:rPr>
                        <a:t>help/helps me.</a:t>
                      </a:r>
                      <a:endParaRPr lang="en-US" altLang="zh-CN" sz="12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6350" marR="6350" marT="63500" marB="0" anchor="ctr" anchorCtr="0">
                    <a:lnL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200">
                          <a:solidFill>
                            <a:srgbClr val="000000"/>
                          </a:solidFill>
                          <a:latin typeface="+mn-ea"/>
                        </a:rPr>
                        <a:t>作主语指不可数名词时，谓语用单数，指可数名词时，谓语可用单数，也可用复数</a:t>
                      </a:r>
                      <a:endParaRPr lang="zh-CN" sz="12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6350" marR="6350" marT="63500" marB="0" anchor="ctr" anchorCtr="0">
                    <a:lnL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攻略解读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884555" y="1101090"/>
            <a:ext cx="431165" cy="431165"/>
            <a:chOff x="1393" y="1839"/>
            <a:chExt cx="679" cy="679"/>
          </a:xfrm>
        </p:grpSpPr>
        <p:sp>
          <p:nvSpPr>
            <p:cNvPr id="10" name="椭圆 9"/>
            <p:cNvSpPr/>
            <p:nvPr/>
          </p:nvSpPr>
          <p:spPr>
            <a:xfrm>
              <a:off x="1393" y="1839"/>
              <a:ext cx="679" cy="679"/>
            </a:xfrm>
            <a:prstGeom prst="ellipse">
              <a:avLst/>
            </a:prstGeom>
            <a:solidFill>
              <a:srgbClr val="00A0AF"/>
            </a:solidFill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393" y="1893"/>
              <a:ext cx="528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b="1">
                  <a:solidFill>
                    <a:schemeClr val="bg1"/>
                  </a:solidFill>
                </a:rPr>
                <a:t>四</a:t>
              </a:r>
              <a:endParaRPr lang="zh-CN" altLang="en-US" b="1">
                <a:solidFill>
                  <a:schemeClr val="bg1"/>
                </a:solidFill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1497330" y="1071880"/>
            <a:ext cx="88404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/>
              <a:t>other</a:t>
            </a:r>
            <a:r>
              <a:rPr lang="zh-CN" altLang="en-US" sz="2400" b="1"/>
              <a:t>、</a:t>
            </a:r>
            <a:r>
              <a:rPr lang="en-US" altLang="zh-CN" sz="2400" b="1"/>
              <a:t>others</a:t>
            </a:r>
            <a:r>
              <a:rPr lang="zh-CN" altLang="en-US" sz="2400" b="1"/>
              <a:t>、</a:t>
            </a:r>
            <a:r>
              <a:rPr lang="en-US" altLang="zh-CN" sz="2400" b="1"/>
              <a:t>another</a:t>
            </a:r>
            <a:r>
              <a:rPr lang="zh-CN" altLang="en-US" sz="2400" b="1"/>
              <a:t>、</a:t>
            </a:r>
            <a:r>
              <a:rPr lang="en-US" altLang="zh-CN" sz="2400" b="1"/>
              <a:t>the other</a:t>
            </a:r>
            <a:r>
              <a:rPr lang="zh-CN" altLang="en-US" sz="2400" b="1"/>
              <a:t>和</a:t>
            </a:r>
            <a:r>
              <a:rPr lang="en-US" altLang="zh-CN" sz="2400" b="1"/>
              <a:t>the others</a:t>
            </a:r>
            <a:r>
              <a:rPr lang="zh-CN" altLang="en-US" sz="2400" b="1"/>
              <a:t>的用法与区别</a:t>
            </a:r>
            <a:endParaRPr lang="zh-CN" altLang="en-US" sz="2400" b="1"/>
          </a:p>
        </p:txBody>
      </p:sp>
      <p:graphicFrame>
        <p:nvGraphicFramePr>
          <p:cNvPr id="5" name="表格 4"/>
          <p:cNvGraphicFramePr/>
          <p:nvPr>
            <p:custDataLst>
              <p:tags r:id="rId2"/>
            </p:custDataLst>
          </p:nvPr>
        </p:nvGraphicFramePr>
        <p:xfrm>
          <a:off x="895350" y="1795145"/>
          <a:ext cx="10514330" cy="3569335"/>
        </p:xfrm>
        <a:graphic>
          <a:graphicData uri="http://schemas.openxmlformats.org/drawingml/2006/table">
            <a:tbl>
              <a:tblPr/>
              <a:tblGrid>
                <a:gridCol w="1008380"/>
                <a:gridCol w="2574925"/>
                <a:gridCol w="4680585"/>
                <a:gridCol w="2250440"/>
              </a:tblGrid>
              <a:tr h="337820">
                <a:tc>
                  <a:txBody>
                    <a:bodyPr/>
                    <a:p>
                      <a:pPr mar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 b="1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代</a:t>
                      </a:r>
                      <a:r>
                        <a:rPr lang="zh-CN" altLang="en-US" sz="1400" b="1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 </a:t>
                      </a:r>
                      <a:r>
                        <a:rPr lang="zh-CN" sz="1400" b="1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词</a:t>
                      </a:r>
                      <a:endParaRPr lang="zh-CN" sz="1400" b="1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6350" marR="6350" marT="63500" marB="0" anchor="t" anchorCtr="0">
                    <a:lnL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 b="1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用</a:t>
                      </a:r>
                      <a:r>
                        <a:rPr lang="zh-CN" altLang="en-US" sz="1400" b="1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 </a:t>
                      </a:r>
                      <a:r>
                        <a:rPr lang="zh-CN" sz="1400" b="1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法</a:t>
                      </a:r>
                      <a:endParaRPr lang="zh-CN" sz="1400" b="1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6350" marR="6350" marT="63500" marB="0" anchor="t" anchorCtr="0">
                    <a:lnL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 b="1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例</a:t>
                      </a:r>
                      <a:r>
                        <a:rPr lang="zh-CN" altLang="en-US" sz="1400" b="1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 </a:t>
                      </a:r>
                      <a:r>
                        <a:rPr lang="zh-CN" sz="1400" b="1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句</a:t>
                      </a:r>
                      <a:endParaRPr lang="zh-CN" sz="1400" b="1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6350" marR="6350" marT="63500" marB="0" anchor="t" anchorCtr="0">
                    <a:lnL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 b="1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注</a:t>
                      </a:r>
                      <a:r>
                        <a:rPr lang="zh-CN" altLang="en-US" sz="1400" b="1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 </a:t>
                      </a:r>
                      <a:r>
                        <a:rPr lang="zh-CN" sz="1400" b="1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意</a:t>
                      </a:r>
                      <a:endParaRPr lang="zh-CN" sz="1400" b="1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6350" marR="6350" marT="63500" marB="0" anchor="t" anchorCtr="0">
                    <a:lnL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580390">
                <a:tc>
                  <a:txBody>
                    <a:bodyPr/>
                    <a:p>
                      <a:pPr mar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</a:rPr>
                        <a:t>other</a:t>
                      </a:r>
                      <a:endParaRPr lang="en-US" altLang="zh-CN" sz="14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6350" marR="6350" marT="63500" marB="0" anchor="t" anchorCtr="0">
                    <a:lnL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“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其他的</a:t>
                      </a:r>
                      <a:r>
                        <a:rPr lang="zh-CN" altLang="en-US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”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，用于泛指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6350" marR="6350" marT="63500" marB="0" anchor="t" anchorCtr="0">
                    <a:lnL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</a:rPr>
                        <a:t>I want to talk to </a:t>
                      </a:r>
                      <a:r>
                        <a:rPr lang="en-US" altLang="zh-CN" sz="1400">
                          <a:solidFill>
                            <a:srgbClr val="00A0AF"/>
                          </a:solidFill>
                          <a:latin typeface="+mn-ea"/>
                        </a:rPr>
                        <a:t>other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</a:rPr>
                        <a:t> classmates.</a:t>
                      </a:r>
                      <a:endParaRPr lang="en-US" altLang="zh-CN" sz="14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6350" marR="6350" marT="63500" marB="0" anchor="t" anchorCtr="0">
                    <a:lnL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</a:rPr>
                        <a:t>修饰复数名词或不可数名词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6350" marR="6350" marT="63500" marB="0" anchor="t" anchorCtr="0">
                    <a:lnL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81025">
                <a:tc>
                  <a:txBody>
                    <a:bodyPr/>
                    <a:p>
                      <a:pPr mar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</a:rPr>
                        <a:t>others</a:t>
                      </a:r>
                      <a:endParaRPr lang="en-US" altLang="zh-CN" sz="14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6350" marR="6350" marT="63500" marB="0" anchor="t" anchorCtr="0">
                    <a:lnL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“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其他的人或物</a:t>
                      </a:r>
                      <a:r>
                        <a:rPr lang="zh-CN" altLang="en-US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”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other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的复数形式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6350" marR="6350" marT="63500" marB="0" anchor="t" anchorCtr="0">
                    <a:lnL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</a:rPr>
                        <a:t>Many people are here to help, but we need to find </a:t>
                      </a:r>
                      <a:r>
                        <a:rPr lang="en-US" altLang="zh-CN" sz="1400">
                          <a:solidFill>
                            <a:srgbClr val="00A0AF"/>
                          </a:solidFill>
                          <a:latin typeface="+mn-ea"/>
                        </a:rPr>
                        <a:t>others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</a:rPr>
                        <a:t>.</a:t>
                      </a:r>
                      <a:endParaRPr lang="en-US" altLang="zh-CN" sz="14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6350" marR="6350" marT="63500" marB="0" anchor="t" anchorCtr="0">
                    <a:lnL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相当于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“other+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复数名词</a:t>
                      </a:r>
                      <a:r>
                        <a:rPr lang="zh-CN" altLang="en-US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”</a:t>
                      </a:r>
                      <a:endParaRPr lang="zh-CN" altLang="en-US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6350" marR="6350" marT="63500" marB="0" anchor="t" anchorCtr="0">
                    <a:lnL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90245">
                <a:tc>
                  <a:txBody>
                    <a:bodyPr/>
                    <a:p>
                      <a:pPr mar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</a:rPr>
                        <a:t>another</a:t>
                      </a:r>
                      <a:endParaRPr lang="en-US" altLang="zh-CN" sz="14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6350" marR="6350" marT="63500" marB="0" anchor="t" anchorCtr="0">
                    <a:lnL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“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另一个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，再一个</a:t>
                      </a:r>
                      <a:r>
                        <a:rPr lang="zh-CN" altLang="en-US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”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，用于单数对象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6350" marR="6350" marT="63500" marB="0" anchor="t" anchorCtr="0">
                    <a:lnL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</a:rPr>
                        <a:t>He needs </a:t>
                      </a:r>
                      <a:r>
                        <a:rPr lang="en-US" altLang="zh-CN" sz="1400">
                          <a:solidFill>
                            <a:srgbClr val="00A0AF"/>
                          </a:solidFill>
                          <a:latin typeface="+mn-ea"/>
                        </a:rPr>
                        <a:t>another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</a:rPr>
                        <a:t> cup of tea.</a:t>
                      </a:r>
                      <a:endParaRPr lang="en-US" altLang="zh-CN" sz="14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6350" marR="6350" marT="63500" marB="0" anchor="t" anchorCtr="0">
                    <a:lnL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another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后可接</a:t>
                      </a:r>
                      <a:r>
                        <a:rPr lang="zh-CN" altLang="en-US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“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基数词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+few+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复数名词</a:t>
                      </a:r>
                      <a:r>
                        <a:rPr lang="zh-CN" altLang="en-US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”</a:t>
                      </a:r>
                      <a:endParaRPr lang="zh-CN" altLang="en-US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6350" marR="6350" marT="63500" marB="0" anchor="t" anchorCtr="0">
                    <a:lnL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89610">
                <a:tc>
                  <a:txBody>
                    <a:bodyPr/>
                    <a:p>
                      <a:pPr mar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</a:rPr>
                        <a:t>the other</a:t>
                      </a:r>
                      <a:endParaRPr lang="en-US" altLang="zh-CN" sz="14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6350" marR="6350" marT="63500" marB="0" anchor="t" anchorCtr="0">
                    <a:lnL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两者或两部分中的</a:t>
                      </a:r>
                      <a:r>
                        <a:rPr lang="zh-CN" altLang="en-US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“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另一个</a:t>
                      </a:r>
                      <a:r>
                        <a:rPr lang="zh-CN" altLang="en-US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”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，用于特指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6350" marR="6350" marT="63500" marB="0" anchor="t" anchorCtr="0">
                    <a:lnL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</a:rPr>
                        <a:t>One is red, and </a:t>
                      </a:r>
                      <a:r>
                        <a:rPr lang="en-US" altLang="zh-CN" sz="1400">
                          <a:solidFill>
                            <a:srgbClr val="00A0AF"/>
                          </a:solidFill>
                          <a:latin typeface="+mn-ea"/>
                        </a:rPr>
                        <a:t>the other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</a:rPr>
                        <a:t> is blue.</a:t>
                      </a:r>
                      <a:endParaRPr lang="en-US" altLang="zh-CN" sz="14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6350" marR="6350" marT="63500" marB="0" anchor="t" anchorCtr="0">
                    <a:lnL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常用于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“one… the other…”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结构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6350" marR="6350" marT="63500" marB="0" anchor="t" anchorCtr="0">
                    <a:lnL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90245">
                <a:tc>
                  <a:txBody>
                    <a:bodyPr/>
                    <a:p>
                      <a:pPr mar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</a:rPr>
                        <a:t>the others</a:t>
                      </a:r>
                      <a:endParaRPr lang="en-US" altLang="zh-CN" sz="14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6350" marR="6350" marT="63500" marB="0" anchor="t" anchorCtr="0">
                    <a:lnL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“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其余的人或事物</a:t>
                      </a:r>
                      <a:r>
                        <a:rPr lang="zh-CN" altLang="en-US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”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，用于指代特定范围内的其余部分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6350" marR="6350" marT="63500" marB="0" anchor="t" anchorCtr="0">
                    <a:lnL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</a:rPr>
                        <a:t>Some students in the class are from China, and </a:t>
                      </a:r>
                      <a:r>
                        <a:rPr lang="en-US" altLang="zh-CN" sz="1400">
                          <a:solidFill>
                            <a:srgbClr val="00A0AF"/>
                          </a:solidFill>
                          <a:latin typeface="+mn-ea"/>
                        </a:rPr>
                        <a:t>the others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</a:rPr>
                        <a:t> are from different countries.</a:t>
                      </a:r>
                      <a:endParaRPr lang="en-US" altLang="zh-CN" sz="14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6350" marR="6350" marT="63500" marB="0" anchor="t" anchorCtr="0">
                    <a:lnL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通常用于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“some…, the others…”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结构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6350" marR="6350" marT="63500" marB="0" anchor="t" anchorCtr="0">
                    <a:lnL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攻略应用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94715" y="1071880"/>
            <a:ext cx="826770" cy="449580"/>
            <a:chOff x="1409" y="1688"/>
            <a:chExt cx="1302" cy="708"/>
          </a:xfrm>
        </p:grpSpPr>
        <p:sp>
          <p:nvSpPr>
            <p:cNvPr id="4" name="圆角矩形 1"/>
            <p:cNvSpPr/>
            <p:nvPr/>
          </p:nvSpPr>
          <p:spPr>
            <a:xfrm>
              <a:off x="1409" y="1688"/>
              <a:ext cx="1302" cy="709"/>
            </a:xfrm>
            <a:prstGeom prst="roundRect">
              <a:avLst/>
            </a:prstGeom>
            <a:solidFill>
              <a:srgbClr val="00A0AF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509" y="1742"/>
              <a:ext cx="1101" cy="5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FFFFFF"/>
                  </a:solidFill>
                </a:rPr>
                <a:t>示例</a:t>
              </a:r>
              <a:endParaRPr lang="zh-CN" altLang="en-US" b="1" dirty="0">
                <a:solidFill>
                  <a:srgbClr val="FFFFFF"/>
                </a:solidFill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587375" y="1522095"/>
            <a:ext cx="11016615" cy="3830955"/>
          </a:xfrm>
          <a:prstGeom prst="rect">
            <a:avLst/>
          </a:prstGeom>
        </p:spPr>
        <p:txBody>
          <a:bodyPr wrap="square">
            <a:spAutoFit/>
          </a:bodyPr>
          <a:p>
            <a:pPr indent="457200" algn="l" defTabSz="266700" eaLnBrk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solidFill>
                  <a:schemeClr val="tx1"/>
                </a:solidFill>
                <a:latin typeface="+mn-ea"/>
              </a:rPr>
              <a:t>选词填空。</a:t>
            </a:r>
            <a:endParaRPr lang="zh-CN" altLang="en-US">
              <a:solidFill>
                <a:schemeClr val="tx1"/>
              </a:solidFill>
              <a:latin typeface="+mn-ea"/>
            </a:endParaRPr>
          </a:p>
          <a:p>
            <a:pPr indent="457200" algn="l" defTabSz="266700" eaLnBrk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chemeClr val="tx1"/>
                </a:solidFill>
                <a:latin typeface="+mn-ea"/>
              </a:rPr>
              <a:t>1</a:t>
            </a:r>
            <a:r>
              <a:rPr lang="zh-CN" altLang="en-US">
                <a:solidFill>
                  <a:schemeClr val="tx1"/>
                </a:solidFill>
                <a:latin typeface="+mn-ea"/>
              </a:rPr>
              <a:t>．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Our president is visiting _</a:t>
            </a:r>
            <a:r>
              <a:rPr lang="en-US" altLang="zh-CN">
                <a:latin typeface="+mn-ea"/>
                <a:sym typeface="+mn-ea"/>
              </a:rPr>
              <a:t>_____________________________</a:t>
            </a:r>
            <a:r>
              <a:rPr lang="zh-CN" altLang="en-US">
                <a:solidFill>
                  <a:schemeClr val="tx1"/>
                </a:solidFill>
                <a:latin typeface="+mn-ea"/>
              </a:rPr>
              <a:t>（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the other country/some other countries</a:t>
            </a:r>
            <a:r>
              <a:rPr lang="zh-CN" altLang="en-US">
                <a:solidFill>
                  <a:schemeClr val="tx1"/>
                </a:solidFill>
                <a:latin typeface="+mn-ea"/>
              </a:rPr>
              <a:t>）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 outside China.</a:t>
            </a:r>
            <a:endParaRPr lang="en-US" altLang="zh-CN">
              <a:solidFill>
                <a:schemeClr val="tx1"/>
              </a:solidFill>
              <a:latin typeface="+mn-ea"/>
            </a:endParaRPr>
          </a:p>
          <a:p>
            <a:pPr indent="457200" algn="l" defTabSz="266700" eaLnBrk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chemeClr val="tx1"/>
                </a:solidFill>
                <a:latin typeface="+mn-ea"/>
              </a:rPr>
              <a:t>2</a:t>
            </a:r>
            <a:r>
              <a:rPr lang="zh-CN" altLang="en-US">
                <a:solidFill>
                  <a:schemeClr val="tx1"/>
                </a:solidFill>
                <a:latin typeface="+mn-ea"/>
              </a:rPr>
              <a:t>．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They came to the conclusion that not _</a:t>
            </a:r>
            <a:r>
              <a:rPr lang="en-US" altLang="zh-CN">
                <a:latin typeface="+mn-ea"/>
                <a:sym typeface="+mn-ea"/>
              </a:rPr>
              <a:t>_____</a:t>
            </a:r>
            <a:r>
              <a:rPr lang="zh-CN" altLang="en-US">
                <a:solidFill>
                  <a:schemeClr val="tx1"/>
                </a:solidFill>
                <a:latin typeface="+mn-ea"/>
              </a:rPr>
              <a:t>（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all/both</a:t>
            </a:r>
            <a:r>
              <a:rPr lang="zh-CN" altLang="en-US">
                <a:solidFill>
                  <a:schemeClr val="tx1"/>
                </a:solidFill>
                <a:latin typeface="+mn-ea"/>
              </a:rPr>
              <a:t>）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 things can be done by computers.</a:t>
            </a:r>
            <a:endParaRPr lang="en-US" altLang="zh-CN">
              <a:solidFill>
                <a:schemeClr val="tx1"/>
              </a:solidFill>
              <a:latin typeface="+mn-ea"/>
            </a:endParaRPr>
          </a:p>
          <a:p>
            <a:pPr indent="457200" algn="l" defTabSz="266700" eaLnBrk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chemeClr val="tx1"/>
                </a:solidFill>
                <a:latin typeface="+mn-ea"/>
              </a:rPr>
              <a:t>3</a:t>
            </a:r>
            <a:r>
              <a:rPr lang="zh-CN" altLang="en-US">
                <a:solidFill>
                  <a:schemeClr val="tx1"/>
                </a:solidFill>
                <a:latin typeface="+mn-ea"/>
              </a:rPr>
              <a:t>．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_</a:t>
            </a:r>
            <a:r>
              <a:rPr lang="en-US" altLang="zh-CN">
                <a:latin typeface="+mn-ea"/>
                <a:sym typeface="+mn-ea"/>
              </a:rPr>
              <a:t>_____________</a:t>
            </a:r>
            <a:r>
              <a:rPr lang="zh-CN" altLang="en-US">
                <a:solidFill>
                  <a:schemeClr val="tx1"/>
                </a:solidFill>
                <a:latin typeface="+mn-ea"/>
              </a:rPr>
              <a:t>（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Neither/Either</a:t>
            </a:r>
            <a:r>
              <a:rPr lang="zh-CN" altLang="en-US">
                <a:solidFill>
                  <a:schemeClr val="tx1"/>
                </a:solidFill>
                <a:latin typeface="+mn-ea"/>
              </a:rPr>
              <a:t>）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 she nor I have passed the geography examination.</a:t>
            </a:r>
            <a:endParaRPr lang="en-US" altLang="zh-CN">
              <a:solidFill>
                <a:schemeClr val="tx1"/>
              </a:solidFill>
              <a:latin typeface="+mn-ea"/>
            </a:endParaRPr>
          </a:p>
          <a:p>
            <a:pPr indent="457200" algn="l" defTabSz="266700" eaLnBrk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chemeClr val="tx1"/>
                </a:solidFill>
                <a:latin typeface="+mn-ea"/>
              </a:rPr>
              <a:t>4</a:t>
            </a:r>
            <a:r>
              <a:rPr lang="zh-CN" altLang="en-US">
                <a:solidFill>
                  <a:schemeClr val="tx1"/>
                </a:solidFill>
                <a:latin typeface="+mn-ea"/>
              </a:rPr>
              <a:t>．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In our school, _</a:t>
            </a:r>
            <a:r>
              <a:rPr lang="en-US" altLang="zh-CN">
                <a:latin typeface="+mn-ea"/>
                <a:sym typeface="+mn-ea"/>
              </a:rPr>
              <a:t>_________</a:t>
            </a:r>
            <a:r>
              <a:rPr lang="zh-CN" altLang="en-US">
                <a:solidFill>
                  <a:schemeClr val="tx1"/>
                </a:solidFill>
                <a:latin typeface="+mn-ea"/>
              </a:rPr>
              <a:t>（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few/a few/little/a little</a:t>
            </a:r>
            <a:r>
              <a:rPr lang="zh-CN" altLang="en-US">
                <a:solidFill>
                  <a:schemeClr val="tx1"/>
                </a:solidFill>
                <a:latin typeface="+mn-ea"/>
              </a:rPr>
              <a:t>）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 students like English, but _</a:t>
            </a:r>
            <a:r>
              <a:rPr lang="en-US" altLang="zh-CN">
                <a:latin typeface="+mn-ea"/>
                <a:sym typeface="+mn-ea"/>
              </a:rPr>
              <a:t>_____</a:t>
            </a:r>
            <a:r>
              <a:rPr lang="zh-CN" altLang="en-US">
                <a:solidFill>
                  <a:schemeClr val="tx1"/>
                </a:solidFill>
                <a:latin typeface="+mn-ea"/>
              </a:rPr>
              <a:t>（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few/a few/little/a little</a:t>
            </a:r>
            <a:r>
              <a:rPr lang="zh-CN" altLang="en-US">
                <a:solidFill>
                  <a:schemeClr val="tx1"/>
                </a:solidFill>
                <a:latin typeface="+mn-ea"/>
              </a:rPr>
              <a:t>）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 of them can speak English smoothly.</a:t>
            </a:r>
            <a:endParaRPr lang="en-US" altLang="zh-CN">
              <a:solidFill>
                <a:schemeClr val="tx1"/>
              </a:solidFill>
              <a:latin typeface="+mn-ea"/>
            </a:endParaRPr>
          </a:p>
          <a:p>
            <a:pPr indent="457200" algn="l" defTabSz="266700" eaLnBrk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chemeClr val="tx1"/>
                </a:solidFill>
                <a:latin typeface="+mn-ea"/>
              </a:rPr>
              <a:t>5</a:t>
            </a:r>
            <a:r>
              <a:rPr lang="zh-CN" altLang="en-US">
                <a:solidFill>
                  <a:schemeClr val="tx1"/>
                </a:solidFill>
                <a:latin typeface="+mn-ea"/>
              </a:rPr>
              <a:t>．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Joe sat in the park with a book in one hand and a bottle of apple juice in _</a:t>
            </a:r>
            <a:r>
              <a:rPr lang="en-US" altLang="zh-CN">
                <a:latin typeface="+mn-ea"/>
                <a:sym typeface="+mn-ea"/>
              </a:rPr>
              <a:t>________________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 </a:t>
            </a:r>
            <a:r>
              <a:rPr lang="zh-CN" altLang="en-US">
                <a:solidFill>
                  <a:schemeClr val="tx1"/>
                </a:solidFill>
                <a:latin typeface="+mn-ea"/>
              </a:rPr>
              <a:t>（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other/others/another/the other/the others</a:t>
            </a:r>
            <a:r>
              <a:rPr lang="zh-CN" altLang="en-US">
                <a:solidFill>
                  <a:schemeClr val="tx1"/>
                </a:solidFill>
                <a:latin typeface="+mn-ea"/>
              </a:rPr>
              <a:t>）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.</a:t>
            </a:r>
            <a:endParaRPr lang="en-US" altLang="zh-CN">
              <a:solidFill>
                <a:schemeClr val="tx1"/>
              </a:solidFill>
              <a:latin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396740" y="1979295"/>
            <a:ext cx="2585085" cy="38735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>
                <a:solidFill>
                  <a:srgbClr val="FF0000"/>
                </a:solidFill>
              </a:rPr>
              <a:t>some other countries</a:t>
            </a:r>
            <a:endParaRPr lang="en-US" altLang="zh-CN">
              <a:solidFill>
                <a:srgbClr val="FF0000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721485" y="3224530"/>
            <a:ext cx="10185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</a:rPr>
              <a:t>Neither</a:t>
            </a:r>
            <a:endParaRPr lang="en-US" altLang="zh-CN">
              <a:solidFill>
                <a:srgbClr val="FF0000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690870" y="2846705"/>
            <a:ext cx="5181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</a:rPr>
              <a:t>all</a:t>
            </a:r>
            <a:endParaRPr lang="en-US" altLang="zh-CN">
              <a:solidFill>
                <a:srgbClr val="FF0000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183890" y="3678555"/>
            <a:ext cx="90995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</a:rPr>
              <a:t>a few</a:t>
            </a:r>
            <a:endParaRPr lang="en-US" altLang="zh-CN">
              <a:solidFill>
                <a:srgbClr val="FF0000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9838690" y="3659505"/>
            <a:ext cx="5943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</a:rPr>
              <a:t>few</a:t>
            </a:r>
            <a:endParaRPr lang="en-US" altLang="zh-CN">
              <a:solidFill>
                <a:srgbClr val="FF0000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9752965" y="4462780"/>
            <a:ext cx="11785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</a:rPr>
              <a:t>the other</a:t>
            </a:r>
            <a:endParaRPr lang="en-US" altLang="zh-CN">
              <a:solidFill>
                <a:srgbClr val="FF0000"/>
              </a:solidFill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4" grpId="0"/>
      <p:bldP spid="14" grpId="1"/>
      <p:bldP spid="15" grpId="0"/>
      <p:bldP spid="15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攻略应用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58381" y="1106435"/>
            <a:ext cx="6989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FFFFFF"/>
                </a:solidFill>
              </a:rPr>
              <a:t>示例</a:t>
            </a:r>
            <a:endParaRPr lang="zh-CN" altLang="en-US" b="1" dirty="0">
              <a:solidFill>
                <a:srgbClr val="FFFFFF"/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6925" y="2044700"/>
            <a:ext cx="10724515" cy="333057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p="http://schemas.openxmlformats.org/presentationml/2006/main">
  <p:tag name="TABLE_ENDDRAG_ORIGIN_RECT" val="831*202"/>
  <p:tag name="TABLE_ENDDRAG_RECT" val="70*185*831*202"/>
</p:tagLst>
</file>

<file path=ppt/tags/tag6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p="http://schemas.openxmlformats.org/presentationml/2006/main">
  <p:tag name="TABLE_ENDDRAG_ORIGIN_RECT" val="834*298"/>
  <p:tag name="TABLE_ENDDRAG_RECT" val="69*139*834*298"/>
</p:tagLst>
</file>

<file path=ppt/tags/tag69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TABLE_ENDDRAG_ORIGIN_RECT" val="858*352"/>
  <p:tag name="TABLE_ENDDRAG_RECT" val="59*123*858*352"/>
</p:tagLst>
</file>

<file path=ppt/tags/tag71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p="http://schemas.openxmlformats.org/presentationml/2006/main">
  <p:tag name="TABLE_ENDDRAG_ORIGIN_RECT" val="827*279"/>
  <p:tag name="TABLE_ENDDRAG_RECT" val="70*141*827*279"/>
</p:tagLst>
</file>

<file path=ppt/tags/tag73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p="http://schemas.openxmlformats.org/presentationml/2006/main">
  <p:tag name="COMMONDATA" val="eyJoZGlkIjoiMDkxZjZiMGUxZjVhNWRlODlmODBiNjlkN2UzMjcxZDEifQ==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2380</Words>
  <Application>WPS 演示</Application>
  <PresentationFormat>宽屏</PresentationFormat>
  <Paragraphs>244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Arial</vt:lpstr>
      <vt:lpstr>宋体</vt:lpstr>
      <vt:lpstr>Wingdings</vt:lpstr>
      <vt:lpstr>Wingdings</vt:lpstr>
      <vt:lpstr>黑体</vt:lpstr>
      <vt:lpstr>微软雅黑</vt:lpstr>
      <vt:lpstr>Arial Unicode MS</vt:lpstr>
      <vt:lpstr>Calibri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溦</cp:lastModifiedBy>
  <cp:revision>187</cp:revision>
  <dcterms:created xsi:type="dcterms:W3CDTF">2019-06-19T02:08:00Z</dcterms:created>
  <dcterms:modified xsi:type="dcterms:W3CDTF">2025-05-27T08:22:02Z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2052-12.1.0.21171</vt:lpwstr>
  </property>
  <property fmtid="{D5CDD505-2E9C-101B-9397-08002B2CF9AE}" pid="3" name="ICV">
    <vt:lpwstr>5BACE070FC8F4BFC9BAB25BA291C1EC2_13</vt:lpwstr>
  </property>
</Properties>
</file>