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56" r:id="rId3"/>
    <p:sldId id="266" r:id="rId4"/>
    <p:sldId id="257" r:id="rId5"/>
    <p:sldId id="262" r:id="rId6"/>
    <p:sldId id="271" r:id="rId7"/>
    <p:sldId id="265" r:id="rId8"/>
    <p:sldId id="290" r:id="rId9"/>
    <p:sldId id="291" r:id="rId10"/>
    <p:sldId id="292" r:id="rId12"/>
    <p:sldId id="293" r:id="rId13"/>
    <p:sldId id="294" r:id="rId14"/>
    <p:sldId id="295" r:id="rId15"/>
    <p:sldId id="296" r:id="rId16"/>
    <p:sldId id="278" r:id="rId17"/>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2" userDrawn="1">
          <p15:clr>
            <a:srgbClr val="A4A3A4"/>
          </p15:clr>
        </p15:guide>
        <p15:guide id="2" pos="38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EDE3"/>
    <a:srgbClr val="FCD8C9"/>
    <a:srgbClr val="F26D42"/>
    <a:srgbClr val="FEEAE3"/>
    <a:srgbClr val="FFEDE2"/>
    <a:srgbClr val="FEF2E3"/>
    <a:srgbClr val="00A0AF"/>
    <a:srgbClr val="FFFFFF"/>
    <a:srgbClr val="A54A97"/>
    <a:srgbClr val="DCD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72"/>
        <p:guide pos="383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gs" Target="tags/tag80.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9.xml"/><Relationship Id="rId2" Type="http://schemas.openxmlformats.org/officeDocument/2006/relationships/image" Target="../media/image5.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894715" y="1101725"/>
            <a:ext cx="10217150" cy="2168525"/>
          </a:xfrm>
          <a:prstGeom prst="rect">
            <a:avLst/>
          </a:prstGeom>
        </p:spPr>
        <p:txBody>
          <a:bodyPr wrap="square">
            <a:spAutoFit/>
          </a:bodyPr>
          <a:p>
            <a:pPr marL="0" indent="0" defTabSz="266700">
              <a:lnSpc>
                <a:spcPct val="150000"/>
              </a:lnSpc>
              <a:spcBef>
                <a:spcPct val="0"/>
              </a:spcBef>
              <a:spcAft>
                <a:spcPct val="0"/>
              </a:spcAft>
            </a:pPr>
            <a:r>
              <a:rPr lang="zh-CN" altLang="en-US" b="1">
                <a:solidFill>
                  <a:schemeClr val="tx1"/>
                </a:solidFill>
                <a:latin typeface="+mn-ea"/>
              </a:rPr>
              <a:t>第二步：由已知信息进行情节预测</a:t>
            </a:r>
            <a:endParaRPr lang="zh-CN" altLang="en-US" b="1">
              <a:solidFill>
                <a:schemeClr val="tx1"/>
              </a:solidFill>
              <a:latin typeface="+mn-ea"/>
            </a:endParaRPr>
          </a:p>
          <a:p>
            <a:pPr indent="457200" defTabSz="266700" fontAlgn="auto">
              <a:lnSpc>
                <a:spcPct val="150000"/>
              </a:lnSpc>
              <a:spcBef>
                <a:spcPct val="0"/>
              </a:spcBef>
              <a:spcAft>
                <a:spcPct val="0"/>
              </a:spcAft>
            </a:pPr>
            <a:r>
              <a:rPr lang="zh-CN" altLang="en-US">
                <a:solidFill>
                  <a:schemeClr val="tx1"/>
                </a:solidFill>
                <a:latin typeface="+mn-ea"/>
              </a:rPr>
              <a:t>续写第一段开头为</a:t>
            </a:r>
            <a:r>
              <a:rPr lang="en-US" altLang="zh-CN">
                <a:solidFill>
                  <a:schemeClr val="tx1"/>
                </a:solidFill>
                <a:latin typeface="+mn-ea"/>
              </a:rPr>
              <a:t>“</a:t>
            </a:r>
            <a:r>
              <a:rPr lang="zh-CN" altLang="en-US">
                <a:solidFill>
                  <a:schemeClr val="tx1"/>
                </a:solidFill>
                <a:latin typeface="+mn-ea"/>
              </a:rPr>
              <a:t>我们</a:t>
            </a:r>
            <a:r>
              <a:rPr lang="en-US" altLang="zh-CN">
                <a:solidFill>
                  <a:schemeClr val="tx1"/>
                </a:solidFill>
                <a:latin typeface="+mn-ea"/>
              </a:rPr>
              <a:t>”</a:t>
            </a:r>
            <a:r>
              <a:rPr lang="zh-CN" altLang="en-US">
                <a:solidFill>
                  <a:schemeClr val="tx1"/>
                </a:solidFill>
                <a:latin typeface="+mn-ea"/>
              </a:rPr>
              <a:t>试着拦住沿街行驶的货车，所以后文应该是讲述作者和妻子在路边拦货车的经过，他们被许多司机拒绝了。</a:t>
            </a:r>
            <a:endParaRPr lang="zh-CN" altLang="en-US">
              <a:solidFill>
                <a:schemeClr val="tx1"/>
              </a:solidFill>
              <a:latin typeface="+mn-ea"/>
            </a:endParaRPr>
          </a:p>
          <a:p>
            <a:pPr indent="457200" defTabSz="266700" fontAlgn="auto">
              <a:lnSpc>
                <a:spcPct val="150000"/>
              </a:lnSpc>
              <a:spcBef>
                <a:spcPct val="0"/>
              </a:spcBef>
              <a:spcAft>
                <a:spcPct val="0"/>
              </a:spcAft>
            </a:pPr>
            <a:r>
              <a:rPr lang="zh-CN" altLang="en-US">
                <a:solidFill>
                  <a:schemeClr val="tx1"/>
                </a:solidFill>
                <a:latin typeface="+mn-ea"/>
              </a:rPr>
              <a:t>续写第二段开头讲述最后有一辆货车开了过来，司机答应了。本段应该写作者和妻子上车，去买了许多东西送给穷人。</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894715" y="1101725"/>
            <a:ext cx="10217150" cy="4661535"/>
          </a:xfrm>
          <a:prstGeom prst="rect">
            <a:avLst/>
          </a:prstGeom>
        </p:spPr>
        <p:txBody>
          <a:bodyPr wrap="square">
            <a:spAutoFit/>
          </a:bodyPr>
          <a:p>
            <a:pPr marL="0" indent="0" defTabSz="266700">
              <a:lnSpc>
                <a:spcPct val="150000"/>
              </a:lnSpc>
              <a:spcBef>
                <a:spcPct val="0"/>
              </a:spcBef>
              <a:spcAft>
                <a:spcPct val="0"/>
              </a:spcAft>
            </a:pPr>
            <a:r>
              <a:rPr lang="zh-CN" altLang="en-US" b="1">
                <a:solidFill>
                  <a:schemeClr val="tx1"/>
                </a:solidFill>
                <a:latin typeface="+mn-ea"/>
              </a:rPr>
              <a:t>第三步：策划文章矛盾冲突点</a:t>
            </a:r>
            <a:endParaRPr lang="zh-CN" altLang="en-US" b="1">
              <a:solidFill>
                <a:schemeClr val="tx1"/>
              </a:solidFill>
              <a:latin typeface="+mn-ea"/>
            </a:endParaRPr>
          </a:p>
          <a:p>
            <a:pPr indent="457200" defTabSz="266700" fontAlgn="auto">
              <a:lnSpc>
                <a:spcPct val="150000"/>
              </a:lnSpc>
              <a:spcBef>
                <a:spcPct val="0"/>
              </a:spcBef>
              <a:spcAft>
                <a:spcPct val="0"/>
              </a:spcAft>
            </a:pPr>
            <a:r>
              <a:rPr lang="en-US" altLang="zh-CN" b="1">
                <a:solidFill>
                  <a:schemeClr val="tx1"/>
                </a:solidFill>
                <a:latin typeface="+mn-ea"/>
              </a:rPr>
              <a:t>1.</a:t>
            </a:r>
            <a:r>
              <a:rPr lang="zh-CN" altLang="en-US" b="1">
                <a:solidFill>
                  <a:schemeClr val="tx1"/>
                </a:solidFill>
                <a:latin typeface="+mn-ea"/>
              </a:rPr>
              <a:t>人与周围环境的矛盾</a:t>
            </a:r>
            <a:endParaRPr lang="zh-CN" altLang="en-US">
              <a:solidFill>
                <a:schemeClr val="tx1"/>
              </a:solidFill>
              <a:latin typeface="+mn-ea"/>
            </a:endParaRPr>
          </a:p>
          <a:p>
            <a:pPr indent="457200" defTabSz="266700" fontAlgn="auto">
              <a:lnSpc>
                <a:spcPct val="150000"/>
              </a:lnSpc>
              <a:spcBef>
                <a:spcPct val="0"/>
              </a:spcBef>
              <a:spcAft>
                <a:spcPct val="0"/>
              </a:spcAft>
            </a:pPr>
            <a:r>
              <a:rPr lang="zh-CN" altLang="en-US">
                <a:solidFill>
                  <a:schemeClr val="tx1"/>
                </a:solidFill>
                <a:latin typeface="+mn-ea"/>
              </a:rPr>
              <a:t>可描述环境的恶劣，从而突出作者和妻子拦车的艰难，而后有司机提供了援助，环境的描写更能烘托出作者及妻子的情感变化。</a:t>
            </a:r>
            <a:endParaRPr lang="zh-CN" altLang="en-US">
              <a:solidFill>
                <a:schemeClr val="tx1"/>
              </a:solidFill>
              <a:latin typeface="+mn-ea"/>
            </a:endParaRPr>
          </a:p>
          <a:p>
            <a:pPr indent="457200" defTabSz="266700" fontAlgn="auto">
              <a:lnSpc>
                <a:spcPct val="150000"/>
              </a:lnSpc>
              <a:spcBef>
                <a:spcPct val="0"/>
              </a:spcBef>
              <a:spcAft>
                <a:spcPct val="0"/>
              </a:spcAft>
            </a:pPr>
            <a:r>
              <a:rPr lang="en-US" altLang="zh-CN" b="1">
                <a:solidFill>
                  <a:schemeClr val="tx1"/>
                </a:solidFill>
                <a:latin typeface="+mn-ea"/>
              </a:rPr>
              <a:t>2.</a:t>
            </a:r>
            <a:r>
              <a:rPr lang="zh-CN" altLang="en-US" b="1">
                <a:solidFill>
                  <a:schemeClr val="tx1"/>
                </a:solidFill>
                <a:latin typeface="+mn-ea"/>
              </a:rPr>
              <a:t>人与人的矛盾</a:t>
            </a:r>
            <a:endParaRPr lang="zh-CN" altLang="en-US">
              <a:solidFill>
                <a:schemeClr val="tx1"/>
              </a:solidFill>
              <a:latin typeface="+mn-ea"/>
            </a:endParaRPr>
          </a:p>
          <a:p>
            <a:pPr indent="457200" defTabSz="266700" fontAlgn="auto">
              <a:lnSpc>
                <a:spcPct val="150000"/>
              </a:lnSpc>
              <a:spcBef>
                <a:spcPct val="0"/>
              </a:spcBef>
              <a:spcAft>
                <a:spcPct val="0"/>
              </a:spcAft>
            </a:pPr>
            <a:r>
              <a:rPr lang="zh-CN" altLang="en-US">
                <a:solidFill>
                  <a:schemeClr val="tx1"/>
                </a:solidFill>
                <a:latin typeface="+mn-ea"/>
              </a:rPr>
              <a:t>在纽约街头，无人同情作者和妻子，无人愿意提供帮助。但最后他们还是等到了热心的司机，这位司机愿意一起去帮助他人。这更能凸显司机的形象，并深化文章主旨。</a:t>
            </a:r>
            <a:endParaRPr lang="zh-CN" altLang="en-US">
              <a:solidFill>
                <a:schemeClr val="tx1"/>
              </a:solidFill>
              <a:latin typeface="+mn-ea"/>
            </a:endParaRPr>
          </a:p>
          <a:p>
            <a:pPr indent="457200" defTabSz="266700" fontAlgn="auto">
              <a:lnSpc>
                <a:spcPct val="150000"/>
              </a:lnSpc>
              <a:spcBef>
                <a:spcPct val="0"/>
              </a:spcBef>
              <a:spcAft>
                <a:spcPct val="0"/>
              </a:spcAft>
            </a:pPr>
            <a:r>
              <a:rPr lang="en-US" altLang="zh-CN" b="1">
                <a:solidFill>
                  <a:schemeClr val="tx1"/>
                </a:solidFill>
                <a:latin typeface="+mn-ea"/>
              </a:rPr>
              <a:t>3.</a:t>
            </a:r>
            <a:r>
              <a:rPr lang="zh-CN" altLang="en-US" b="1">
                <a:solidFill>
                  <a:schemeClr val="tx1"/>
                </a:solidFill>
                <a:latin typeface="+mn-ea"/>
              </a:rPr>
              <a:t>人物内心的矛盾</a:t>
            </a:r>
            <a:endParaRPr lang="zh-CN" altLang="en-US" b="1">
              <a:solidFill>
                <a:schemeClr val="tx1"/>
              </a:solidFill>
              <a:latin typeface="+mn-ea"/>
            </a:endParaRPr>
          </a:p>
          <a:p>
            <a:pPr indent="457200" defTabSz="266700" fontAlgn="auto">
              <a:lnSpc>
                <a:spcPct val="150000"/>
              </a:lnSpc>
              <a:spcBef>
                <a:spcPct val="0"/>
              </a:spcBef>
              <a:spcAft>
                <a:spcPct val="0"/>
              </a:spcAft>
            </a:pPr>
            <a:r>
              <a:rPr lang="zh-CN" altLang="en-US">
                <a:solidFill>
                  <a:schemeClr val="tx1"/>
                </a:solidFill>
                <a:latin typeface="+mn-ea"/>
              </a:rPr>
              <a:t>作者和妻子从开始的充满希望到绝望，再到重新充满期待，情感变化往往映衬着文章的主旨。虽然读后续写是简单的故事讲述，但我们可以顺着文章的情感变化，融入一些人文主义情怀，在结尾处深化主旨。</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894715" y="1101725"/>
            <a:ext cx="10217150" cy="1337945"/>
          </a:xfrm>
          <a:prstGeom prst="rect">
            <a:avLst/>
          </a:prstGeom>
        </p:spPr>
        <p:txBody>
          <a:bodyPr wrap="square">
            <a:spAutoFit/>
          </a:bodyPr>
          <a:p>
            <a:pPr marL="0" indent="0" defTabSz="266700">
              <a:lnSpc>
                <a:spcPct val="150000"/>
              </a:lnSpc>
              <a:spcBef>
                <a:spcPct val="0"/>
              </a:spcBef>
              <a:spcAft>
                <a:spcPct val="0"/>
              </a:spcAft>
            </a:pPr>
            <a:r>
              <a:rPr lang="zh-CN" altLang="en-US" b="1">
                <a:solidFill>
                  <a:schemeClr val="tx1"/>
                </a:solidFill>
                <a:latin typeface="+mn-ea"/>
              </a:rPr>
              <a:t>第四步：确定续写立意</a:t>
            </a:r>
            <a:endParaRPr lang="zh-CN" altLang="en-US" b="1">
              <a:solidFill>
                <a:schemeClr val="tx1"/>
              </a:solidFill>
              <a:latin typeface="+mn-ea"/>
            </a:endParaRPr>
          </a:p>
          <a:p>
            <a:pPr indent="457200" defTabSz="266700" fontAlgn="auto">
              <a:lnSpc>
                <a:spcPct val="150000"/>
              </a:lnSpc>
              <a:spcBef>
                <a:spcPct val="0"/>
              </a:spcBef>
              <a:spcAft>
                <a:spcPct val="0"/>
              </a:spcAft>
            </a:pPr>
            <a:r>
              <a:rPr lang="zh-CN" altLang="en-US">
                <a:solidFill>
                  <a:schemeClr val="tx1"/>
                </a:solidFill>
                <a:latin typeface="+mn-ea"/>
              </a:rPr>
              <a:t>根据梳理的情节及预测内容可知，作者决定去拦车，最终应是获得了司机的帮助，文章立意可落脚于人与人之间的关怀，也可落脚于有行动，奇迹每天都会发生。</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894715" y="960120"/>
            <a:ext cx="10217150" cy="4823460"/>
          </a:xfrm>
          <a:prstGeom prst="rect">
            <a:avLst/>
          </a:prstGeom>
        </p:spPr>
        <p:txBody>
          <a:bodyPr wrap="square">
            <a:spAutoFit/>
          </a:bodyPr>
          <a:p>
            <a:pPr marL="0" indent="0" defTabSz="266700">
              <a:lnSpc>
                <a:spcPct val="150000"/>
              </a:lnSpc>
              <a:spcBef>
                <a:spcPct val="0"/>
              </a:spcBef>
              <a:spcAft>
                <a:spcPct val="0"/>
              </a:spcAft>
            </a:pPr>
            <a:r>
              <a:rPr lang="zh-CN" altLang="en-US" b="1">
                <a:solidFill>
                  <a:schemeClr val="tx1"/>
                </a:solidFill>
                <a:latin typeface="+mn-ea"/>
              </a:rPr>
              <a:t>第五步：拓展情节，组织成文</a:t>
            </a:r>
            <a:endParaRPr lang="zh-CN" altLang="en-US" b="1">
              <a:solidFill>
                <a:schemeClr val="tx1"/>
              </a:solidFill>
              <a:latin typeface="+mn-ea"/>
            </a:endParaRPr>
          </a:p>
          <a:p>
            <a:pPr indent="457200" defTabSz="266700" fontAlgn="auto">
              <a:lnSpc>
                <a:spcPct val="130000"/>
              </a:lnSpc>
              <a:spcBef>
                <a:spcPct val="0"/>
              </a:spcBef>
              <a:spcAft>
                <a:spcPct val="0"/>
              </a:spcAft>
            </a:pPr>
            <a:r>
              <a:rPr lang="en-US" altLang="zh-CN">
                <a:solidFill>
                  <a:schemeClr val="tx1"/>
                </a:solidFill>
                <a:latin typeface="+mn-ea"/>
              </a:rPr>
              <a:t>We tried stopping vans as they were driving down the street. I learnt something about New York drivers that day: They don't stop; they speed up. We'd go over, knock on the window and the driver would roll it down, looking at us in alarm, and I'd ask if he would drive us to Harlem so we could help some people. However, the driver would look away quickly, furiously roll up the window and pull away without saying anything. My wife was ready to give up, but I said, “It's the law of averages: Somebody is going to say yes.”</a:t>
            </a:r>
            <a:endParaRPr lang="en-US" altLang="zh-CN">
              <a:solidFill>
                <a:schemeClr val="tx1"/>
              </a:solidFill>
              <a:latin typeface="+mn-ea"/>
            </a:endParaRPr>
          </a:p>
          <a:p>
            <a:pPr indent="457200" defTabSz="266700" fontAlgn="auto">
              <a:lnSpc>
                <a:spcPct val="130000"/>
              </a:lnSpc>
              <a:spcBef>
                <a:spcPct val="0"/>
              </a:spcBef>
              <a:spcAft>
                <a:spcPct val="0"/>
              </a:spcAft>
            </a:pPr>
            <a:r>
              <a:rPr lang="en-US" altLang="zh-CN">
                <a:solidFill>
                  <a:schemeClr val="tx1"/>
                </a:solidFill>
                <a:latin typeface="+mn-ea"/>
              </a:rPr>
              <a:t>Eventually a van drove up and the driver said yes. We were wild with joy and climbed onto the van. Upon arrival, he led us to a store where we bought lots of food and some baskets. Together we packed them up, carried them onto the van and went to buildings where there were even people living without electricity. It was a truly fulfilling experience to make even a small difference. Miracles like this happen every day—even in a city where “there are no vans”.</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8" name="图片 7"/>
          <p:cNvPicPr>
            <a:picLocks noChangeAspect="1"/>
          </p:cNvPicPr>
          <p:nvPr/>
        </p:nvPicPr>
        <p:blipFill>
          <a:blip r:embed="rId2"/>
          <a:stretch>
            <a:fillRect/>
          </a:stretch>
        </p:blipFill>
        <p:spPr>
          <a:xfrm>
            <a:off x="646430" y="2376805"/>
            <a:ext cx="11015980" cy="2670175"/>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写作攻略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读后续写之</a:t>
            </a:r>
            <a:r>
              <a:rPr lang="en-US" altLang="zh-CN" sz="4400" b="1" dirty="0">
                <a:solidFill>
                  <a:srgbClr val="FFFFFF"/>
                </a:solidFill>
                <a:latin typeface="+mn-ea"/>
              </a:rPr>
              <a:t>“</a:t>
            </a:r>
            <a:r>
              <a:rPr lang="zh-CN" altLang="en-US" sz="4400" b="1" dirty="0">
                <a:solidFill>
                  <a:srgbClr val="FFFFFF"/>
                </a:solidFill>
                <a:latin typeface="+mn-ea"/>
              </a:rPr>
              <a:t>策</a:t>
            </a:r>
            <a:r>
              <a:rPr lang="en-US" altLang="zh-CN" sz="4400" b="1" dirty="0">
                <a:solidFill>
                  <a:srgbClr val="FFFFFF"/>
                </a:solidFill>
                <a:latin typeface="+mn-ea"/>
              </a:rPr>
              <a:t>”</a:t>
            </a:r>
            <a:r>
              <a:rPr lang="zh-CN" altLang="en-US" sz="4400" b="1" dirty="0">
                <a:solidFill>
                  <a:srgbClr val="FFFFFF"/>
                </a:solidFill>
                <a:latin typeface="+mn-ea"/>
              </a:rPr>
              <a:t>矛盾：设置续写矛盾冲突</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4" name="文本框 3"/>
          <p:cNvSpPr txBox="1"/>
          <p:nvPr/>
        </p:nvSpPr>
        <p:spPr>
          <a:xfrm>
            <a:off x="895350" y="2459990"/>
            <a:ext cx="10421620" cy="1337945"/>
          </a:xfrm>
          <a:prstGeom prst="rect">
            <a:avLst/>
          </a:prstGeom>
        </p:spPr>
        <p:txBody>
          <a:bodyPr wrap="square">
            <a:spAutoFit/>
          </a:bodyPr>
          <a:p>
            <a:pPr indent="457200" defTabSz="266700" fontAlgn="auto">
              <a:lnSpc>
                <a:spcPct val="150000"/>
              </a:lnSpc>
              <a:spcBef>
                <a:spcPct val="0"/>
              </a:spcBef>
              <a:spcAft>
                <a:spcPct val="0"/>
              </a:spcAft>
            </a:pPr>
            <a:r>
              <a:rPr lang="zh-CN" altLang="en-US">
                <a:solidFill>
                  <a:srgbClr val="000000"/>
                </a:solidFill>
                <a:latin typeface="+mn-ea"/>
                <a:cs typeface="+mn-ea"/>
              </a:rPr>
              <a:t>我们已经掌握了在对读后续写原文进行情节、情感脉络梳理后，根据续写提供的两段首句进行合理的情节预测。然而，“文似看山不喜平”，适当在续写内容中增加矛盾冲突，才能让故事情节在合理的前提下，变得更加精彩。</a:t>
            </a: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6" name="组合 5"/>
          <p:cNvGrpSpPr/>
          <p:nvPr/>
        </p:nvGrpSpPr>
        <p:grpSpPr>
          <a:xfrm>
            <a:off x="788670" y="122555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一</a:t>
              </a:r>
              <a:endParaRPr lang="zh-CN" altLang="en-US" b="1">
                <a:solidFill>
                  <a:schemeClr val="bg1"/>
                </a:solidFill>
              </a:endParaRPr>
            </a:p>
          </p:txBody>
        </p:sp>
      </p:grpSp>
      <p:sp>
        <p:nvSpPr>
          <p:cNvPr id="12" name="文本框 11"/>
          <p:cNvSpPr txBox="1"/>
          <p:nvPr/>
        </p:nvSpPr>
        <p:spPr>
          <a:xfrm>
            <a:off x="1401445" y="1196340"/>
            <a:ext cx="4118610" cy="460375"/>
          </a:xfrm>
          <a:prstGeom prst="rect">
            <a:avLst/>
          </a:prstGeom>
          <a:noFill/>
        </p:spPr>
        <p:txBody>
          <a:bodyPr wrap="square" rtlCol="0">
            <a:spAutoFit/>
          </a:bodyPr>
          <a:p>
            <a:r>
              <a:rPr lang="zh-CN" altLang="en-US" sz="2400" b="1"/>
              <a:t>矛盾冲突有哪两种主要形式？</a:t>
            </a:r>
            <a:endParaRPr lang="zh-CN" altLang="en-US" sz="2400" b="1"/>
          </a:p>
        </p:txBody>
      </p:sp>
      <p:sp>
        <p:nvSpPr>
          <p:cNvPr id="4" name="文本框 3"/>
          <p:cNvSpPr txBox="1"/>
          <p:nvPr/>
        </p:nvSpPr>
        <p:spPr>
          <a:xfrm>
            <a:off x="712470" y="1774190"/>
            <a:ext cx="11035665" cy="922020"/>
          </a:xfrm>
          <a:prstGeom prst="rect">
            <a:avLst/>
          </a:prstGeom>
        </p:spPr>
        <p:txBody>
          <a:bodyPr wrap="square">
            <a:spAutoFit/>
          </a:bodyPr>
          <a:p>
            <a:pPr indent="457200" fontAlgn="auto">
              <a:lnSpc>
                <a:spcPct val="150000"/>
              </a:lnSpc>
            </a:pPr>
            <a:r>
              <a:rPr lang="en-US" altLang="zh-CN" b="0" i="0">
                <a:solidFill>
                  <a:srgbClr val="404040"/>
                </a:solidFill>
                <a:latin typeface="+mn-ea"/>
                <a:cs typeface="+mn-ea"/>
              </a:rPr>
              <a:t>1.</a:t>
            </a:r>
            <a:r>
              <a:rPr lang="zh-CN" altLang="en-US" b="0" i="0">
                <a:solidFill>
                  <a:srgbClr val="404040"/>
                </a:solidFill>
                <a:latin typeface="+mn-ea"/>
                <a:cs typeface="+mn-ea"/>
              </a:rPr>
              <a:t>外部冲突：包括人与周围环境、人与人的矛盾。</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2.</a:t>
            </a:r>
            <a:r>
              <a:rPr lang="zh-CN" altLang="en-US" b="0" i="0">
                <a:solidFill>
                  <a:srgbClr val="404040"/>
                </a:solidFill>
                <a:latin typeface="+mn-ea"/>
                <a:cs typeface="+mn-ea"/>
              </a:rPr>
              <a:t>内部冲突：指的是特定环境下人物自身内心的矛盾。</a:t>
            </a: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二</a:t>
              </a:r>
              <a:endParaRPr lang="zh-CN" altLang="en-US" b="1">
                <a:solidFill>
                  <a:schemeClr val="bg1"/>
                </a:solidFill>
              </a:endParaRPr>
            </a:p>
          </p:txBody>
        </p:sp>
      </p:grpSp>
      <p:sp>
        <p:nvSpPr>
          <p:cNvPr id="12" name="文本框 11"/>
          <p:cNvSpPr txBox="1"/>
          <p:nvPr/>
        </p:nvSpPr>
        <p:spPr>
          <a:xfrm>
            <a:off x="1497330" y="1071880"/>
            <a:ext cx="4118610" cy="460375"/>
          </a:xfrm>
          <a:prstGeom prst="rect">
            <a:avLst/>
          </a:prstGeom>
          <a:noFill/>
        </p:spPr>
        <p:txBody>
          <a:bodyPr wrap="square" rtlCol="0">
            <a:spAutoFit/>
          </a:bodyPr>
          <a:p>
            <a:r>
              <a:rPr lang="zh-CN" altLang="en-US" sz="2400" b="1"/>
              <a:t>如何设置矛盾冲突？</a:t>
            </a:r>
            <a:endParaRPr lang="zh-CN" altLang="en-US" sz="2400" b="1"/>
          </a:p>
        </p:txBody>
      </p:sp>
      <p:sp>
        <p:nvSpPr>
          <p:cNvPr id="13" name="文本框 12"/>
          <p:cNvSpPr txBox="1"/>
          <p:nvPr/>
        </p:nvSpPr>
        <p:spPr>
          <a:xfrm>
            <a:off x="894715" y="1655445"/>
            <a:ext cx="10566400" cy="2584450"/>
          </a:xfrm>
          <a:prstGeom prst="rect">
            <a:avLst/>
          </a:prstGeom>
        </p:spPr>
        <p:txBody>
          <a:bodyPr wrap="square">
            <a:spAutoFit/>
          </a:bodyPr>
          <a:p>
            <a:pPr marL="33655" indent="457200" algn="l" defTabSz="266700" eaLnBrk="0" fontAlgn="base">
              <a:lnSpc>
                <a:spcPct val="150000"/>
              </a:lnSpc>
              <a:spcBef>
                <a:spcPts val="0"/>
              </a:spcBef>
              <a:spcAft>
                <a:spcPct val="0"/>
              </a:spcAft>
            </a:pPr>
            <a:r>
              <a:rPr lang="zh-CN" altLang="en-US">
                <a:solidFill>
                  <a:srgbClr val="000000"/>
                </a:solidFill>
                <a:latin typeface="+mn-ea"/>
                <a:cs typeface="+mn-ea"/>
              </a:rPr>
              <a:t>从大的方向上说，它包括三个方面：人与周围环境、人与人、人物内心。</a:t>
            </a:r>
            <a:endParaRPr lang="zh-CN" altLang="en-US">
              <a:solidFill>
                <a:srgbClr val="000000"/>
              </a:solidFill>
              <a:latin typeface="+mn-ea"/>
              <a:cs typeface="+mn-ea"/>
            </a:endParaRPr>
          </a:p>
          <a:p>
            <a:pPr marL="33655" indent="457200" algn="l" defTabSz="266700" eaLnBrk="0" fontAlgn="base">
              <a:lnSpc>
                <a:spcPct val="150000"/>
              </a:lnSpc>
              <a:spcBef>
                <a:spcPts val="0"/>
              </a:spcBef>
              <a:spcAft>
                <a:spcPct val="0"/>
              </a:spcAft>
            </a:pPr>
            <a:r>
              <a:rPr lang="zh-CN" altLang="en-US">
                <a:solidFill>
                  <a:srgbClr val="000000"/>
                </a:solidFill>
                <a:latin typeface="+mn-ea"/>
                <a:cs typeface="+mn-ea"/>
              </a:rPr>
              <a:t>从内容方面来说，矛盾冲突可以是现实生活里由于人们的立场、观点、思想感情、理想愿望的不同而产生的矛盾斗争，是人们的主观与客观、正确与错误、先进与落后等种种矛盾斗争的反映。例如，文章可以在价值取向的维度适当设置矛盾冲突，如生与死、是与非、成与败、诚与伪、忠与奸、善与恶、荣与辱、得与失、乐与苦、爱与恨、兴与衰、小我与大我、主观与客观</a:t>
            </a:r>
            <a:r>
              <a:rPr lang="en-US" altLang="zh-CN">
                <a:solidFill>
                  <a:srgbClr val="000000"/>
                </a:solidFill>
                <a:latin typeface="+mn-ea"/>
                <a:cs typeface="+mn-ea"/>
              </a:rPr>
              <a:t>……</a:t>
            </a:r>
            <a:r>
              <a:rPr lang="zh-CN" altLang="en-US">
                <a:solidFill>
                  <a:srgbClr val="000000"/>
                </a:solidFill>
                <a:latin typeface="+mn-ea"/>
                <a:cs typeface="+mn-ea"/>
              </a:rPr>
              <a:t>这些都是需要我们在构思情节时想清楚的。</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3378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graphicFrame>
        <p:nvGraphicFramePr>
          <p:cNvPr id="12" name="表格 11"/>
          <p:cNvGraphicFramePr/>
          <p:nvPr>
            <p:custDataLst>
              <p:tags r:id="rId2"/>
            </p:custDataLst>
          </p:nvPr>
        </p:nvGraphicFramePr>
        <p:xfrm>
          <a:off x="894715" y="1593850"/>
          <a:ext cx="10553700" cy="4063365"/>
        </p:xfrm>
        <a:graphic>
          <a:graphicData uri="http://schemas.openxmlformats.org/drawingml/2006/table">
            <a:tbl>
              <a:tblPr/>
              <a:tblGrid>
                <a:gridCol w="6429375"/>
                <a:gridCol w="4124325"/>
              </a:tblGrid>
              <a:tr h="479425">
                <a:tc>
                  <a:txBody>
                    <a:bodyPr/>
                    <a:p>
                      <a:pPr marL="0" indent="0" algn="ctr">
                        <a:lnSpc>
                          <a:spcPct val="150000"/>
                        </a:lnSpc>
                        <a:spcBef>
                          <a:spcPct val="0"/>
                        </a:spcBef>
                        <a:spcAft>
                          <a:spcPct val="0"/>
                        </a:spcAft>
                      </a:pPr>
                      <a:r>
                        <a:rPr lang="zh-CN" sz="1400" b="1">
                          <a:solidFill>
                            <a:srgbClr val="000000"/>
                          </a:solidFill>
                          <a:latin typeface="+mn-ea"/>
                          <a:cs typeface="+mn-ea"/>
                        </a:rPr>
                        <a:t>原</a:t>
                      </a:r>
                      <a:r>
                        <a:rPr lang="zh-CN" altLang="en-US" sz="1400" b="1">
                          <a:solidFill>
                            <a:srgbClr val="000000"/>
                          </a:solidFill>
                          <a:latin typeface="+mn-ea"/>
                          <a:cs typeface="+mn-ea"/>
                        </a:rPr>
                        <a:t> </a:t>
                      </a:r>
                      <a:r>
                        <a:rPr lang="zh-CN" sz="1400" b="1">
                          <a:solidFill>
                            <a:srgbClr val="000000"/>
                          </a:solidFill>
                          <a:latin typeface="+mn-ea"/>
                          <a:cs typeface="+mn-ea"/>
                        </a:rPr>
                        <a:t>文</a:t>
                      </a:r>
                      <a:endParaRPr lang="zh-CN" sz="1400" b="1">
                        <a:solidFill>
                          <a:srgbClr val="000000"/>
                        </a:solidFill>
                        <a:latin typeface="+mn-ea"/>
                        <a:cs typeface="+mn-ea"/>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zh-CN" sz="1400" b="1">
                          <a:solidFill>
                            <a:srgbClr val="000000"/>
                          </a:solidFill>
                          <a:latin typeface="+mn-ea"/>
                        </a:rPr>
                        <a:t>审题分析</a:t>
                      </a:r>
                      <a:endParaRPr lang="zh-CN" sz="1400" b="1">
                        <a:solidFill>
                          <a:srgbClr val="000000"/>
                        </a:solidFill>
                        <a:latin typeface="+mn-ea"/>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r>
              <a:tr h="479425">
                <a:tc>
                  <a:txBody>
                    <a:bodyPr/>
                    <a:p>
                      <a:pPr indent="0" algn="ctr" fontAlgn="auto">
                        <a:lnSpc>
                          <a:spcPct val="150000"/>
                        </a:lnSpc>
                        <a:spcBef>
                          <a:spcPct val="0"/>
                        </a:spcBef>
                        <a:spcAft>
                          <a:spcPct val="0"/>
                        </a:spcAft>
                        <a:buNone/>
                      </a:pPr>
                      <a:r>
                        <a:rPr lang="en-US" altLang="zh-CN" sz="1400" b="1">
                          <a:solidFill>
                            <a:srgbClr val="000000"/>
                          </a:solidFill>
                          <a:latin typeface="+mn-ea"/>
                          <a:cs typeface="+mn-ea"/>
                        </a:rPr>
                        <a:t>There Are No Vans</a:t>
                      </a:r>
                      <a:endParaRPr lang="en-US" altLang="zh-CN" sz="1400" b="1">
                        <a:solidFill>
                          <a:srgbClr val="000000"/>
                        </a:solidFill>
                        <a:latin typeface="+mn-ea"/>
                        <a:cs typeface="+mn-ea"/>
                      </a:endParaRPr>
                    </a:p>
                    <a:p>
                      <a:pPr indent="457200" algn="l" fontAlgn="auto">
                        <a:lnSpc>
                          <a:spcPct val="150000"/>
                        </a:lnSpc>
                        <a:spcBef>
                          <a:spcPct val="0"/>
                        </a:spcBef>
                        <a:spcAft>
                          <a:spcPct val="0"/>
                        </a:spcAft>
                        <a:buNone/>
                      </a:pPr>
                      <a:r>
                        <a:rPr lang="en-US" altLang="zh-CN" sz="1400" b="0">
                          <a:solidFill>
                            <a:srgbClr val="000000"/>
                          </a:solidFill>
                          <a:latin typeface="+mn-ea"/>
                          <a:cs typeface="+mn-ea"/>
                        </a:rPr>
                        <a:t>For me, what Thanksgiving really means is giving good thanks, not eating turkey. By the time I was 18 I had created my Thanksgiving ritual </a:t>
                      </a:r>
                      <a:r>
                        <a:rPr lang="zh-CN" altLang="en-US" sz="1400" b="0">
                          <a:solidFill>
                            <a:srgbClr val="000000"/>
                          </a:solidFill>
                          <a:latin typeface="+mn-ea"/>
                          <a:cs typeface="+mn-ea"/>
                        </a:rPr>
                        <a:t>（惯例）</a:t>
                      </a:r>
                      <a:r>
                        <a:rPr lang="en-US" altLang="zh-CN" sz="1400" b="0">
                          <a:solidFill>
                            <a:srgbClr val="000000"/>
                          </a:solidFill>
                          <a:latin typeface="+mn-ea"/>
                          <a:cs typeface="+mn-ea"/>
                        </a:rPr>
                        <a:t>.I would go out shopping and buy enough food for one or two families. Then I would dress like a delivery boy, go to the poorest neighbourhood and just knock on a door, and would always include a note saying “All that I ask in return is that you take good enough care of yourself so that someday you can do the same thing for someone else.” I have received more from this annual ritual than I have from any amount of money I've ever earned, especially one such experience in New York City.</a:t>
                      </a:r>
                      <a:endParaRPr lang="en-US" altLang="zh-CN" sz="1400" b="0">
                        <a:solidFill>
                          <a:srgbClr val="000000"/>
                        </a:solidFill>
                        <a:latin typeface="+mn-ea"/>
                        <a:cs typeface="+mn-ea"/>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buNone/>
                      </a:pPr>
                      <a:r>
                        <a:rPr lang="en-US" altLang="zh-CN" sz="1400" b="0">
                          <a:solidFill>
                            <a:srgbClr val="000000"/>
                          </a:solidFill>
                          <a:latin typeface="+mn-ea"/>
                        </a:rPr>
                        <a:t>1.</a:t>
                      </a:r>
                      <a:r>
                        <a:rPr lang="zh-CN" altLang="en-US" sz="1400" b="0">
                          <a:solidFill>
                            <a:srgbClr val="000000"/>
                          </a:solidFill>
                          <a:latin typeface="+mn-ea"/>
                        </a:rPr>
                        <a:t>体裁：记叙文</a:t>
                      </a:r>
                      <a:endParaRPr lang="zh-CN" altLang="en-US" sz="1400" b="0">
                        <a:solidFill>
                          <a:srgbClr val="000000"/>
                        </a:solidFill>
                        <a:latin typeface="+mn-ea"/>
                      </a:endParaRPr>
                    </a:p>
                    <a:p>
                      <a:pPr marL="0" indent="0" algn="l">
                        <a:lnSpc>
                          <a:spcPct val="150000"/>
                        </a:lnSpc>
                        <a:spcBef>
                          <a:spcPct val="0"/>
                        </a:spcBef>
                        <a:spcAft>
                          <a:spcPct val="0"/>
                        </a:spcAft>
                        <a:buNone/>
                      </a:pPr>
                      <a:r>
                        <a:rPr lang="en-US" altLang="zh-CN" sz="1400" b="0">
                          <a:solidFill>
                            <a:srgbClr val="000000"/>
                          </a:solidFill>
                          <a:latin typeface="+mn-ea"/>
                        </a:rPr>
                        <a:t>2.</a:t>
                      </a:r>
                      <a:r>
                        <a:rPr lang="zh-CN" altLang="en-US" sz="1400" b="0">
                          <a:solidFill>
                            <a:srgbClr val="000000"/>
                          </a:solidFill>
                          <a:latin typeface="+mn-ea"/>
                        </a:rPr>
                        <a:t>内容提纲</a:t>
                      </a:r>
                      <a:r>
                        <a:rPr lang="en-US" altLang="zh-CN" sz="1400" b="0">
                          <a:solidFill>
                            <a:srgbClr val="000000"/>
                          </a:solidFill>
                          <a:latin typeface="+mn-ea"/>
                        </a:rPr>
                        <a:t>:</a:t>
                      </a:r>
                      <a:endParaRPr lang="en-US" altLang="zh-CN"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时间：几年前的一个感恩节</a:t>
                      </a:r>
                      <a:endParaRPr lang="zh-CN" altLang="en-US"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地点：纽约街头</a:t>
                      </a:r>
                      <a:endParaRPr lang="zh-CN" altLang="en-US"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人物：作者、妻子、货车司机</a:t>
                      </a:r>
                      <a:endParaRPr lang="zh-CN" altLang="en-US" sz="1400" b="0">
                        <a:solidFill>
                          <a:srgbClr val="000000"/>
                        </a:solidFill>
                        <a:latin typeface="+mn-ea"/>
                      </a:endParaRPr>
                    </a:p>
                    <a:p>
                      <a:pPr marL="0" indent="0" algn="l">
                        <a:lnSpc>
                          <a:spcPct val="150000"/>
                        </a:lnSpc>
                        <a:spcBef>
                          <a:spcPct val="0"/>
                        </a:spcBef>
                        <a:spcAft>
                          <a:spcPct val="0"/>
                        </a:spcAft>
                        <a:buNone/>
                      </a:pPr>
                      <a:r>
                        <a:rPr lang="en-US" altLang="zh-CN" sz="1400" b="0">
                          <a:solidFill>
                            <a:srgbClr val="000000"/>
                          </a:solidFill>
                          <a:latin typeface="+mn-ea"/>
                        </a:rPr>
                        <a:t>3.</a:t>
                      </a:r>
                      <a:r>
                        <a:rPr lang="zh-CN" altLang="en-US" sz="1400" b="0">
                          <a:solidFill>
                            <a:srgbClr val="000000"/>
                          </a:solidFill>
                          <a:latin typeface="+mn-ea"/>
                        </a:rPr>
                        <a:t>文章主旨：感恩节到了</a:t>
                      </a:r>
                      <a:r>
                        <a:rPr lang="en-US" altLang="zh-CN" sz="1400" b="0">
                          <a:solidFill>
                            <a:srgbClr val="000000"/>
                          </a:solidFill>
                          <a:latin typeface="+mn-ea"/>
                        </a:rPr>
                        <a:t>,</a:t>
                      </a:r>
                      <a:r>
                        <a:rPr lang="zh-CN" altLang="en-US" sz="1400" b="0">
                          <a:solidFill>
                            <a:srgbClr val="000000"/>
                          </a:solidFill>
                          <a:latin typeface="+mn-ea"/>
                        </a:rPr>
                        <a:t>作者往年都会在这一天送食物给穷人。但是有一年，作者和妻子待在纽约的旅馆里</a:t>
                      </a:r>
                      <a:r>
                        <a:rPr lang="en-US" altLang="zh-CN" sz="1400" b="0">
                          <a:solidFill>
                            <a:srgbClr val="000000"/>
                          </a:solidFill>
                          <a:latin typeface="+mn-ea"/>
                        </a:rPr>
                        <a:t>,</a:t>
                      </a:r>
                      <a:r>
                        <a:rPr lang="zh-CN" altLang="en-US" sz="1400" b="0">
                          <a:solidFill>
                            <a:srgbClr val="000000"/>
                          </a:solidFill>
                          <a:latin typeface="+mn-ea"/>
                        </a:rPr>
                        <a:t>不能回家团圆，他告诉妻子他往年的做法</a:t>
                      </a:r>
                      <a:r>
                        <a:rPr lang="en-US" altLang="zh-CN" sz="1400" b="0">
                          <a:solidFill>
                            <a:srgbClr val="000000"/>
                          </a:solidFill>
                          <a:latin typeface="+mn-ea"/>
                        </a:rPr>
                        <a:t>,</a:t>
                      </a:r>
                      <a:r>
                        <a:rPr lang="zh-CN" altLang="en-US" sz="1400" b="0">
                          <a:solidFill>
                            <a:srgbClr val="000000"/>
                          </a:solidFill>
                          <a:latin typeface="+mn-ea"/>
                        </a:rPr>
                        <a:t>妻子非常激动。他们需要一辆货车，但纽约租车的地方都没有货车，于是他们准备在街上拦截一辆</a:t>
                      </a:r>
                      <a:r>
                        <a:rPr lang="en-US" altLang="zh-CN" sz="1400" b="0">
                          <a:solidFill>
                            <a:srgbClr val="000000"/>
                          </a:solidFill>
                          <a:latin typeface="+mn-ea"/>
                        </a:rPr>
                        <a:t>,</a:t>
                      </a:r>
                      <a:r>
                        <a:rPr lang="zh-CN" altLang="en-US" sz="1400" b="0">
                          <a:solidFill>
                            <a:srgbClr val="000000"/>
                          </a:solidFill>
                          <a:latin typeface="+mn-ea"/>
                        </a:rPr>
                        <a:t>妻子同意了。</a:t>
                      </a:r>
                      <a:endParaRPr lang="zh-CN" altLang="en-US" sz="1400" b="0">
                        <a:solidFill>
                          <a:srgbClr val="000000"/>
                        </a:solidFill>
                        <a:latin typeface="+mn-ea"/>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aphicFrame>
        <p:nvGraphicFramePr>
          <p:cNvPr id="12" name="表格 11"/>
          <p:cNvGraphicFramePr/>
          <p:nvPr>
            <p:custDataLst>
              <p:tags r:id="rId2"/>
            </p:custDataLst>
          </p:nvPr>
        </p:nvGraphicFramePr>
        <p:xfrm>
          <a:off x="894715" y="1081405"/>
          <a:ext cx="10553700" cy="5023485"/>
        </p:xfrm>
        <a:graphic>
          <a:graphicData uri="http://schemas.openxmlformats.org/drawingml/2006/table">
            <a:tbl>
              <a:tblPr/>
              <a:tblGrid>
                <a:gridCol w="7811770"/>
                <a:gridCol w="2741930"/>
              </a:tblGrid>
              <a:tr h="479425">
                <a:tc>
                  <a:txBody>
                    <a:bodyPr/>
                    <a:p>
                      <a:pPr marL="0" indent="0" algn="ctr">
                        <a:lnSpc>
                          <a:spcPct val="150000"/>
                        </a:lnSpc>
                        <a:spcBef>
                          <a:spcPct val="0"/>
                        </a:spcBef>
                        <a:spcAft>
                          <a:spcPct val="0"/>
                        </a:spcAft>
                      </a:pPr>
                      <a:r>
                        <a:rPr lang="zh-CN" sz="1400" b="1">
                          <a:solidFill>
                            <a:srgbClr val="000000"/>
                          </a:solidFill>
                          <a:latin typeface="+mn-ea"/>
                          <a:cs typeface="+mn-ea"/>
                        </a:rPr>
                        <a:t>原</a:t>
                      </a:r>
                      <a:r>
                        <a:rPr lang="zh-CN" altLang="en-US" sz="1400" b="1">
                          <a:solidFill>
                            <a:srgbClr val="000000"/>
                          </a:solidFill>
                          <a:latin typeface="+mn-ea"/>
                          <a:cs typeface="+mn-ea"/>
                        </a:rPr>
                        <a:t> </a:t>
                      </a:r>
                      <a:r>
                        <a:rPr lang="zh-CN" sz="1400" b="1">
                          <a:solidFill>
                            <a:srgbClr val="000000"/>
                          </a:solidFill>
                          <a:latin typeface="+mn-ea"/>
                          <a:cs typeface="+mn-ea"/>
                        </a:rPr>
                        <a:t>文</a:t>
                      </a:r>
                      <a:endParaRPr lang="zh-CN" sz="1400" b="1">
                        <a:solidFill>
                          <a:srgbClr val="000000"/>
                        </a:solidFill>
                        <a:latin typeface="+mn-ea"/>
                        <a:cs typeface="+mn-ea"/>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zh-CN" sz="1400" b="1">
                          <a:solidFill>
                            <a:srgbClr val="000000"/>
                          </a:solidFill>
                          <a:latin typeface="+mn-ea"/>
                        </a:rPr>
                        <a:t>审题分析</a:t>
                      </a:r>
                      <a:endParaRPr lang="zh-CN" sz="1400" b="1">
                        <a:solidFill>
                          <a:srgbClr val="000000"/>
                        </a:solidFill>
                        <a:latin typeface="+mn-ea"/>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r>
              <a:tr h="479425">
                <a:tc>
                  <a:txBody>
                    <a:bodyPr/>
                    <a:p>
                      <a:pPr indent="457200" algn="l" fontAlgn="auto">
                        <a:lnSpc>
                          <a:spcPct val="150000"/>
                        </a:lnSpc>
                        <a:spcBef>
                          <a:spcPct val="0"/>
                        </a:spcBef>
                        <a:spcAft>
                          <a:spcPct val="0"/>
                        </a:spcAft>
                        <a:buNone/>
                      </a:pPr>
                      <a:r>
                        <a:rPr lang="en-US" altLang="zh-CN" sz="1400" b="0">
                          <a:solidFill>
                            <a:srgbClr val="000000"/>
                          </a:solidFill>
                          <a:latin typeface="+mn-ea"/>
                          <a:cs typeface="+mn-ea"/>
                        </a:rPr>
                        <a:t>Several years ago I was in New York City with my newly married wife during Thanksgiving. She was sad because we were not with our family. Normally she would be home decorating the house for Christmas, but we were stuck here in a hotel room. I said, “Honey, look, why don't we decorate some lives today instead of some trees?” When I told her what I always did on Thanksgiving, she got excited. I said, “Let's go someplace where we can really appreciate who we are, what we are able to do and what we can really give. Let's go to the poor neighbourhood Harlem and feed some people there in need. We'll buy enough food for six or seven families for three days. We've got enough. Let's go to do it!”</a:t>
                      </a:r>
                      <a:endParaRPr lang="en-US" altLang="zh-CN" sz="1400" b="0">
                        <a:solidFill>
                          <a:srgbClr val="000000"/>
                        </a:solidFill>
                        <a:latin typeface="+mn-ea"/>
                        <a:cs typeface="+mn-ea"/>
                      </a:endParaRPr>
                    </a:p>
                    <a:p>
                      <a:pPr indent="457200" algn="l" fontAlgn="auto">
                        <a:lnSpc>
                          <a:spcPct val="150000"/>
                        </a:lnSpc>
                        <a:spcBef>
                          <a:spcPct val="0"/>
                        </a:spcBef>
                        <a:spcAft>
                          <a:spcPct val="0"/>
                        </a:spcAft>
                        <a:buNone/>
                      </a:pPr>
                      <a:r>
                        <a:rPr lang="en-US" altLang="zh-CN" sz="1400" b="0">
                          <a:solidFill>
                            <a:srgbClr val="000000"/>
                          </a:solidFill>
                          <a:latin typeface="+mn-ea"/>
                          <a:cs typeface="+mn-ea"/>
                        </a:rPr>
                        <a:t>We started by trying to get a van </a:t>
                      </a:r>
                      <a:r>
                        <a:rPr lang="zh-CN" altLang="en-US" sz="1400" b="0">
                          <a:solidFill>
                            <a:srgbClr val="000000"/>
                          </a:solidFill>
                          <a:latin typeface="+mn-ea"/>
                          <a:cs typeface="+mn-ea"/>
                        </a:rPr>
                        <a:t>（货车）</a:t>
                      </a:r>
                      <a:r>
                        <a:rPr lang="en-US" altLang="zh-CN" sz="1400" b="0">
                          <a:solidFill>
                            <a:srgbClr val="000000"/>
                          </a:solidFill>
                          <a:latin typeface="+mn-ea"/>
                          <a:cs typeface="+mn-ea"/>
                        </a:rPr>
                        <a:t>, but there seemed to be no vans in all of New York City. The rent-a-car places were all out of vans. My wife was disappointed, and I said, “Look, the bottom line is that if we want something, we can make it happen! All we have to do is take action. There are plenty of vans here in New York City. Look down at the street. Do you see all those vans? Let's go to get one!” My wife agreed and we took action.</a:t>
                      </a:r>
                      <a:endParaRPr lang="en-US" altLang="zh-CN" sz="1400" b="0">
                        <a:solidFill>
                          <a:srgbClr val="000000"/>
                        </a:solidFill>
                        <a:latin typeface="+mn-ea"/>
                        <a:cs typeface="+mn-ea"/>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buNone/>
                      </a:pPr>
                      <a:r>
                        <a:rPr lang="en-US" altLang="zh-CN" sz="1400" b="0">
                          <a:solidFill>
                            <a:srgbClr val="000000"/>
                          </a:solidFill>
                          <a:latin typeface="+mn-ea"/>
                        </a:rPr>
                        <a:t>4.</a:t>
                      </a:r>
                      <a:r>
                        <a:rPr lang="zh-CN" altLang="en-US" sz="1400" b="0">
                          <a:solidFill>
                            <a:srgbClr val="000000"/>
                          </a:solidFill>
                          <a:latin typeface="+mn-ea"/>
                        </a:rPr>
                        <a:t>主要人物的性格特点</a:t>
                      </a:r>
                      <a:r>
                        <a:rPr lang="en-US" altLang="zh-CN" sz="1400" b="0">
                          <a:solidFill>
                            <a:srgbClr val="000000"/>
                          </a:solidFill>
                          <a:latin typeface="+mn-ea"/>
                        </a:rPr>
                        <a:t>:</a:t>
                      </a:r>
                      <a:endParaRPr lang="en-US" altLang="zh-CN" sz="1400" b="0">
                        <a:solidFill>
                          <a:srgbClr val="000000"/>
                        </a:solidFill>
                        <a:latin typeface="+mn-ea"/>
                      </a:endParaRPr>
                    </a:p>
                    <a:p>
                      <a:pPr marL="0" indent="0" algn="l">
                        <a:lnSpc>
                          <a:spcPct val="150000"/>
                        </a:lnSpc>
                        <a:spcBef>
                          <a:spcPct val="0"/>
                        </a:spcBef>
                        <a:spcAft>
                          <a:spcPct val="0"/>
                        </a:spcAft>
                        <a:buNone/>
                      </a:pPr>
                      <a:r>
                        <a:rPr lang="zh-CN" altLang="en-US" sz="1400" b="0">
                          <a:solidFill>
                            <a:srgbClr val="000000"/>
                          </a:solidFill>
                          <a:latin typeface="+mn-ea"/>
                        </a:rPr>
                        <a:t>作者：乐观、乐于助人、行动力强</a:t>
                      </a:r>
                      <a:endParaRPr lang="zh-CN" altLang="en-US" sz="1400" b="0">
                        <a:solidFill>
                          <a:srgbClr val="000000"/>
                        </a:solidFill>
                        <a:latin typeface="+mn-ea"/>
                      </a:endParaRPr>
                    </a:p>
                    <a:p>
                      <a:pPr marL="0" indent="0" algn="l">
                        <a:lnSpc>
                          <a:spcPct val="150000"/>
                        </a:lnSpc>
                        <a:spcBef>
                          <a:spcPct val="0"/>
                        </a:spcBef>
                        <a:spcAft>
                          <a:spcPct val="0"/>
                        </a:spcAft>
                        <a:buNone/>
                      </a:pPr>
                      <a:r>
                        <a:rPr lang="en-US" altLang="zh-CN" sz="1400" b="0">
                          <a:solidFill>
                            <a:srgbClr val="000000"/>
                          </a:solidFill>
                          <a:latin typeface="+mn-ea"/>
                        </a:rPr>
                        <a:t>5.</a:t>
                      </a:r>
                      <a:r>
                        <a:rPr lang="zh-CN" altLang="en-US" sz="1400" b="0">
                          <a:solidFill>
                            <a:srgbClr val="000000"/>
                          </a:solidFill>
                          <a:latin typeface="+mn-ea"/>
                        </a:rPr>
                        <a:t>文章的语言特点：文章语言生动，通过描述人物的情感变化将文章串联起来，人物形象鲜明。续写要尽力与原文在语言风格上保持一致。</a:t>
                      </a:r>
                      <a:endParaRPr lang="zh-CN" altLang="en-US" sz="1400" b="0">
                        <a:solidFill>
                          <a:srgbClr val="000000"/>
                        </a:solidFill>
                        <a:latin typeface="+mn-ea"/>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54380" y="1102995"/>
            <a:ext cx="10683240" cy="4942840"/>
          </a:xfrm>
          <a:prstGeom prst="rect">
            <a:avLst/>
          </a:prstGeom>
        </p:spPr>
      </p:pic>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894715" y="1101408"/>
            <a:ext cx="5080000" cy="506730"/>
          </a:xfrm>
          <a:prstGeom prst="rect">
            <a:avLst/>
          </a:prstGeom>
        </p:spPr>
        <p:txBody>
          <a:bodyPr>
            <a:spAutoFit/>
          </a:bodyPr>
          <a:p>
            <a:pPr marL="0" indent="0" defTabSz="266700">
              <a:lnSpc>
                <a:spcPct val="150000"/>
              </a:lnSpc>
              <a:spcBef>
                <a:spcPct val="0"/>
              </a:spcBef>
              <a:spcAft>
                <a:spcPct val="0"/>
              </a:spcAft>
            </a:pPr>
            <a:r>
              <a:rPr lang="zh-CN" altLang="en-US" b="1">
                <a:solidFill>
                  <a:schemeClr val="tx1"/>
                </a:solidFill>
                <a:latin typeface="+mn-ea"/>
              </a:rPr>
              <a:t>第一步：梳理文章情节及情感</a:t>
            </a:r>
            <a:endParaRPr lang="zh-CN" altLang="en-US" b="1">
              <a:solidFill>
                <a:schemeClr val="tx1"/>
              </a:solidFill>
              <a:latin typeface="+mn-ea"/>
            </a:endParaRPr>
          </a:p>
        </p:txBody>
      </p:sp>
      <p:graphicFrame>
        <p:nvGraphicFramePr>
          <p:cNvPr id="6" name="表格 5"/>
          <p:cNvGraphicFramePr/>
          <p:nvPr>
            <p:custDataLst>
              <p:tags r:id="rId2"/>
            </p:custDataLst>
          </p:nvPr>
        </p:nvGraphicFramePr>
        <p:xfrm>
          <a:off x="987425" y="2160905"/>
          <a:ext cx="10032365" cy="3298190"/>
        </p:xfrm>
        <a:graphic>
          <a:graphicData uri="http://schemas.openxmlformats.org/drawingml/2006/table">
            <a:tbl>
              <a:tblPr/>
              <a:tblGrid>
                <a:gridCol w="1776095"/>
                <a:gridCol w="6644640"/>
                <a:gridCol w="1611630"/>
              </a:tblGrid>
              <a:tr h="810260">
                <a:tc>
                  <a:txBody>
                    <a:bodyPr/>
                    <a:p>
                      <a:pPr marL="0" indent="0" algn="ctr">
                        <a:lnSpc>
                          <a:spcPct val="150000"/>
                        </a:lnSpc>
                        <a:spcBef>
                          <a:spcPct val="0"/>
                        </a:spcBef>
                        <a:spcAft>
                          <a:spcPct val="0"/>
                        </a:spcAft>
                      </a:pPr>
                      <a:r>
                        <a:rPr lang="en-US" altLang="zh-CN" sz="1400" b="1">
                          <a:solidFill>
                            <a:srgbClr val="000000"/>
                          </a:solidFill>
                          <a:latin typeface="Times New Roman" panose="02020603050405020304"/>
                          <a:ea typeface="宋体" panose="02010600030101010101" pitchFamily="2" charset="-122"/>
                        </a:rPr>
                        <a:t>Time</a:t>
                      </a:r>
                      <a:endParaRPr lang="en-US" altLang="zh-CN" sz="1400" b="1">
                        <a:solidFill>
                          <a:srgbClr val="000000"/>
                        </a:solidFill>
                        <a:latin typeface="Times New Roman" panose="02020603050405020304"/>
                        <a:ea typeface="宋体" panose="02010600030101010101" pitchFamily="2" charset="-122"/>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en-US" altLang="zh-CN" sz="1400" b="1">
                          <a:solidFill>
                            <a:srgbClr val="000000"/>
                          </a:solidFill>
                          <a:latin typeface="Times New Roman" panose="02020603050405020304"/>
                          <a:ea typeface="宋体" panose="02010600030101010101" pitchFamily="2" charset="-122"/>
                        </a:rPr>
                        <a:t>Events</a:t>
                      </a:r>
                      <a:endParaRPr lang="en-US" altLang="zh-CN" sz="1400" b="1">
                        <a:solidFill>
                          <a:srgbClr val="000000"/>
                        </a:solidFill>
                        <a:latin typeface="Times New Roman" panose="02020603050405020304"/>
                        <a:ea typeface="宋体" panose="02010600030101010101" pitchFamily="2" charset="-122"/>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ctr">
                        <a:lnSpc>
                          <a:spcPct val="150000"/>
                        </a:lnSpc>
                        <a:spcBef>
                          <a:spcPct val="0"/>
                        </a:spcBef>
                        <a:spcAft>
                          <a:spcPct val="0"/>
                        </a:spcAft>
                      </a:pPr>
                      <a:r>
                        <a:rPr lang="en-US" altLang="zh-CN" sz="1400" b="1">
                          <a:solidFill>
                            <a:srgbClr val="000000"/>
                          </a:solidFill>
                          <a:latin typeface="Times New Roman" panose="02020603050405020304"/>
                          <a:ea typeface="宋体" panose="02010600030101010101" pitchFamily="2" charset="-122"/>
                        </a:rPr>
                        <a:t>Mood </a:t>
                      </a:r>
                      <a:r>
                        <a:rPr lang="zh-CN" sz="1400" b="1">
                          <a:solidFill>
                            <a:srgbClr val="000000"/>
                          </a:solidFill>
                          <a:latin typeface="宋体" panose="02010600030101010101" pitchFamily="2" charset="-122"/>
                          <a:ea typeface="宋体" panose="02010600030101010101" pitchFamily="2" charset="-122"/>
                        </a:rPr>
                        <a:t>（</a:t>
                      </a:r>
                      <a:r>
                        <a:rPr lang="en-US" altLang="zh-CN" sz="1400" b="1">
                          <a:solidFill>
                            <a:srgbClr val="000000"/>
                          </a:solidFill>
                          <a:latin typeface="Times New Roman" panose="02020603050405020304"/>
                          <a:ea typeface="宋体" panose="02010600030101010101" pitchFamily="2" charset="-122"/>
                        </a:rPr>
                        <a:t>My wife</a:t>
                      </a:r>
                      <a:r>
                        <a:rPr lang="zh-CN" sz="1400" b="1">
                          <a:solidFill>
                            <a:srgbClr val="000000"/>
                          </a:solidFill>
                          <a:latin typeface="宋体" panose="02010600030101010101" pitchFamily="2" charset="-122"/>
                          <a:ea typeface="宋体" panose="02010600030101010101" pitchFamily="2" charset="-122"/>
                        </a:rPr>
                        <a:t>）</a:t>
                      </a:r>
                      <a:endParaRPr lang="zh-CN" sz="1400" b="1">
                        <a:solidFill>
                          <a:srgbClr val="000000"/>
                        </a:solidFill>
                        <a:latin typeface="宋体" panose="02010600030101010101" pitchFamily="2" charset="-122"/>
                        <a:ea typeface="宋体" panose="02010600030101010101" pitchFamily="2" charset="-122"/>
                      </a:endParaRPr>
                    </a:p>
                  </a:txBody>
                  <a:tcPr marL="6350" marR="6350" marT="63500" marB="0" anchor="ctr"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r>
              <a:tr h="683260">
                <a:tc>
                  <a:txBody>
                    <a:bodyPr/>
                    <a:p>
                      <a:pPr marL="0" indent="0" algn="ctr">
                        <a:lnSpc>
                          <a:spcPct val="150000"/>
                        </a:lnSpc>
                        <a:spcBef>
                          <a:spcPct val="0"/>
                        </a:spcBef>
                        <a:spcAft>
                          <a:spcPct val="0"/>
                        </a:spcAft>
                      </a:pPr>
                      <a:r>
                        <a:rPr lang="en-US" altLang="zh-CN" sz="1400">
                          <a:solidFill>
                            <a:srgbClr val="000000"/>
                          </a:solidFill>
                          <a:latin typeface="Times New Roman" panose="02020603050405020304"/>
                          <a:ea typeface="宋体" panose="02010600030101010101" pitchFamily="2" charset="-122"/>
                        </a:rPr>
                        <a:t>Before we made a plan</a:t>
                      </a:r>
                      <a:endParaRPr lang="en-US" altLang="zh-CN" sz="1400">
                        <a:solidFill>
                          <a:srgbClr val="000000"/>
                        </a:solidFill>
                        <a:latin typeface="Times New Roman" panose="02020603050405020304"/>
                        <a:ea typeface="宋体" panose="02010600030101010101" pitchFamily="2" charset="-122"/>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Times New Roman" panose="02020603050405020304"/>
                          <a:ea typeface="宋体" panose="02010600030101010101" pitchFamily="2" charset="-122"/>
                        </a:rPr>
                        <a:t>My wife and I were stuck in a hotel.</a:t>
                      </a:r>
                      <a:endParaRPr lang="en-US" altLang="zh-CN" sz="1400">
                        <a:solidFill>
                          <a:srgbClr val="000000"/>
                        </a:solidFill>
                        <a:latin typeface="Times New Roman" panose="02020603050405020304"/>
                        <a:ea typeface="宋体" panose="02010600030101010101" pitchFamily="2" charset="-122"/>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ctr">
                        <a:lnSpc>
                          <a:spcPct val="150000"/>
                        </a:lnSpc>
                        <a:spcBef>
                          <a:spcPct val="0"/>
                        </a:spcBef>
                        <a:spcAft>
                          <a:spcPct val="0"/>
                        </a:spcAft>
                      </a:pPr>
                      <a:r>
                        <a:rPr lang="en-US" altLang="zh-CN" sz="1400">
                          <a:solidFill>
                            <a:srgbClr val="000000"/>
                          </a:solidFill>
                          <a:latin typeface="Times New Roman" panose="02020603050405020304"/>
                          <a:ea typeface="宋体" panose="02010600030101010101" pitchFamily="2" charset="-122"/>
                        </a:rPr>
                        <a:t>Sad</a:t>
                      </a:r>
                      <a:endParaRPr lang="en-US" altLang="zh-CN" sz="1400">
                        <a:solidFill>
                          <a:srgbClr val="000000"/>
                        </a:solidFill>
                        <a:latin typeface="Times New Roman" panose="02020603050405020304"/>
                        <a:ea typeface="宋体" panose="02010600030101010101" pitchFamily="2" charset="-122"/>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r h="994410">
                <a:tc>
                  <a:txBody>
                    <a:bodyPr/>
                    <a:p>
                      <a:pPr marL="0" indent="0" algn="ctr">
                        <a:lnSpc>
                          <a:spcPct val="150000"/>
                        </a:lnSpc>
                        <a:spcBef>
                          <a:spcPct val="0"/>
                        </a:spcBef>
                        <a:spcAft>
                          <a:spcPct val="0"/>
                        </a:spcAft>
                      </a:pPr>
                      <a:r>
                        <a:rPr lang="en-US" altLang="zh-CN" sz="1400">
                          <a:solidFill>
                            <a:srgbClr val="000000"/>
                          </a:solidFill>
                          <a:latin typeface="Times New Roman" panose="02020603050405020304"/>
                          <a:ea typeface="宋体" panose="02010600030101010101" pitchFamily="2" charset="-122"/>
                        </a:rPr>
                        <a:t>When we made a plan</a:t>
                      </a:r>
                      <a:endParaRPr lang="en-US" altLang="zh-CN" sz="1400">
                        <a:solidFill>
                          <a:srgbClr val="000000"/>
                        </a:solidFill>
                        <a:latin typeface="Times New Roman" panose="02020603050405020304"/>
                        <a:ea typeface="宋体" panose="02010600030101010101" pitchFamily="2" charset="-122"/>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Times New Roman" panose="02020603050405020304"/>
                          <a:ea typeface="宋体" panose="02010600030101010101" pitchFamily="2" charset="-122"/>
                        </a:rPr>
                        <a:t>I told her my Thanksgiving ritual.</a:t>
                      </a:r>
                      <a:endParaRPr lang="en-US" altLang="zh-CN" sz="1400">
                        <a:solidFill>
                          <a:srgbClr val="000000"/>
                        </a:solidFill>
                        <a:latin typeface="Times New Roman" panose="02020603050405020304"/>
                        <a:ea typeface="宋体" panose="02010600030101010101" pitchFamily="2" charset="-122"/>
                      </a:endParaRPr>
                    </a:p>
                    <a:p>
                      <a:pPr marL="0" indent="0" algn="l">
                        <a:lnSpc>
                          <a:spcPct val="150000"/>
                        </a:lnSpc>
                        <a:spcBef>
                          <a:spcPct val="0"/>
                        </a:spcBef>
                        <a:spcAft>
                          <a:spcPct val="0"/>
                        </a:spcAft>
                      </a:pPr>
                      <a:r>
                        <a:rPr lang="en-US" altLang="zh-CN" sz="1400">
                          <a:solidFill>
                            <a:srgbClr val="000000"/>
                          </a:solidFill>
                          <a:latin typeface="Times New Roman" panose="02020603050405020304"/>
                          <a:ea typeface="宋体" panose="02010600030101010101" pitchFamily="2" charset="-122"/>
                        </a:rPr>
                        <a:t>We decided to go to the poor neighbourhood Harlem and buy food for people in need.</a:t>
                      </a:r>
                      <a:endParaRPr lang="en-US" altLang="zh-CN" sz="1400">
                        <a:solidFill>
                          <a:srgbClr val="000000"/>
                        </a:solidFill>
                        <a:latin typeface="Times New Roman" panose="02020603050405020304"/>
                        <a:ea typeface="宋体" panose="02010600030101010101" pitchFamily="2" charset="-122"/>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ctr">
                        <a:lnSpc>
                          <a:spcPct val="150000"/>
                        </a:lnSpc>
                        <a:spcBef>
                          <a:spcPct val="0"/>
                        </a:spcBef>
                        <a:spcAft>
                          <a:spcPct val="0"/>
                        </a:spcAft>
                      </a:pPr>
                      <a:r>
                        <a:rPr lang="en-US" altLang="zh-CN" sz="1400">
                          <a:solidFill>
                            <a:srgbClr val="000000"/>
                          </a:solidFill>
                          <a:latin typeface="Times New Roman" panose="02020603050405020304"/>
                          <a:ea typeface="宋体" panose="02010600030101010101" pitchFamily="2" charset="-122"/>
                        </a:rPr>
                        <a:t>Excited</a:t>
                      </a:r>
                      <a:endParaRPr lang="en-US" altLang="zh-CN" sz="1400">
                        <a:solidFill>
                          <a:srgbClr val="000000"/>
                        </a:solidFill>
                        <a:latin typeface="Times New Roman" panose="02020603050405020304"/>
                        <a:ea typeface="宋体" panose="02010600030101010101" pitchFamily="2" charset="-122"/>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r h="810260">
                <a:tc>
                  <a:txBody>
                    <a:bodyPr/>
                    <a:p>
                      <a:pPr marL="0" indent="0" algn="ctr">
                        <a:lnSpc>
                          <a:spcPct val="150000"/>
                        </a:lnSpc>
                        <a:spcBef>
                          <a:spcPct val="0"/>
                        </a:spcBef>
                        <a:spcAft>
                          <a:spcPct val="0"/>
                        </a:spcAft>
                      </a:pPr>
                      <a:r>
                        <a:rPr lang="en-US" altLang="zh-CN" sz="1400">
                          <a:solidFill>
                            <a:srgbClr val="000000"/>
                          </a:solidFill>
                          <a:latin typeface="Times New Roman" panose="02020603050405020304"/>
                          <a:ea typeface="宋体" panose="02010600030101010101" pitchFamily="2" charset="-122"/>
                        </a:rPr>
                        <a:t>After we made a plan</a:t>
                      </a:r>
                      <a:endParaRPr lang="en-US" altLang="zh-CN" sz="1400">
                        <a:solidFill>
                          <a:srgbClr val="000000"/>
                        </a:solidFill>
                        <a:latin typeface="Times New Roman" panose="02020603050405020304"/>
                        <a:ea typeface="宋体" panose="02010600030101010101" pitchFamily="2" charset="-122"/>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l">
                        <a:lnSpc>
                          <a:spcPct val="150000"/>
                        </a:lnSpc>
                        <a:spcBef>
                          <a:spcPct val="0"/>
                        </a:spcBef>
                        <a:spcAft>
                          <a:spcPct val="0"/>
                        </a:spcAft>
                      </a:pPr>
                      <a:r>
                        <a:rPr lang="en-US" altLang="zh-CN" sz="1400">
                          <a:solidFill>
                            <a:srgbClr val="000000"/>
                          </a:solidFill>
                          <a:latin typeface="Times New Roman" panose="02020603050405020304"/>
                          <a:ea typeface="宋体" panose="02010600030101010101" pitchFamily="2" charset="-122"/>
                        </a:rPr>
                        <a:t>We started by trying to get a van, but found there seemed to be no vans available. I advised to take a chance in the street.</a:t>
                      </a:r>
                      <a:endParaRPr lang="en-US" altLang="zh-CN" sz="1400">
                        <a:solidFill>
                          <a:srgbClr val="000000"/>
                        </a:solidFill>
                        <a:latin typeface="Times New Roman" panose="02020603050405020304"/>
                        <a:ea typeface="宋体" panose="02010600030101010101" pitchFamily="2" charset="-122"/>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marL="0" indent="0" algn="ctr">
                        <a:lnSpc>
                          <a:spcPct val="150000"/>
                        </a:lnSpc>
                        <a:spcBef>
                          <a:spcPct val="0"/>
                        </a:spcBef>
                        <a:spcAft>
                          <a:spcPct val="0"/>
                        </a:spcAft>
                      </a:pPr>
                      <a:r>
                        <a:rPr lang="en-US" altLang="zh-CN" sz="1400">
                          <a:solidFill>
                            <a:srgbClr val="000000"/>
                          </a:solidFill>
                          <a:latin typeface="Times New Roman" panose="02020603050405020304"/>
                          <a:ea typeface="宋体" panose="02010600030101010101" pitchFamily="2" charset="-122"/>
                        </a:rPr>
                        <a:t>Disappointed</a:t>
                      </a:r>
                      <a:endParaRPr lang="en-US" altLang="zh-CN" sz="1400">
                        <a:solidFill>
                          <a:srgbClr val="000000"/>
                        </a:solidFill>
                        <a:latin typeface="Times New Roman" panose="02020603050405020304"/>
                        <a:ea typeface="宋体" panose="02010600030101010101" pitchFamily="2" charset="-122"/>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TABLE_ENDDRAG_ORIGIN_RECT" val="831*37"/>
  <p:tag name="TABLE_ENDDRAG_RECT" val="70*125*831*37"/>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TABLE_ENDDRAG_ORIGIN_RECT" val="831*37"/>
  <p:tag name="TABLE_ENDDRAG_RECT" val="70*125*831*37"/>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TABLE_ENDDRAG_ORIGIN_RECT" val="789*259"/>
  <p:tag name="TABLE_ENDDRAG_RECT" val="77*170*789*259"/>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COMMONDATA" val="eyJoZGlkIjoiMDkxZjZiMGUxZjVhNWRlODlmODBiNjlkN2UzMjcxZDEifQ=="/>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4385</Words>
  <Application>WPS 演示</Application>
  <PresentationFormat>宽屏</PresentationFormat>
  <Paragraphs>121</Paragraphs>
  <Slides>14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vt:i4>
      </vt:variant>
    </vt:vector>
  </HeadingPairs>
  <TitlesOfParts>
    <vt:vector size="24" baseType="lpstr">
      <vt:lpstr>Arial</vt:lpstr>
      <vt:lpstr>宋体</vt:lpstr>
      <vt:lpstr>Wingdings</vt:lpstr>
      <vt:lpstr>Wingdings</vt:lpstr>
      <vt:lpstr>黑体</vt:lpstr>
      <vt:lpstr>Times New Roman</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186</cp:revision>
  <dcterms:created xsi:type="dcterms:W3CDTF">2019-06-19T02:08:00Z</dcterms:created>
  <dcterms:modified xsi:type="dcterms:W3CDTF">2025-05-17T02:20:49Z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50050198ADD54D58A6D4FD18B56648DA_13</vt:lpwstr>
  </property>
</Properties>
</file>