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65" r:id="rId7"/>
    <p:sldId id="295" r:id="rId8"/>
    <p:sldId id="27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20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0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语篇攻略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6165" y="2868930"/>
            <a:ext cx="75190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完形填空之理线索：原词复现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2651760"/>
            <a:ext cx="10499725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defTabSz="266700" fontAlgn="auto">
              <a:lnSpc>
                <a:spcPct val="150000"/>
              </a:lnSpc>
            </a:pPr>
            <a:r>
              <a:rPr lang="zh-CN">
                <a:latin typeface="+mn-ea"/>
                <a:cs typeface="+mn-ea"/>
              </a:rPr>
              <a:t>完形填空是完整的语篇，前后呼应以增强文章的连贯性是其明显的特征。从此特点出发，我们可以运用</a:t>
            </a:r>
            <a:r>
              <a:rPr lang="en-US">
                <a:latin typeface="+mn-ea"/>
                <a:cs typeface="+mn-ea"/>
              </a:rPr>
              <a:t>“</a:t>
            </a:r>
            <a:r>
              <a:rPr lang="zh-CN">
                <a:latin typeface="+mn-ea"/>
                <a:cs typeface="+mn-ea"/>
              </a:rPr>
              <a:t>原词复现法</a:t>
            </a:r>
            <a:r>
              <a:rPr lang="en-US">
                <a:latin typeface="+mn-ea"/>
                <a:cs typeface="+mn-ea"/>
              </a:rPr>
              <a:t>”</a:t>
            </a:r>
            <a:r>
              <a:rPr lang="zh-CN" altLang="en-US">
                <a:latin typeface="+mn-ea"/>
                <a:cs typeface="+mn-ea"/>
              </a:rPr>
              <a:t>，</a:t>
            </a:r>
            <a:r>
              <a:rPr lang="zh-CN">
                <a:latin typeface="+mn-ea"/>
                <a:cs typeface="+mn-ea"/>
              </a:rPr>
              <a:t>通过寻找原文中已出现的关键词快速锁定答案，将此类题目快速拿下。</a:t>
            </a:r>
            <a:endParaRPr lang="zh-CN" altLang="en-US"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4715" y="1124585"/>
            <a:ext cx="10513060" cy="5077460"/>
          </a:xfrm>
          <a:prstGeom prst="rect">
            <a:avLst/>
          </a:prstGeom>
        </p:spPr>
        <p:txBody>
          <a:bodyPr wrap="square">
            <a:spAutoFit/>
          </a:bodyPr>
          <a:p>
            <a:pPr indent="457200" defTabSz="266700" fontAlgn="auto">
              <a:lnSpc>
                <a:spcPct val="150000"/>
              </a:lnSpc>
            </a:pPr>
            <a:r>
              <a:rPr lang="zh-CN" altLang="en-US">
                <a:latin typeface="+mn-ea"/>
                <a:cs typeface="+mn-ea"/>
              </a:rPr>
              <a:t>原词复现指的是上下文中出现了设空处所填词的原词，从而对所填词起到了照应的作用。这类题目涉及多种词性，如：表示地点、物体的名词；体现作者感情色彩的形容词；表示行为举止的动词等。在设题形式上多为两句话前后互相呼应，互为印证。设空处可在文中找到复现处，从而得出答案。例如：</a:t>
            </a:r>
            <a:endParaRPr lang="zh-CN" altLang="en-US"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</a:pPr>
            <a:r>
              <a:rPr lang="en-US" altLang="zh-CN">
                <a:latin typeface="+mn-ea"/>
                <a:cs typeface="+mn-ea"/>
              </a:rPr>
              <a:t>While high school does not generally encourage students to explore new aspects of life, college sets the stage for that exploration. I myself went through this </a:t>
            </a:r>
            <a:r>
              <a:rPr lang="en-US" altLang="zh-CN" u="sng">
                <a:latin typeface="+mn-ea"/>
                <a:cs typeface="+mn-ea"/>
              </a:rPr>
              <a:t>1.searching</a:t>
            </a:r>
            <a:r>
              <a:rPr lang="en-US" altLang="zh-CN">
                <a:latin typeface="+mn-ea"/>
                <a:cs typeface="+mn-ea"/>
              </a:rPr>
              <a:t> process and found something that has changed my </a:t>
            </a:r>
            <a:r>
              <a:rPr lang="en-US" altLang="zh-CN" u="sng">
                <a:latin typeface="+mn-ea"/>
                <a:cs typeface="+mn-ea"/>
              </a:rPr>
              <a:t>2.experience</a:t>
            </a:r>
            <a:r>
              <a:rPr lang="en-US" altLang="zh-CN">
                <a:latin typeface="+mn-ea"/>
                <a:cs typeface="+mn-ea"/>
              </a:rPr>
              <a:t> at college for the better: I discovered ASL—American Sign Language(</a:t>
            </a:r>
            <a:r>
              <a:rPr lang="zh-CN" altLang="en-US">
                <a:latin typeface="+mn-ea"/>
                <a:cs typeface="+mn-ea"/>
              </a:rPr>
              <a:t>美式手语</a:t>
            </a:r>
            <a:r>
              <a:rPr lang="en-US" altLang="zh-CN">
                <a:latin typeface="+mn-ea"/>
                <a:cs typeface="+mn-ea"/>
              </a:rPr>
              <a:t>) .</a:t>
            </a:r>
            <a:endParaRPr lang="en-US" altLang="zh-CN"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</a:pPr>
            <a:r>
              <a:rPr lang="en-US" altLang="zh-CN">
                <a:latin typeface="+mn-ea"/>
                <a:cs typeface="+mn-ea"/>
              </a:rPr>
              <a:t>...</a:t>
            </a:r>
            <a:endParaRPr lang="en-US" altLang="zh-CN"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</a:pPr>
            <a:r>
              <a:rPr lang="en-US" altLang="zh-CN">
                <a:latin typeface="+mn-ea"/>
                <a:cs typeface="+mn-ea"/>
              </a:rPr>
              <a:t>… After that, feeling the need to </a:t>
            </a:r>
            <a:r>
              <a:rPr lang="en-US" altLang="zh-CN" u="sng">
                <a:latin typeface="+mn-ea"/>
                <a:cs typeface="+mn-ea"/>
              </a:rPr>
              <a:t>12.             </a:t>
            </a:r>
            <a:r>
              <a:rPr lang="en-US" altLang="zh-CN">
                <a:latin typeface="+mn-ea"/>
                <a:cs typeface="+mn-ea"/>
              </a:rPr>
              <a:t> further, I decided to drop into one of ASL Club's meetings.</a:t>
            </a:r>
            <a:endParaRPr lang="en-US" altLang="zh-CN"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</a:pPr>
            <a:r>
              <a:rPr lang="en-US" altLang="zh-CN">
                <a:latin typeface="+mn-ea"/>
                <a:cs typeface="+mn-ea"/>
              </a:rPr>
              <a:t>12. A. exercise  B. explore  C. express  D. explain</a:t>
            </a:r>
            <a:endParaRPr lang="en-US" altLang="zh-CN"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</a:pPr>
            <a:endParaRPr lang="en-US" altLang="zh-CN">
              <a:latin typeface="+mn-ea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8065" y="5324475"/>
            <a:ext cx="402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B</a:t>
            </a:r>
            <a:endParaRPr lang="en-US" altLang="zh-CN">
              <a:solidFill>
                <a:srgbClr val="C0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46430" y="1483995"/>
            <a:ext cx="11083925" cy="476758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The day I met Hani, she was a shy, 17-year-old girl of the Indonesian International School, where I taught English. She asked if I could help her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1.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her English. I could tell it took great ___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 2.   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for the young girl to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3.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me and ask for help.“I want to go to a US university,” she said with confidence. I was surprised.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I agreed to help her. For several months, Hani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4.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every morning at five and studied on the bus. At 4 p.m., she reached my classroom,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5.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but ready to work. When meeting Hani at her shabby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（简陋的）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house, I realised it was impossible for her to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6.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the expenses of a US university. Hani's interest was increasing with her language ability but I was becoming more and more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7.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One day I received the announcement of a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n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 8.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opportunity for a major US university. After reading the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9.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, I knew Hani couldn't meet the qualifications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（资格）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.I told her the truth. But she remained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10.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.“Will you send in my name?” she asked. I couldn't turn her down and completed the application.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6430" y="1033780"/>
            <a:ext cx="10868025" cy="46615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In the following weeks, I arranged for her to take the Test of English Fluency, which would be a big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11.    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for whoever had never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12.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a computer before. For two weeks, we studied how a computer works. Then, she received a letter from the scholarship association. She had been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13.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I leaped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（跳跃）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around the room, overjoyed and shocked. Hani stood by, smiling. I realised it is not talent alone that brings success, but also the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14.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to success, the commitment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（投入）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to work and the courage to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15.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yourself.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8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performance	B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scholarship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     C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independence	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adventure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9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resource	B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measure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     C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reflection	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announcement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0260" y="4031615"/>
            <a:ext cx="325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B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0260" y="4857750"/>
            <a:ext cx="325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D</a:t>
            </a:r>
            <a:endParaRPr lang="en-US" altLang="zh-CN">
              <a:solidFill>
                <a:srgbClr val="C0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15" y="2339340"/>
            <a:ext cx="10592435" cy="25990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2457</Words>
  <Application>WPS 演示</Application>
  <PresentationFormat>宽屏</PresentationFormat>
  <Paragraphs>46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187</cp:revision>
  <dcterms:created xsi:type="dcterms:W3CDTF">2019-06-19T02:08:00Z</dcterms:created>
  <dcterms:modified xsi:type="dcterms:W3CDTF">2025-05-16T14:48:35Z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88E01A6DEEBB447381B53F9D54981E0F_13</vt:lpwstr>
  </property>
</Properties>
</file>