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66" r:id="rId4"/>
    <p:sldId id="257" r:id="rId5"/>
    <p:sldId id="262" r:id="rId6"/>
    <p:sldId id="271" r:id="rId7"/>
    <p:sldId id="300" r:id="rId8"/>
    <p:sldId id="265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被动语态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850" y="2747645"/>
            <a:ext cx="10020300" cy="13620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结构</a:t>
            </a:r>
            <a:endParaRPr lang="zh-CN" altLang="en-US" sz="2400" b="1"/>
          </a:p>
        </p:txBody>
      </p:sp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894080" y="1985010"/>
          <a:ext cx="10439400" cy="2933700"/>
        </p:xfrm>
        <a:graphic>
          <a:graphicData uri="http://schemas.openxmlformats.org/drawingml/2006/table">
            <a:tbl>
              <a:tblPr/>
              <a:tblGrid>
                <a:gridCol w="1720850"/>
                <a:gridCol w="3462655"/>
                <a:gridCol w="1720850"/>
                <a:gridCol w="3535045"/>
              </a:tblGrid>
              <a:tr h="3835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时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态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构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时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态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构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375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一般现在时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am/is/are+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过去进行时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was/were being+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75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一般过去时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was/were+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现在完成时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have/has been+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75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一般将来时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will/shall be+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过去完成时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had been+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75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现在进行时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am/is/are being+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7527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使用场景</a:t>
            </a:r>
            <a:endParaRPr lang="zh-CN" altLang="en-US" sz="2400" b="1"/>
          </a:p>
        </p:txBody>
      </p:sp>
      <p:graphicFrame>
        <p:nvGraphicFramePr>
          <p:cNvPr id="18" name="表格 17"/>
          <p:cNvGraphicFramePr/>
          <p:nvPr>
            <p:custDataLst>
              <p:tags r:id="rId2"/>
            </p:custDataLst>
          </p:nvPr>
        </p:nvGraphicFramePr>
        <p:xfrm>
          <a:off x="894715" y="1752600"/>
          <a:ext cx="10467340" cy="4298950"/>
        </p:xfrm>
        <a:graphic>
          <a:graphicData uri="http://schemas.openxmlformats.org/drawingml/2006/table">
            <a:tbl>
              <a:tblPr/>
              <a:tblGrid>
                <a:gridCol w="2223135"/>
                <a:gridCol w="8244205"/>
              </a:tblGrid>
              <a:tr h="64643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强调动作的接受者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当句子的重点是动作的接受者，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而不是动作的执行者时，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可以使用被动语态。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painting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sold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for a high price.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这幅画被高价售出。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516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不知道动作的执行者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当动作的执行者不明确或不重要时，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使用被动语态。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door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was opened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门被打开了。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643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出于礼貌或委婉表达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在某些情况下，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使用被动语态可以使语气更加委婉或礼貌。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It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is recommended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that you arrive early.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建议您早点到达。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455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用于新闻报道或正式文件中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被动语态常用于新闻报道、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官方文件或学术写作中，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以体现客观性和正式性。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decision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 was made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by the committee.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委员会作出了决定。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9090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避免句子头重脚轻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当动作的执行者有比较长的修饰语，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使用被动语态来避免句子开头部分过于冗长，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使整个句子结构更加平衡和易于理解。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lecture will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be made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by Joe, who is a young artist from the US.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乔将会来作这次报告，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他是一位年轻的美国艺术家。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140" y="1388745"/>
            <a:ext cx="10307955" cy="2113915"/>
          </a:xfrm>
          <a:prstGeom prst="rect">
            <a:avLst/>
          </a:prstGeom>
        </p:spPr>
        <p:txBody>
          <a:bodyPr>
            <a:noAutofit/>
          </a:bodyPr>
          <a:p>
            <a:pPr indent="27940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不及物动词通常没有被动形式。比如：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die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happen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occur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exist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belong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arrive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depart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fall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rise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accident is happened by the car.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事故被车发生了。（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×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An accident happened.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发生了一个事故。（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√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21715" y="2909570"/>
            <a:ext cx="896620" cy="450215"/>
            <a:chOff x="1363" y="1688"/>
            <a:chExt cx="1412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63" y="1742"/>
              <a:ext cx="14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二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2505" y="1046480"/>
            <a:ext cx="896620" cy="450215"/>
            <a:chOff x="1363" y="1688"/>
            <a:chExt cx="1412" cy="709"/>
          </a:xfrm>
        </p:grpSpPr>
        <p:sp>
          <p:nvSpPr>
            <p:cNvPr id="13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63" y="1742"/>
              <a:ext cx="14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一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85190" y="3350260"/>
            <a:ext cx="10289540" cy="3014980"/>
          </a:xfrm>
          <a:prstGeom prst="rect">
            <a:avLst/>
          </a:prstGeom>
        </p:spPr>
        <p:txBody>
          <a:bodyPr>
            <a:noAutofit/>
          </a:bodyPr>
          <a:p>
            <a:pPr indent="27940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使役动词（如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have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make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get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等）和感官动词（如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see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watch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notice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hear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feel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observe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等）后面跟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不定式作宾语补足语时，主动结构中通常省略不定式符号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。但是，当句子转换为被动语态时，不定式符号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就要还原。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主动结构（省略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see him enter the building.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我看见他进入大楼。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被动结构（加上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 is seen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to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enter the building by me.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他被我看见进入大楼。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主动结构（省略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hear her sing a song.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我听见她唱一首歌。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被动结构（加上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She is heard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to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sing a song by me.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她唱歌被我听到了。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Jim was made 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work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overtime by the boss.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 i="1">
                <a:solidFill>
                  <a:schemeClr val="tx1"/>
                </a:solidFill>
                <a:latin typeface="+mn-ea"/>
              </a:rPr>
              <a:t>Great Expectations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sell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well, but not all of the stock 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sell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out yet.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latin typeface="+mn-ea"/>
                <a:sym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Amounts of money 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spend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on the project so far. What a large sum!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While fossil fuels still generate roughly 85 percent of the world's energy supply, it's clearer than ever that the future 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belong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to renewable energy sources.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46755" y="2029460"/>
            <a:ext cx="1445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to work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79850" y="2426335"/>
            <a:ext cx="823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sells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34120" y="2426335"/>
            <a:ext cx="161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has been sold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65905" y="3244850"/>
            <a:ext cx="2145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have been spent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97910" y="4460240"/>
            <a:ext cx="101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belongs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263140"/>
            <a:ext cx="10686415" cy="3003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22*228"/>
  <p:tag name="TABLE_ENDDRAG_RECT" val="70*156*822*22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24*289"/>
  <p:tag name="TABLE_ENDDRAG_RECT" val="70*138*824*289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1677</Words>
  <Application>WPS 演示</Application>
  <PresentationFormat>宽屏</PresentationFormat>
  <Paragraphs>124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188</cp:revision>
  <dcterms:created xsi:type="dcterms:W3CDTF">2019-06-19T02:08:00Z</dcterms:created>
  <dcterms:modified xsi:type="dcterms:W3CDTF">2025-05-27T08:24:13Z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7A360A9C1EFC449CAB3C3920882BD526_13</vt:lpwstr>
  </property>
</Properties>
</file>