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88" r:id="rId7"/>
    <p:sldId id="289" r:id="rId8"/>
    <p:sldId id="290" r:id="rId9"/>
    <p:sldId id="291" r:id="rId10"/>
    <p:sldId id="265" r:id="rId11"/>
    <p:sldId id="292" r:id="rId12"/>
    <p:sldId id="293" r:id="rId13"/>
    <p:sldId id="294" r:id="rId14"/>
    <p:sldId id="295" r:id="rId15"/>
    <p:sldId id="296" r:id="rId16"/>
    <p:sldId id="297" r:id="rId17"/>
    <p:sldId id="298" r:id="rId18"/>
    <p:sldId id="278"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42"/>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8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963295" y="1293495"/>
            <a:ext cx="10532110" cy="3415030"/>
          </a:xfrm>
          <a:prstGeom prst="rect">
            <a:avLst/>
          </a:prstGeom>
        </p:spPr>
        <p:txBody>
          <a:bodyPr wrap="square">
            <a:spAutoFit/>
          </a:bodyPr>
          <a:p>
            <a:pPr marL="173355" indent="0" defTabSz="266700" eaLnBrk="0" fontAlgn="auto">
              <a:lnSpc>
                <a:spcPct val="150000"/>
              </a:lnSpc>
              <a:spcBef>
                <a:spcPts val="0"/>
              </a:spcBef>
              <a:spcAft>
                <a:spcPts val="0"/>
              </a:spcAft>
            </a:pPr>
            <a:r>
              <a:rPr lang="zh-CN" b="1">
                <a:solidFill>
                  <a:srgbClr val="000000"/>
                </a:solidFill>
                <a:latin typeface="+mn-ea"/>
                <a:cs typeface="+mn-ea"/>
              </a:rPr>
              <a:t>第一步：梳理文章情节及情感</a:t>
            </a:r>
            <a:endParaRPr lang="zh-CN" b="1">
              <a:solidFill>
                <a:srgbClr val="000000"/>
              </a:solidFill>
              <a:latin typeface="+mn-ea"/>
              <a:cs typeface="+mn-ea"/>
            </a:endParaRPr>
          </a:p>
          <a:p>
            <a:pPr indent="457200" defTabSz="266700" eaLnBrk="0" fontAlgn="auto">
              <a:lnSpc>
                <a:spcPct val="150000"/>
              </a:lnSpc>
              <a:spcBef>
                <a:spcPts val="0"/>
              </a:spcBef>
              <a:spcAft>
                <a:spcPts val="0"/>
              </a:spcAft>
            </a:pPr>
            <a:r>
              <a:rPr lang="zh-CN">
                <a:solidFill>
                  <a:srgbClr val="000000"/>
                </a:solidFill>
                <a:latin typeface="+mn-ea"/>
                <a:cs typeface="+mn-ea"/>
              </a:rPr>
              <a:t>我们可以大概归纳出以下几点：</a:t>
            </a:r>
            <a:endParaRPr lang="zh-CN">
              <a:solidFill>
                <a:srgbClr val="000000"/>
              </a:solidFill>
              <a:latin typeface="+mn-ea"/>
              <a:cs typeface="+mn-ea"/>
            </a:endParaRPr>
          </a:p>
          <a:p>
            <a:pPr indent="457200" defTabSz="266700" eaLnBrk="0" fontAlgn="auto">
              <a:lnSpc>
                <a:spcPct val="150000"/>
              </a:lnSpc>
              <a:spcBef>
                <a:spcPts val="0"/>
              </a:spcBef>
              <a:spcAft>
                <a:spcPts val="0"/>
              </a:spcAft>
            </a:pPr>
            <a:r>
              <a:rPr lang="en-US">
                <a:solidFill>
                  <a:srgbClr val="000000"/>
                </a:solidFill>
                <a:latin typeface="+mn-ea"/>
                <a:cs typeface="+mn-ea"/>
              </a:rPr>
              <a:t>1. I was sick of the way most people hadn't bothered to help.</a:t>
            </a:r>
            <a:endParaRPr lang="en-US">
              <a:solidFill>
                <a:srgbClr val="000000"/>
              </a:solidFill>
              <a:latin typeface="+mn-ea"/>
              <a:cs typeface="+mn-ea"/>
            </a:endParaRPr>
          </a:p>
          <a:p>
            <a:pPr indent="457200" defTabSz="266700" eaLnBrk="0" fontAlgn="auto">
              <a:lnSpc>
                <a:spcPct val="150000"/>
              </a:lnSpc>
              <a:spcBef>
                <a:spcPts val="0"/>
              </a:spcBef>
              <a:spcAft>
                <a:spcPts val="0"/>
              </a:spcAft>
            </a:pPr>
            <a:r>
              <a:rPr lang="en-US">
                <a:solidFill>
                  <a:srgbClr val="000000"/>
                </a:solidFill>
                <a:latin typeface="+mn-ea"/>
                <a:cs typeface="+mn-ea"/>
              </a:rPr>
              <a:t>2. I was on the side of the road for close to three hours with my big car and put signs that said“NEED A JACK AND OFFER MONEY”.</a:t>
            </a:r>
            <a:endParaRPr lang="en-US">
              <a:solidFill>
                <a:srgbClr val="000000"/>
              </a:solidFill>
              <a:latin typeface="+mn-ea"/>
              <a:cs typeface="+mn-ea"/>
            </a:endParaRPr>
          </a:p>
          <a:p>
            <a:pPr indent="457200" defTabSz="266700" eaLnBrk="0" fontAlgn="auto">
              <a:lnSpc>
                <a:spcPct val="150000"/>
              </a:lnSpc>
              <a:spcBef>
                <a:spcPts val="0"/>
              </a:spcBef>
              <a:spcAft>
                <a:spcPts val="0"/>
              </a:spcAft>
            </a:pPr>
            <a:r>
              <a:rPr lang="en-US">
                <a:solidFill>
                  <a:srgbClr val="000000"/>
                </a:solidFill>
                <a:latin typeface="+mn-ea"/>
                <a:cs typeface="+mn-ea"/>
              </a:rPr>
              <a:t>3. A Mexican family in a small truck pulled over.</a:t>
            </a:r>
            <a:endParaRPr lang="en-US">
              <a:solidFill>
                <a:srgbClr val="000000"/>
              </a:solidFill>
              <a:latin typeface="+mn-ea"/>
              <a:cs typeface="+mn-ea"/>
            </a:endParaRPr>
          </a:p>
          <a:p>
            <a:pPr indent="457200" defTabSz="266700" eaLnBrk="0" fontAlgn="auto">
              <a:lnSpc>
                <a:spcPct val="150000"/>
              </a:lnSpc>
              <a:spcBef>
                <a:spcPts val="0"/>
              </a:spcBef>
              <a:spcAft>
                <a:spcPts val="0"/>
              </a:spcAft>
            </a:pPr>
            <a:r>
              <a:rPr lang="en-US">
                <a:solidFill>
                  <a:srgbClr val="000000"/>
                </a:solidFill>
                <a:latin typeface="+mn-ea"/>
                <a:cs typeface="+mn-ea"/>
              </a:rPr>
              <a:t>4. They were willing to give me a hand.</a:t>
            </a:r>
            <a:endParaRPr lang="en-US">
              <a:solidFill>
                <a:srgbClr val="000000"/>
              </a:solidFill>
              <a:latin typeface="+mn-ea"/>
              <a:cs typeface="+mn-ea"/>
            </a:endParaRPr>
          </a:p>
          <a:p>
            <a:pPr indent="457200" defTabSz="266700" fontAlgn="auto">
              <a:lnSpc>
                <a:spcPct val="150000"/>
              </a:lnSpc>
              <a:spcBef>
                <a:spcPts val="0"/>
              </a:spcBef>
              <a:spcAft>
                <a:spcPts val="0"/>
              </a:spcAft>
            </a:pPr>
            <a:r>
              <a:rPr lang="en-US">
                <a:latin typeface="+mn-ea"/>
                <a:cs typeface="+mn-ea"/>
              </a:rPr>
              <a:t>5. I gave 20 dollars quietly to his wife.</a:t>
            </a:r>
            <a:endParaRPr lang="en-US" altLang="zh-CN">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94715" y="1190625"/>
            <a:ext cx="10532110" cy="4246245"/>
          </a:xfrm>
          <a:prstGeom prst="rect">
            <a:avLst/>
          </a:prstGeom>
        </p:spPr>
        <p:txBody>
          <a:bodyPr wrap="square">
            <a:spAutoFit/>
          </a:bodyPr>
          <a:p>
            <a:pPr marL="173355" indent="0" defTabSz="266700" eaLnBrk="0" fontAlgn="auto">
              <a:lnSpc>
                <a:spcPct val="150000"/>
              </a:lnSpc>
              <a:spcBef>
                <a:spcPts val="0"/>
              </a:spcBef>
              <a:spcAft>
                <a:spcPts val="0"/>
              </a:spcAft>
            </a:pPr>
            <a:r>
              <a:rPr lang="zh-CN" altLang="en-US" b="1">
                <a:latin typeface="+mn-ea"/>
                <a:cs typeface="+mn-ea"/>
              </a:rPr>
              <a:t>第二步：由已知信息进行情节预测</a:t>
            </a:r>
            <a:endParaRPr lang="zh-CN" altLang="en-US" b="1">
              <a:latin typeface="+mn-ea"/>
              <a:cs typeface="+mn-ea"/>
            </a:endParaRPr>
          </a:p>
          <a:p>
            <a:pPr marL="173355" indent="0" defTabSz="266700" eaLnBrk="0" fontAlgn="auto">
              <a:lnSpc>
                <a:spcPct val="150000"/>
              </a:lnSpc>
              <a:spcBef>
                <a:spcPts val="0"/>
              </a:spcBef>
              <a:spcAft>
                <a:spcPts val="0"/>
              </a:spcAft>
            </a:pPr>
            <a:r>
              <a:rPr lang="en-US" altLang="zh-CN" b="1">
                <a:latin typeface="+mn-ea"/>
                <a:cs typeface="+mn-ea"/>
              </a:rPr>
              <a:t>1.</a:t>
            </a:r>
            <a:r>
              <a:rPr lang="zh-CN" altLang="en-US" b="1">
                <a:latin typeface="+mn-ea"/>
                <a:cs typeface="+mn-ea"/>
              </a:rPr>
              <a:t>分析续写所提供的两句话</a:t>
            </a:r>
            <a:endParaRPr lang="zh-CN" altLang="en-US" b="1">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续写第一段首句：</a:t>
            </a:r>
            <a:r>
              <a:rPr lang="en-US" altLang="zh-CN">
                <a:latin typeface="+mn-ea"/>
                <a:cs typeface="+mn-ea"/>
              </a:rPr>
              <a:t>When  I  was  about  to  say  goodbye, the  girl  asked  if  I'd  had  lunch.</a:t>
            </a:r>
            <a:endParaRPr lang="en-US" altLang="zh-CN">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续写第二段首句：</a:t>
            </a:r>
            <a:r>
              <a:rPr lang="en-US" altLang="zh-CN">
                <a:latin typeface="+mn-ea"/>
                <a:cs typeface="+mn-ea"/>
              </a:rPr>
              <a:t>After they left, I got into my car and opened the paper bag.</a:t>
            </a:r>
            <a:endParaRPr lang="en-US" altLang="zh-CN">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通过分析句子，我们可以注意到：第一句给出了</a:t>
            </a:r>
            <a:r>
              <a:rPr lang="en-US" altLang="zh-CN">
                <a:latin typeface="+mn-ea"/>
                <a:cs typeface="+mn-ea"/>
              </a:rPr>
              <a:t>“</a:t>
            </a:r>
            <a:r>
              <a:rPr lang="zh-CN" altLang="en-US">
                <a:latin typeface="+mn-ea"/>
                <a:cs typeface="+mn-ea"/>
              </a:rPr>
              <a:t>女孩问我是否吃了午饭</a:t>
            </a:r>
            <a:r>
              <a:rPr lang="en-US" altLang="zh-CN">
                <a:latin typeface="+mn-ea"/>
                <a:cs typeface="+mn-ea"/>
              </a:rPr>
              <a:t>”</a:t>
            </a:r>
            <a:r>
              <a:rPr lang="zh-CN" altLang="en-US">
                <a:latin typeface="+mn-ea"/>
                <a:cs typeface="+mn-ea"/>
              </a:rPr>
              <a:t>的新情节，那么毫无疑问，第一段应该围绕午饭的情节展开。第二句出现了</a:t>
            </a:r>
            <a:r>
              <a:rPr lang="en-US" altLang="zh-CN">
                <a:latin typeface="+mn-ea"/>
                <a:cs typeface="+mn-ea"/>
              </a:rPr>
              <a:t>“</a:t>
            </a:r>
            <a:r>
              <a:rPr lang="zh-CN" altLang="en-US">
                <a:latin typeface="+mn-ea"/>
                <a:cs typeface="+mn-ea"/>
              </a:rPr>
              <a:t>纸袋</a:t>
            </a:r>
            <a:r>
              <a:rPr lang="en-US" altLang="zh-CN">
                <a:latin typeface="+mn-ea"/>
                <a:cs typeface="+mn-ea"/>
              </a:rPr>
              <a:t>”</a:t>
            </a:r>
            <a:r>
              <a:rPr lang="zh-CN" altLang="en-US">
                <a:latin typeface="+mn-ea"/>
                <a:cs typeface="+mn-ea"/>
              </a:rPr>
              <a:t>这一新线索，这是我们在厘清文章脉络时没有见过的线索，而且出现的位置是续写第二段首句，那么这个线索必须出现在我们所要续写的第一段中，而且我们也需要考虑：这个纸袋是做什么用的呢</a:t>
            </a:r>
            <a:r>
              <a:rPr lang="en-US" altLang="zh-CN">
                <a:latin typeface="+mn-ea"/>
                <a:cs typeface="+mn-ea"/>
              </a:rPr>
              <a:t>?</a:t>
            </a:r>
            <a:r>
              <a:rPr lang="zh-CN" altLang="en-US">
                <a:latin typeface="+mn-ea"/>
                <a:cs typeface="+mn-ea"/>
              </a:rPr>
              <a:t>为什么作者打开了这个纸袋</a:t>
            </a:r>
            <a:r>
              <a:rPr lang="en-US" altLang="zh-CN">
                <a:latin typeface="+mn-ea"/>
                <a:cs typeface="+mn-ea"/>
              </a:rPr>
              <a:t>?</a:t>
            </a:r>
            <a:r>
              <a:rPr lang="zh-CN" altLang="en-US">
                <a:latin typeface="+mn-ea"/>
                <a:cs typeface="+mn-ea"/>
              </a:rPr>
              <a:t>谁给的</a:t>
            </a:r>
            <a:r>
              <a:rPr lang="en-US" altLang="zh-CN">
                <a:latin typeface="+mn-ea"/>
                <a:cs typeface="+mn-ea"/>
              </a:rPr>
              <a:t>?……</a:t>
            </a:r>
            <a:endParaRPr lang="en-US" altLang="zh-CN">
              <a:latin typeface="+mn-ea"/>
              <a:cs typeface="+mn-ea"/>
            </a:endParaRPr>
          </a:p>
          <a:p>
            <a:pPr marL="173355" indent="0" defTabSz="266700" eaLnBrk="0" fontAlgn="auto">
              <a:lnSpc>
                <a:spcPct val="150000"/>
              </a:lnSpc>
              <a:spcBef>
                <a:spcPts val="0"/>
              </a:spcBef>
              <a:spcAft>
                <a:spcPts val="0"/>
              </a:spcAft>
            </a:pPr>
            <a:r>
              <a:rPr lang="en-US" altLang="zh-CN" b="1">
                <a:latin typeface="+mn-ea"/>
                <a:cs typeface="+mn-ea"/>
              </a:rPr>
              <a:t>2.</a:t>
            </a:r>
            <a:r>
              <a:rPr lang="zh-CN" altLang="en-US" b="1">
                <a:latin typeface="+mn-ea"/>
                <a:cs typeface="+mn-ea"/>
              </a:rPr>
              <a:t>确定续写结尾</a:t>
            </a:r>
            <a:endParaRPr lang="zh-CN" altLang="en-US" b="1">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据作者受到别人帮助的情节以及正能量原则，可确定结尾为：作者深受触动，并愿意将爱传递下去。</a:t>
            </a: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94715" y="1190625"/>
            <a:ext cx="10532110" cy="5077460"/>
          </a:xfrm>
          <a:prstGeom prst="rect">
            <a:avLst/>
          </a:prstGeom>
        </p:spPr>
        <p:txBody>
          <a:bodyPr wrap="square">
            <a:spAutoFit/>
          </a:bodyPr>
          <a:p>
            <a:pPr marL="173355" indent="0" defTabSz="266700" eaLnBrk="0" fontAlgn="auto">
              <a:lnSpc>
                <a:spcPct val="150000"/>
              </a:lnSpc>
              <a:spcBef>
                <a:spcPts val="0"/>
              </a:spcBef>
              <a:spcAft>
                <a:spcPts val="0"/>
              </a:spcAft>
            </a:pPr>
            <a:r>
              <a:rPr lang="en-US" altLang="zh-CN" b="1">
                <a:latin typeface="+mn-ea"/>
                <a:cs typeface="+mn-ea"/>
              </a:rPr>
              <a:t>3.</a:t>
            </a:r>
            <a:r>
              <a:rPr lang="zh-CN" altLang="en-US" b="1">
                <a:latin typeface="+mn-ea"/>
                <a:cs typeface="+mn-ea"/>
              </a:rPr>
              <a:t>由已知推未知</a:t>
            </a:r>
            <a:endParaRPr lang="zh-CN" altLang="en-US" b="1">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根据</a:t>
            </a:r>
            <a:r>
              <a:rPr lang="en-US" altLang="zh-CN">
                <a:latin typeface="+mn-ea"/>
                <a:cs typeface="+mn-ea"/>
              </a:rPr>
              <a:t>“</a:t>
            </a:r>
            <a:r>
              <a:rPr lang="zh-CN" altLang="en-US">
                <a:latin typeface="+mn-ea"/>
                <a:cs typeface="+mn-ea"/>
              </a:rPr>
              <a:t>一首二首定一框，二首二尾正能量</a:t>
            </a:r>
            <a:r>
              <a:rPr lang="en-US" altLang="zh-CN">
                <a:latin typeface="+mn-ea"/>
                <a:cs typeface="+mn-ea"/>
              </a:rPr>
              <a:t>”</a:t>
            </a:r>
            <a:r>
              <a:rPr lang="zh-CN" altLang="en-US">
                <a:latin typeface="+mn-ea"/>
                <a:cs typeface="+mn-ea"/>
              </a:rPr>
              <a:t>原则，确定第一段的框架为</a:t>
            </a:r>
            <a:r>
              <a:rPr lang="en-US" altLang="zh-CN">
                <a:latin typeface="+mn-ea"/>
                <a:cs typeface="+mn-ea"/>
              </a:rPr>
              <a:t>“</a:t>
            </a:r>
            <a:r>
              <a:rPr lang="zh-CN" altLang="en-US">
                <a:latin typeface="+mn-ea"/>
                <a:cs typeface="+mn-ea"/>
              </a:rPr>
              <a:t>这家人帮助作者解决午餐问题的过程</a:t>
            </a:r>
            <a:r>
              <a:rPr lang="en-US" altLang="zh-CN">
                <a:latin typeface="+mn-ea"/>
                <a:cs typeface="+mn-ea"/>
              </a:rPr>
              <a:t>”;</a:t>
            </a:r>
            <a:r>
              <a:rPr lang="zh-CN" altLang="en-US">
                <a:latin typeface="+mn-ea"/>
                <a:cs typeface="+mn-ea"/>
              </a:rPr>
              <a:t>第二段的主要情节为</a:t>
            </a:r>
            <a:r>
              <a:rPr lang="en-US" altLang="zh-CN">
                <a:latin typeface="+mn-ea"/>
                <a:cs typeface="+mn-ea"/>
              </a:rPr>
              <a:t>“</a:t>
            </a:r>
            <a:r>
              <a:rPr lang="zh-CN" altLang="en-US">
                <a:latin typeface="+mn-ea"/>
                <a:cs typeface="+mn-ea"/>
              </a:rPr>
              <a:t>这家人给作者提供了后续物资</a:t>
            </a:r>
            <a:r>
              <a:rPr lang="en-US" altLang="zh-CN">
                <a:latin typeface="+mn-ea"/>
                <a:cs typeface="+mn-ea"/>
              </a:rPr>
              <a:t>”</a:t>
            </a:r>
            <a:r>
              <a:rPr lang="zh-CN" altLang="en-US">
                <a:latin typeface="+mn-ea"/>
                <a:cs typeface="+mn-ea"/>
              </a:rPr>
              <a:t>。</a:t>
            </a:r>
            <a:endParaRPr lang="zh-CN" altLang="en-US">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由续写第一段首句</a:t>
            </a:r>
            <a:r>
              <a:rPr lang="en-US" altLang="zh-CN">
                <a:latin typeface="+mn-ea"/>
                <a:cs typeface="+mn-ea"/>
              </a:rPr>
              <a:t>“When I was about to say goodbye, the girl asked if I'd had lunch.”</a:t>
            </a:r>
            <a:r>
              <a:rPr lang="zh-CN" altLang="en-US">
                <a:latin typeface="+mn-ea"/>
                <a:cs typeface="+mn-ea"/>
              </a:rPr>
              <a:t>顺推第一段第二句：作者说没吃午饭。</a:t>
            </a:r>
            <a:endParaRPr lang="zh-CN" altLang="en-US">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由续写第二段首句</a:t>
            </a:r>
            <a:r>
              <a:rPr lang="en-US" altLang="zh-CN">
                <a:latin typeface="+mn-ea"/>
                <a:cs typeface="+mn-ea"/>
              </a:rPr>
              <a:t>“After they left, I got into my car and opened the paper bag.”</a:t>
            </a:r>
            <a:r>
              <a:rPr lang="zh-CN" altLang="en-US">
                <a:latin typeface="+mn-ea"/>
                <a:cs typeface="+mn-ea"/>
              </a:rPr>
              <a:t>逆推续写第一段尾句：他们一家上了车。</a:t>
            </a:r>
            <a:endParaRPr lang="zh-CN" altLang="en-US">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由续写第二段首句顺推第二句：作者看到袋子里有</a:t>
            </a:r>
            <a:r>
              <a:rPr lang="en-US" altLang="zh-CN">
                <a:latin typeface="+mn-ea"/>
                <a:cs typeface="+mn-ea"/>
              </a:rPr>
              <a:t>……</a:t>
            </a:r>
            <a:endParaRPr lang="en-US" altLang="zh-CN">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续写第二段尾句为内容总结或抒发感慨：世上还是有一些乐于助人的人</a:t>
            </a:r>
            <a:r>
              <a:rPr lang="en-US" altLang="zh-CN">
                <a:latin typeface="+mn-ea"/>
                <a:cs typeface="+mn-ea"/>
              </a:rPr>
              <a:t>!(</a:t>
            </a:r>
            <a:r>
              <a:rPr lang="zh-CN" altLang="en-US">
                <a:latin typeface="+mn-ea"/>
                <a:cs typeface="+mn-ea"/>
              </a:rPr>
              <a:t>这一家人帮作者修了车，请他吃了午饭，还送给他一个纸袋，引发了作者的感慨。</a:t>
            </a:r>
            <a:r>
              <a:rPr lang="en-US" altLang="zh-CN">
                <a:latin typeface="+mn-ea"/>
                <a:cs typeface="+mn-ea"/>
              </a:rPr>
              <a:t>)</a:t>
            </a:r>
            <a:endParaRPr lang="en-US" altLang="zh-CN">
              <a:latin typeface="+mn-ea"/>
              <a:cs typeface="+mn-ea"/>
            </a:endParaRPr>
          </a:p>
          <a:p>
            <a:pPr marL="173355" indent="0" defTabSz="266700" eaLnBrk="0" fontAlgn="auto">
              <a:lnSpc>
                <a:spcPct val="150000"/>
              </a:lnSpc>
              <a:spcBef>
                <a:spcPts val="0"/>
              </a:spcBef>
              <a:spcAft>
                <a:spcPts val="0"/>
              </a:spcAft>
            </a:pPr>
            <a:endParaRPr lang="en-US" altLang="zh-CN">
              <a:latin typeface="+mn-ea"/>
              <a:cs typeface="+mn-ea"/>
            </a:endParaRPr>
          </a:p>
          <a:p>
            <a:pPr marL="173355" indent="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94715" y="1190625"/>
            <a:ext cx="10532110" cy="2584450"/>
          </a:xfrm>
          <a:prstGeom prst="rect">
            <a:avLst/>
          </a:prstGeom>
        </p:spPr>
        <p:txBody>
          <a:bodyPr wrap="square">
            <a:spAutoFit/>
          </a:bodyPr>
          <a:p>
            <a:pPr marL="173355" indent="0" defTabSz="266700" eaLnBrk="0" fontAlgn="auto">
              <a:lnSpc>
                <a:spcPct val="150000"/>
              </a:lnSpc>
              <a:spcBef>
                <a:spcPts val="0"/>
              </a:spcBef>
              <a:spcAft>
                <a:spcPts val="0"/>
              </a:spcAft>
            </a:pPr>
            <a:r>
              <a:rPr lang="en-US" altLang="zh-CN" b="1">
                <a:latin typeface="+mn-ea"/>
                <a:cs typeface="+mn-ea"/>
              </a:rPr>
              <a:t>4.</a:t>
            </a:r>
            <a:r>
              <a:rPr lang="zh-CN" altLang="en-US" b="1">
                <a:latin typeface="+mn-ea"/>
                <a:cs typeface="+mn-ea"/>
              </a:rPr>
              <a:t>完善关系链</a:t>
            </a:r>
            <a:endParaRPr lang="zh-CN" altLang="en-US" b="1">
              <a:latin typeface="+mn-ea"/>
              <a:cs typeface="+mn-ea"/>
            </a:endParaRPr>
          </a:p>
          <a:p>
            <a:pPr marL="173355" indent="0" defTabSz="266700" eaLnBrk="0" fontAlgn="auto">
              <a:lnSpc>
                <a:spcPct val="150000"/>
              </a:lnSpc>
              <a:spcBef>
                <a:spcPts val="0"/>
              </a:spcBef>
              <a:spcAft>
                <a:spcPts val="0"/>
              </a:spcAft>
            </a:pPr>
            <a:r>
              <a:rPr lang="en-US" altLang="zh-CN">
                <a:latin typeface="+mn-ea"/>
                <a:cs typeface="+mn-ea"/>
              </a:rPr>
              <a:t>(</a:t>
            </a:r>
            <a:r>
              <a:rPr lang="zh-CN" altLang="en-US">
                <a:latin typeface="+mn-ea"/>
                <a:cs typeface="+mn-ea"/>
              </a:rPr>
              <a:t>续写第一段第二句</a:t>
            </a:r>
            <a:r>
              <a:rPr lang="en-US" altLang="zh-CN">
                <a:latin typeface="+mn-ea"/>
                <a:cs typeface="+mn-ea"/>
              </a:rPr>
              <a:t>)</a:t>
            </a:r>
            <a:r>
              <a:rPr lang="zh-CN" altLang="en-US">
                <a:latin typeface="+mn-ea"/>
                <a:cs typeface="+mn-ea"/>
              </a:rPr>
              <a:t>作者说没吃午饭</a:t>
            </a:r>
            <a:r>
              <a:rPr lang="en-US" altLang="zh-CN">
                <a:latin typeface="+mn-ea"/>
                <a:cs typeface="+mn-ea"/>
              </a:rPr>
              <a:t>——</a:t>
            </a:r>
            <a:r>
              <a:rPr lang="zh-CN" altLang="en-US">
                <a:latin typeface="+mn-ea"/>
                <a:cs typeface="+mn-ea"/>
              </a:rPr>
              <a:t>他们给作者准备食物</a:t>
            </a:r>
            <a:r>
              <a:rPr lang="en-US" altLang="zh-CN">
                <a:latin typeface="+mn-ea"/>
                <a:cs typeface="+mn-ea"/>
              </a:rPr>
              <a:t>——</a:t>
            </a:r>
            <a:r>
              <a:rPr lang="zh-CN" altLang="en-US">
                <a:latin typeface="+mn-ea"/>
                <a:cs typeface="+mn-ea"/>
              </a:rPr>
              <a:t>作者肚子很饿，和他们一起吃</a:t>
            </a:r>
            <a:r>
              <a:rPr lang="en-US" altLang="zh-CN">
                <a:latin typeface="+mn-ea"/>
                <a:cs typeface="+mn-ea"/>
              </a:rPr>
              <a:t>——</a:t>
            </a:r>
            <a:r>
              <a:rPr lang="zh-CN" altLang="en-US">
                <a:latin typeface="+mn-ea"/>
                <a:cs typeface="+mn-ea"/>
              </a:rPr>
              <a:t>他们还留下了纸袋</a:t>
            </a:r>
            <a:r>
              <a:rPr lang="en-US" altLang="zh-CN">
                <a:latin typeface="+mn-ea"/>
                <a:cs typeface="+mn-ea"/>
              </a:rPr>
              <a:t>—(</a:t>
            </a:r>
            <a:r>
              <a:rPr lang="zh-CN" altLang="en-US">
                <a:latin typeface="+mn-ea"/>
                <a:cs typeface="+mn-ea"/>
              </a:rPr>
              <a:t>续写第一段尾句</a:t>
            </a:r>
            <a:r>
              <a:rPr lang="en-US" altLang="zh-CN">
                <a:latin typeface="+mn-ea"/>
                <a:cs typeface="+mn-ea"/>
              </a:rPr>
              <a:t>)</a:t>
            </a:r>
            <a:r>
              <a:rPr lang="zh-CN" altLang="en-US">
                <a:latin typeface="+mn-ea"/>
                <a:cs typeface="+mn-ea"/>
              </a:rPr>
              <a:t>他们一家上了车。</a:t>
            </a:r>
            <a:endParaRPr lang="zh-CN" altLang="en-US">
              <a:latin typeface="+mn-ea"/>
              <a:cs typeface="+mn-ea"/>
            </a:endParaRPr>
          </a:p>
          <a:p>
            <a:pPr marL="173355" indent="0" defTabSz="266700" eaLnBrk="0" fontAlgn="auto">
              <a:lnSpc>
                <a:spcPct val="150000"/>
              </a:lnSpc>
              <a:spcBef>
                <a:spcPts val="0"/>
              </a:spcBef>
              <a:spcAft>
                <a:spcPts val="0"/>
              </a:spcAft>
            </a:pPr>
            <a:r>
              <a:rPr lang="en-US" altLang="zh-CN">
                <a:latin typeface="+mn-ea"/>
                <a:cs typeface="+mn-ea"/>
              </a:rPr>
              <a:t>(</a:t>
            </a:r>
            <a:r>
              <a:rPr lang="zh-CN" altLang="en-US">
                <a:latin typeface="+mn-ea"/>
                <a:cs typeface="+mn-ea"/>
              </a:rPr>
              <a:t>续写第二段第二句</a:t>
            </a:r>
            <a:r>
              <a:rPr lang="en-US" altLang="zh-CN">
                <a:latin typeface="+mn-ea"/>
                <a:cs typeface="+mn-ea"/>
              </a:rPr>
              <a:t>)</a:t>
            </a:r>
            <a:r>
              <a:rPr lang="zh-CN" altLang="en-US">
                <a:latin typeface="+mn-ea"/>
                <a:cs typeface="+mn-ea"/>
              </a:rPr>
              <a:t>作者看到纸袋里面的东西</a:t>
            </a:r>
            <a:r>
              <a:rPr lang="en-US" altLang="zh-CN">
                <a:latin typeface="+mn-ea"/>
                <a:cs typeface="+mn-ea"/>
              </a:rPr>
              <a:t>——</a:t>
            </a:r>
            <a:r>
              <a:rPr lang="zh-CN" altLang="en-US">
                <a:latin typeface="+mn-ea"/>
                <a:cs typeface="+mn-ea"/>
              </a:rPr>
              <a:t>作者深受感动</a:t>
            </a:r>
            <a:r>
              <a:rPr lang="en-US" altLang="zh-CN">
                <a:latin typeface="+mn-ea"/>
                <a:cs typeface="+mn-ea"/>
              </a:rPr>
              <a:t>——</a:t>
            </a:r>
            <a:r>
              <a:rPr lang="zh-CN" altLang="en-US">
                <a:latin typeface="+mn-ea"/>
                <a:cs typeface="+mn-ea"/>
              </a:rPr>
              <a:t>作者发出感慨并作出一些效仿这个家庭的行动。</a:t>
            </a:r>
            <a:endParaRPr lang="zh-CN" altLang="en-US">
              <a:latin typeface="+mn-ea"/>
              <a:cs typeface="+mn-ea"/>
            </a:endParaRPr>
          </a:p>
          <a:p>
            <a:pPr marL="173355" indent="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94715" y="1190625"/>
            <a:ext cx="10532110" cy="4246245"/>
          </a:xfrm>
          <a:prstGeom prst="rect">
            <a:avLst/>
          </a:prstGeom>
        </p:spPr>
        <p:txBody>
          <a:bodyPr wrap="square">
            <a:spAutoFit/>
          </a:bodyPr>
          <a:p>
            <a:pPr marL="173355" indent="0" defTabSz="266700" eaLnBrk="0" fontAlgn="auto">
              <a:lnSpc>
                <a:spcPct val="150000"/>
              </a:lnSpc>
              <a:spcBef>
                <a:spcPts val="0"/>
              </a:spcBef>
              <a:spcAft>
                <a:spcPts val="0"/>
              </a:spcAft>
            </a:pPr>
            <a:r>
              <a:rPr lang="zh-CN" altLang="en-US" b="1">
                <a:latin typeface="+mn-ea"/>
                <a:cs typeface="+mn-ea"/>
              </a:rPr>
              <a:t>第三步：策划文章矛盾冲突点</a:t>
            </a:r>
            <a:endParaRPr lang="zh-CN" altLang="en-US">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文章提到作者在汽车遇到故障时，</a:t>
            </a:r>
            <a:r>
              <a:rPr lang="en-US" altLang="zh-CN">
                <a:latin typeface="+mn-ea"/>
                <a:cs typeface="+mn-ea"/>
              </a:rPr>
              <a:t> </a:t>
            </a:r>
            <a:r>
              <a:rPr lang="zh-CN" altLang="en-US">
                <a:latin typeface="+mn-ea"/>
                <a:cs typeface="+mn-ea"/>
              </a:rPr>
              <a:t>一家墨西哥人向他伸出援手。续写第一段首句提到了</a:t>
            </a:r>
            <a:r>
              <a:rPr lang="en-US" altLang="zh-CN">
                <a:latin typeface="+mn-ea"/>
                <a:cs typeface="+mn-ea"/>
              </a:rPr>
              <a:t>“</a:t>
            </a:r>
            <a:r>
              <a:rPr lang="zh-CN" altLang="en-US">
                <a:latin typeface="+mn-ea"/>
                <a:cs typeface="+mn-ea"/>
              </a:rPr>
              <a:t>女孩问我是否吃了午饭</a:t>
            </a:r>
            <a:r>
              <a:rPr lang="en-US" altLang="zh-CN">
                <a:latin typeface="+mn-ea"/>
                <a:cs typeface="+mn-ea"/>
              </a:rPr>
              <a:t>”</a:t>
            </a:r>
            <a:r>
              <a:rPr lang="zh-CN" altLang="en-US">
                <a:latin typeface="+mn-ea"/>
                <a:cs typeface="+mn-ea"/>
              </a:rPr>
              <a:t>的问题并出现了新线索</a:t>
            </a:r>
            <a:r>
              <a:rPr lang="en-US" altLang="zh-CN">
                <a:latin typeface="+mn-ea"/>
                <a:cs typeface="+mn-ea"/>
              </a:rPr>
              <a:t>——</a:t>
            </a:r>
            <a:r>
              <a:rPr lang="zh-CN" altLang="en-US">
                <a:latin typeface="+mn-ea"/>
                <a:cs typeface="+mn-ea"/>
              </a:rPr>
              <a:t>纸袋。续写内容中可将</a:t>
            </a:r>
            <a:r>
              <a:rPr lang="en-US" altLang="zh-CN">
                <a:latin typeface="+mn-ea"/>
                <a:cs typeface="+mn-ea"/>
              </a:rPr>
              <a:t>“</a:t>
            </a:r>
            <a:r>
              <a:rPr lang="zh-CN" altLang="en-US">
                <a:latin typeface="+mn-ea"/>
                <a:cs typeface="+mn-ea"/>
              </a:rPr>
              <a:t>作者虽然肚子饿但婉拒了女孩提出一起吃午餐的邀请</a:t>
            </a:r>
            <a:r>
              <a:rPr lang="en-US" altLang="zh-CN">
                <a:latin typeface="+mn-ea"/>
                <a:cs typeface="+mn-ea"/>
              </a:rPr>
              <a:t>”</a:t>
            </a:r>
            <a:r>
              <a:rPr lang="zh-CN" altLang="en-US">
                <a:latin typeface="+mn-ea"/>
                <a:cs typeface="+mn-ea"/>
              </a:rPr>
              <a:t>作为矛盾冲突点，之后墨西哥一家人留下纸袋，作者在纸袋中发现了一些东西，此处可作为文章的高潮部分。</a:t>
            </a:r>
            <a:endParaRPr lang="zh-CN" altLang="en-US">
              <a:latin typeface="+mn-ea"/>
              <a:cs typeface="+mn-ea"/>
            </a:endParaRPr>
          </a:p>
          <a:p>
            <a:pPr marL="173355" indent="0" defTabSz="266700" eaLnBrk="0" fontAlgn="auto">
              <a:lnSpc>
                <a:spcPct val="150000"/>
              </a:lnSpc>
              <a:spcBef>
                <a:spcPts val="0"/>
              </a:spcBef>
              <a:spcAft>
                <a:spcPts val="0"/>
              </a:spcAft>
            </a:pPr>
            <a:r>
              <a:rPr lang="zh-CN" altLang="en-US" b="1">
                <a:latin typeface="+mn-ea"/>
                <a:cs typeface="+mn-ea"/>
              </a:rPr>
              <a:t>第四步：确定续写立意</a:t>
            </a:r>
            <a:endParaRPr lang="zh-CN" altLang="en-US">
              <a:latin typeface="+mn-ea"/>
              <a:cs typeface="+mn-ea"/>
            </a:endParaRPr>
          </a:p>
          <a:p>
            <a:pPr marL="173355" indent="0" defTabSz="266700" eaLnBrk="0" fontAlgn="auto">
              <a:lnSpc>
                <a:spcPct val="150000"/>
              </a:lnSpc>
              <a:spcBef>
                <a:spcPts val="0"/>
              </a:spcBef>
              <a:spcAft>
                <a:spcPts val="0"/>
              </a:spcAft>
            </a:pPr>
            <a:r>
              <a:rPr lang="zh-CN" altLang="en-US">
                <a:latin typeface="+mn-ea"/>
                <a:cs typeface="+mn-ea"/>
              </a:rPr>
              <a:t>根据前面的情节梳理及续写内容构思可知，文章要着力展现人与人之间应该互相帮助和关心的美好品质。</a:t>
            </a:r>
            <a:endParaRPr lang="zh-CN" altLang="en-US">
              <a:latin typeface="+mn-ea"/>
              <a:cs typeface="+mn-ea"/>
            </a:endParaRPr>
          </a:p>
          <a:p>
            <a:pPr marL="173355" indent="0" defTabSz="266700" eaLnBrk="0" fontAlgn="auto">
              <a:lnSpc>
                <a:spcPct val="150000"/>
              </a:lnSpc>
              <a:spcBef>
                <a:spcPts val="0"/>
              </a:spcBef>
              <a:spcAft>
                <a:spcPts val="0"/>
              </a:spcAft>
            </a:pPr>
            <a:endParaRPr lang="zh-CN" altLang="en-US">
              <a:latin typeface="+mn-ea"/>
              <a:cs typeface="+mn-ea"/>
            </a:endParaRPr>
          </a:p>
          <a:p>
            <a:pPr marL="173355" indent="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29945" y="1067435"/>
            <a:ext cx="10532110" cy="5908040"/>
          </a:xfrm>
          <a:prstGeom prst="rect">
            <a:avLst/>
          </a:prstGeom>
        </p:spPr>
        <p:txBody>
          <a:bodyPr wrap="square">
            <a:spAutoFit/>
          </a:bodyPr>
          <a:p>
            <a:pPr marL="173355" indent="0" defTabSz="266700" eaLnBrk="0" fontAlgn="auto">
              <a:lnSpc>
                <a:spcPct val="150000"/>
              </a:lnSpc>
              <a:spcBef>
                <a:spcPts val="0"/>
              </a:spcBef>
              <a:spcAft>
                <a:spcPts val="0"/>
              </a:spcAft>
            </a:pPr>
            <a:r>
              <a:rPr lang="zh-CN" altLang="en-US" b="1">
                <a:latin typeface="+mn-ea"/>
                <a:cs typeface="+mn-ea"/>
              </a:rPr>
              <a:t>第五步：拓展情节，组织成文</a:t>
            </a:r>
            <a:endParaRPr lang="zh-CN" altLang="en-US" b="1">
              <a:latin typeface="+mn-ea"/>
              <a:cs typeface="+mn-ea"/>
            </a:endParaRPr>
          </a:p>
          <a:p>
            <a:pPr marL="173355" indent="457200" defTabSz="266700" eaLnBrk="0" fontAlgn="auto">
              <a:lnSpc>
                <a:spcPct val="150000"/>
              </a:lnSpc>
              <a:spcBef>
                <a:spcPts val="0"/>
              </a:spcBef>
              <a:spcAft>
                <a:spcPts val="0"/>
              </a:spcAft>
            </a:pPr>
            <a:r>
              <a:rPr lang="en-US" altLang="zh-CN">
                <a:latin typeface="+mn-ea"/>
                <a:cs typeface="+mn-ea"/>
              </a:rPr>
              <a:t>When I was about to say goodbye, the girl asked if I'd had lunch. Hearing what she said, I realised that I didn't have lunch. To be honest, after working hard for several hours, I was so hungry. Feeling a bit embarrassed, I replied, “No!” The girl said with a smile, “Come on! Join us. The Mexican sandwich is delicious!” In order not to trouble them any further, I first refused the invitation. However, the girl insisted on it. With tears rolling around my eyes, I was moved and took the sandwich. After eating it like a wolf, I felt that it was the most tasty sandwich that I had ever had. While dining, I talked about my trouble and feelings and they shared their interesting stories in life. Then, the girl's mother had another sandwich and some fruit placed in a paper bag and handed it to me, saying gently, “Keep it and have it later! We have to go now.” I showed my heartfelt gratitude to them and saw them disappear out of my sight.</a:t>
            </a:r>
            <a:endParaRPr lang="en-US" altLang="zh-CN">
              <a:latin typeface="+mn-ea"/>
              <a:cs typeface="+mn-ea"/>
            </a:endParaRPr>
          </a:p>
          <a:p>
            <a:pPr marL="173355" indent="0" defTabSz="266700" eaLnBrk="0" fontAlgn="auto">
              <a:lnSpc>
                <a:spcPct val="150000"/>
              </a:lnSpc>
              <a:spcBef>
                <a:spcPts val="0"/>
              </a:spcBef>
              <a:spcAft>
                <a:spcPts val="0"/>
              </a:spcAft>
            </a:pPr>
            <a:endParaRPr lang="en-US" altLang="zh-CN">
              <a:latin typeface="+mn-ea"/>
              <a:cs typeface="+mn-ea"/>
            </a:endParaRPr>
          </a:p>
          <a:p>
            <a:pPr marL="173355" indent="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文本框 3"/>
          <p:cNvSpPr txBox="1"/>
          <p:nvPr/>
        </p:nvSpPr>
        <p:spPr>
          <a:xfrm>
            <a:off x="829945" y="1067435"/>
            <a:ext cx="10532110" cy="3830955"/>
          </a:xfrm>
          <a:prstGeom prst="rect">
            <a:avLst/>
          </a:prstGeom>
        </p:spPr>
        <p:txBody>
          <a:bodyPr wrap="square">
            <a:spAutoFit/>
          </a:bodyPr>
          <a:p>
            <a:pPr marL="173355" indent="457200" defTabSz="266700" eaLnBrk="0" fontAlgn="auto">
              <a:lnSpc>
                <a:spcPct val="150000"/>
              </a:lnSpc>
              <a:spcBef>
                <a:spcPts val="0"/>
              </a:spcBef>
              <a:spcAft>
                <a:spcPts val="0"/>
              </a:spcAft>
            </a:pPr>
            <a:r>
              <a:rPr lang="en-US" altLang="zh-CN">
                <a:latin typeface="+mn-ea"/>
                <a:cs typeface="+mn-ea"/>
              </a:rPr>
              <a:t>After they left, I got into my car and opened the paper bag. What surprised me a lot was that there was a sandwich, some fruit and even the bill given by me. Holding the paper bag tightly, I sat still, a rush of warmth rising in my heart. How grateful I was to the family helping me. Although most of the people I met on the road were indifferent, there were still some people like this family who were so helpful and thoughtful. From then on, I placed a jack and some common tools in my car. When meeting people in need on the road, I would try my best to help them like that family. Only in this way could more and more people help each other in the future.</a:t>
            </a:r>
            <a:endParaRPr lang="en-US" altLang="zh-CN">
              <a:latin typeface="+mn-ea"/>
              <a:cs typeface="+mn-ea"/>
            </a:endParaRPr>
          </a:p>
          <a:p>
            <a:pPr marL="173355" indent="457200" defTabSz="266700" eaLnBrk="0" fontAlgn="auto">
              <a:lnSpc>
                <a:spcPct val="150000"/>
              </a:lnSpc>
              <a:spcBef>
                <a:spcPts val="0"/>
              </a:spcBef>
              <a:spcAft>
                <a:spcPts val="0"/>
              </a:spcAft>
            </a:pPr>
            <a:endParaRPr lang="zh-CN" altLang="en-US">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7" name="图片 6"/>
          <p:cNvPicPr>
            <a:picLocks noChangeAspect="1"/>
          </p:cNvPicPr>
          <p:nvPr/>
        </p:nvPicPr>
        <p:blipFill>
          <a:blip r:embed="rId2"/>
          <a:stretch>
            <a:fillRect/>
          </a:stretch>
        </p:blipFill>
        <p:spPr>
          <a:xfrm>
            <a:off x="894715" y="2320290"/>
            <a:ext cx="10546715" cy="287909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读后续写之</a:t>
            </a:r>
            <a:r>
              <a:rPr lang="en-US" altLang="zh-CN" sz="4400" b="1" dirty="0">
                <a:solidFill>
                  <a:srgbClr val="FFFFFF"/>
                </a:solidFill>
                <a:latin typeface="+mn-ea"/>
              </a:rPr>
              <a:t>“</a:t>
            </a:r>
            <a:r>
              <a:rPr lang="zh-CN" altLang="en-US" sz="4400" b="1" dirty="0">
                <a:solidFill>
                  <a:srgbClr val="FFFFFF"/>
                </a:solidFill>
                <a:latin typeface="+mn-ea"/>
              </a:rPr>
              <a:t>推</a:t>
            </a:r>
            <a:r>
              <a:rPr lang="en-US" altLang="zh-CN" sz="4400" b="1" dirty="0">
                <a:solidFill>
                  <a:srgbClr val="FFFFFF"/>
                </a:solidFill>
                <a:latin typeface="+mn-ea"/>
              </a:rPr>
              <a:t>”</a:t>
            </a:r>
            <a:r>
              <a:rPr lang="zh-CN" altLang="en-US" sz="4400" b="1" dirty="0">
                <a:solidFill>
                  <a:srgbClr val="FFFFFF"/>
                </a:solidFill>
                <a:latin typeface="+mn-ea"/>
              </a:rPr>
              <a:t>未知：根据已知信息推测情节</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6" name="文本框 5"/>
          <p:cNvSpPr txBox="1"/>
          <p:nvPr/>
        </p:nvSpPr>
        <p:spPr>
          <a:xfrm>
            <a:off x="903605" y="2552700"/>
            <a:ext cx="10384790" cy="1753235"/>
          </a:xfrm>
          <a:prstGeom prst="rect">
            <a:avLst/>
          </a:prstGeom>
        </p:spPr>
        <p:txBody>
          <a:bodyPr wrap="square">
            <a:spAutoFit/>
          </a:bodyPr>
          <a:p>
            <a:pPr marL="107950" indent="361950" algn="just" defTabSz="266700" eaLnBrk="0">
              <a:lnSpc>
                <a:spcPct val="150000"/>
              </a:lnSpc>
              <a:spcBef>
                <a:spcPts val="300"/>
              </a:spcBef>
              <a:spcAft>
                <a:spcPts val="800"/>
              </a:spcAft>
            </a:pPr>
            <a:r>
              <a:rPr lang="zh-CN">
                <a:solidFill>
                  <a:srgbClr val="000000"/>
                </a:solidFill>
                <a:latin typeface="+mn-ea"/>
                <a:cs typeface="+mn-ea"/>
              </a:rPr>
              <a:t>在</a:t>
            </a:r>
            <a:r>
              <a:rPr lang="en-US">
                <a:solidFill>
                  <a:srgbClr val="000000"/>
                </a:solidFill>
                <a:latin typeface="+mn-ea"/>
                <a:cs typeface="+mn-ea"/>
              </a:rPr>
              <a:t>“</a:t>
            </a:r>
            <a:r>
              <a:rPr lang="zh-CN">
                <a:solidFill>
                  <a:srgbClr val="000000"/>
                </a:solidFill>
                <a:latin typeface="+mn-ea"/>
                <a:cs typeface="+mn-ea"/>
              </a:rPr>
              <a:t>写作攻略</a:t>
            </a:r>
            <a:r>
              <a:rPr lang="en-US">
                <a:solidFill>
                  <a:srgbClr val="000000"/>
                </a:solidFill>
                <a:latin typeface="+mn-ea"/>
                <a:cs typeface="+mn-ea"/>
              </a:rPr>
              <a:t>18”</a:t>
            </a:r>
            <a:r>
              <a:rPr lang="zh-CN">
                <a:solidFill>
                  <a:srgbClr val="000000"/>
                </a:solidFill>
                <a:latin typeface="+mn-ea"/>
                <a:cs typeface="+mn-ea"/>
              </a:rPr>
              <a:t>中我们提到：读后续写题型中，</a:t>
            </a:r>
            <a:r>
              <a:rPr lang="en-US">
                <a:solidFill>
                  <a:srgbClr val="000000"/>
                </a:solidFill>
                <a:latin typeface="+mn-ea"/>
                <a:cs typeface="+mn-ea"/>
              </a:rPr>
              <a:t>“</a:t>
            </a:r>
            <a:r>
              <a:rPr lang="zh-CN">
                <a:solidFill>
                  <a:srgbClr val="000000"/>
                </a:solidFill>
                <a:latin typeface="+mn-ea"/>
                <a:cs typeface="+mn-ea"/>
              </a:rPr>
              <a:t>读</a:t>
            </a:r>
            <a:r>
              <a:rPr lang="en-US">
                <a:solidFill>
                  <a:srgbClr val="000000"/>
                </a:solidFill>
                <a:latin typeface="+mn-ea"/>
                <a:cs typeface="+mn-ea"/>
              </a:rPr>
              <a:t>”</a:t>
            </a:r>
            <a:r>
              <a:rPr lang="zh-CN">
                <a:solidFill>
                  <a:srgbClr val="000000"/>
                </a:solidFill>
                <a:latin typeface="+mn-ea"/>
                <a:cs typeface="+mn-ea"/>
              </a:rPr>
              <a:t>是前提。解决了</a:t>
            </a:r>
            <a:r>
              <a:rPr lang="en-US">
                <a:solidFill>
                  <a:srgbClr val="000000"/>
                </a:solidFill>
                <a:latin typeface="+mn-ea"/>
                <a:cs typeface="+mn-ea"/>
              </a:rPr>
              <a:t>“</a:t>
            </a:r>
            <a:r>
              <a:rPr lang="zh-CN">
                <a:solidFill>
                  <a:srgbClr val="000000"/>
                </a:solidFill>
                <a:latin typeface="+mn-ea"/>
                <a:cs typeface="+mn-ea"/>
              </a:rPr>
              <a:t>读</a:t>
            </a:r>
            <a:r>
              <a:rPr lang="en-US">
                <a:solidFill>
                  <a:srgbClr val="000000"/>
                </a:solidFill>
                <a:latin typeface="+mn-ea"/>
                <a:cs typeface="+mn-ea"/>
              </a:rPr>
              <a:t>”</a:t>
            </a:r>
            <a:r>
              <a:rPr lang="zh-CN">
                <a:solidFill>
                  <a:srgbClr val="000000"/>
                </a:solidFill>
                <a:latin typeface="+mn-ea"/>
                <a:cs typeface="+mn-ea"/>
              </a:rPr>
              <a:t>的问题之后，从</a:t>
            </a:r>
            <a:r>
              <a:rPr lang="en-US">
                <a:solidFill>
                  <a:srgbClr val="000000"/>
                </a:solidFill>
                <a:latin typeface="+mn-ea"/>
                <a:cs typeface="+mn-ea"/>
              </a:rPr>
              <a:t>“</a:t>
            </a:r>
            <a:r>
              <a:rPr lang="zh-CN">
                <a:solidFill>
                  <a:srgbClr val="000000"/>
                </a:solidFill>
                <a:latin typeface="+mn-ea"/>
                <a:cs typeface="+mn-ea"/>
              </a:rPr>
              <a:t>读</a:t>
            </a:r>
            <a:r>
              <a:rPr lang="en-US">
                <a:solidFill>
                  <a:srgbClr val="000000"/>
                </a:solidFill>
                <a:latin typeface="+mn-ea"/>
                <a:cs typeface="+mn-ea"/>
              </a:rPr>
              <a:t>”</a:t>
            </a:r>
            <a:r>
              <a:rPr lang="zh-CN">
                <a:solidFill>
                  <a:srgbClr val="000000"/>
                </a:solidFill>
                <a:latin typeface="+mn-ea"/>
                <a:cs typeface="+mn-ea"/>
              </a:rPr>
              <a:t>到</a:t>
            </a:r>
            <a:r>
              <a:rPr lang="en-US">
                <a:solidFill>
                  <a:srgbClr val="000000"/>
                </a:solidFill>
                <a:latin typeface="+mn-ea"/>
                <a:cs typeface="+mn-ea"/>
              </a:rPr>
              <a:t>“</a:t>
            </a:r>
            <a:r>
              <a:rPr lang="zh-CN">
                <a:solidFill>
                  <a:srgbClr val="000000"/>
                </a:solidFill>
                <a:latin typeface="+mn-ea"/>
                <a:cs typeface="+mn-ea"/>
              </a:rPr>
              <a:t>写</a:t>
            </a:r>
            <a:r>
              <a:rPr lang="en-US">
                <a:solidFill>
                  <a:srgbClr val="000000"/>
                </a:solidFill>
                <a:latin typeface="+mn-ea"/>
                <a:cs typeface="+mn-ea"/>
              </a:rPr>
              <a:t>”,</a:t>
            </a:r>
            <a:r>
              <a:rPr lang="zh-CN">
                <a:solidFill>
                  <a:srgbClr val="000000"/>
                </a:solidFill>
                <a:latin typeface="+mn-ea"/>
                <a:cs typeface="+mn-ea"/>
              </a:rPr>
              <a:t>中间还有一环，即</a:t>
            </a:r>
            <a:r>
              <a:rPr lang="en-US">
                <a:solidFill>
                  <a:srgbClr val="000000"/>
                </a:solidFill>
                <a:latin typeface="+mn-ea"/>
                <a:cs typeface="+mn-ea"/>
              </a:rPr>
              <a:t>“</a:t>
            </a:r>
            <a:r>
              <a:rPr lang="zh-CN">
                <a:solidFill>
                  <a:srgbClr val="000000"/>
                </a:solidFill>
                <a:latin typeface="+mn-ea"/>
                <a:cs typeface="+mn-ea"/>
              </a:rPr>
              <a:t>如何写</a:t>
            </a:r>
            <a:r>
              <a:rPr lang="en-US">
                <a:solidFill>
                  <a:srgbClr val="000000"/>
                </a:solidFill>
                <a:latin typeface="+mn-ea"/>
                <a:cs typeface="+mn-ea"/>
              </a:rPr>
              <a:t>”</a:t>
            </a:r>
            <a:r>
              <a:rPr lang="zh-CN">
                <a:solidFill>
                  <a:srgbClr val="000000"/>
                </a:solidFill>
                <a:latin typeface="+mn-ea"/>
                <a:cs typeface="+mn-ea"/>
              </a:rPr>
              <a:t>。情节展开既不能</a:t>
            </a:r>
            <a:r>
              <a:rPr lang="en-US">
                <a:solidFill>
                  <a:srgbClr val="000000"/>
                </a:solidFill>
                <a:latin typeface="+mn-ea"/>
                <a:cs typeface="+mn-ea"/>
              </a:rPr>
              <a:t>“</a:t>
            </a:r>
            <a:r>
              <a:rPr lang="zh-CN">
                <a:solidFill>
                  <a:srgbClr val="000000"/>
                </a:solidFill>
                <a:latin typeface="+mn-ea"/>
                <a:cs typeface="+mn-ea"/>
              </a:rPr>
              <a:t>节外生枝</a:t>
            </a:r>
            <a:r>
              <a:rPr lang="en-US">
                <a:solidFill>
                  <a:srgbClr val="000000"/>
                </a:solidFill>
                <a:latin typeface="+mn-ea"/>
                <a:cs typeface="+mn-ea"/>
              </a:rPr>
              <a:t>”,</a:t>
            </a:r>
            <a:r>
              <a:rPr lang="zh-CN">
                <a:solidFill>
                  <a:srgbClr val="000000"/>
                </a:solidFill>
                <a:latin typeface="+mn-ea"/>
                <a:cs typeface="+mn-ea"/>
              </a:rPr>
              <a:t>也不能</a:t>
            </a:r>
            <a:r>
              <a:rPr lang="en-US">
                <a:solidFill>
                  <a:srgbClr val="000000"/>
                </a:solidFill>
                <a:latin typeface="+mn-ea"/>
                <a:cs typeface="+mn-ea"/>
              </a:rPr>
              <a:t>“</a:t>
            </a:r>
            <a:r>
              <a:rPr lang="zh-CN">
                <a:solidFill>
                  <a:srgbClr val="000000"/>
                </a:solidFill>
                <a:latin typeface="+mn-ea"/>
                <a:cs typeface="+mn-ea"/>
              </a:rPr>
              <a:t>天马行空</a:t>
            </a:r>
            <a:r>
              <a:rPr lang="en-US">
                <a:solidFill>
                  <a:srgbClr val="000000"/>
                </a:solidFill>
                <a:latin typeface="+mn-ea"/>
                <a:cs typeface="+mn-ea"/>
              </a:rPr>
              <a:t>”,</a:t>
            </a:r>
            <a:r>
              <a:rPr lang="zh-CN">
                <a:solidFill>
                  <a:srgbClr val="000000"/>
                </a:solidFill>
                <a:latin typeface="+mn-ea"/>
                <a:cs typeface="+mn-ea"/>
              </a:rPr>
              <a:t>而应和阅读材料一脉相承。仔细分析历年高考真题作文，我们发现，情节的发展方向其实有迹可循。接下来，我们将具体讲解如何根据续写文章中的已知信息来推测情节发展。</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894715" y="1508760"/>
            <a:ext cx="10501630" cy="424624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读后续写所给的两个段落开头语在一定程度上指明了该段情节发展的方向，需充分阅读并把握作者的意图。</a:t>
            </a:r>
            <a:endParaRPr lang="zh-CN" altLang="en-US" b="0" i="0">
              <a:solidFill>
                <a:srgbClr val="404040"/>
              </a:solidFill>
              <a:latin typeface="+mn-ea"/>
              <a:cs typeface="+mn-ea"/>
            </a:endParaRPr>
          </a:p>
          <a:p>
            <a:pPr indent="457200" fontAlgn="auto">
              <a:lnSpc>
                <a:spcPct val="150000"/>
              </a:lnSpc>
            </a:pPr>
            <a:r>
              <a:rPr lang="en-US" altLang="zh-CN" b="1" i="0">
                <a:solidFill>
                  <a:srgbClr val="404040"/>
                </a:solidFill>
                <a:latin typeface="+mn-ea"/>
                <a:cs typeface="+mn-ea"/>
              </a:rPr>
              <a:t>1.</a:t>
            </a:r>
            <a:r>
              <a:rPr lang="zh-CN" altLang="en-US" b="1" i="0">
                <a:solidFill>
                  <a:srgbClr val="404040"/>
                </a:solidFill>
                <a:latin typeface="+mn-ea"/>
                <a:cs typeface="+mn-ea"/>
              </a:rPr>
              <a:t>分析续写所提供的两句话</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需格外注意是否有新的线索出现，如果出现新的线索，我们应在续写中体现新的情节，或者考虑是否有与旧的线索相呼应的部分。另外，两个段落开头语要结合着来看，如果续写第二段首句出现新线索，续写第一段也应与其呼应。</a:t>
            </a:r>
            <a:endParaRPr lang="zh-CN" altLang="en-US" b="0" i="0">
              <a:solidFill>
                <a:srgbClr val="404040"/>
              </a:solidFill>
              <a:latin typeface="+mn-ea"/>
              <a:cs typeface="+mn-ea"/>
            </a:endParaRPr>
          </a:p>
          <a:p>
            <a:pPr indent="457200" fontAlgn="auto">
              <a:lnSpc>
                <a:spcPct val="150000"/>
              </a:lnSpc>
            </a:pPr>
            <a:r>
              <a:rPr lang="en-US" altLang="zh-CN" b="1" i="0">
                <a:solidFill>
                  <a:srgbClr val="404040"/>
                </a:solidFill>
                <a:latin typeface="+mn-ea"/>
                <a:cs typeface="+mn-ea"/>
              </a:rPr>
              <a:t>2.</a:t>
            </a:r>
            <a:r>
              <a:rPr lang="zh-CN" altLang="en-US" b="1" i="0">
                <a:solidFill>
                  <a:srgbClr val="404040"/>
                </a:solidFill>
                <a:latin typeface="+mn-ea"/>
                <a:cs typeface="+mn-ea"/>
              </a:rPr>
              <a:t>确定续写结尾</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根据阅读材料和续写两段的首句，我们可以初步确定故事的结局和走向。要注意的是，读后续写要求写出完整的故事，因此要避免开放式结尾。另外，要注意结尾一定要充满正能量，弘扬真善美。</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894715" y="1508760"/>
            <a:ext cx="10501630" cy="4661535"/>
          </a:xfrm>
          <a:prstGeom prst="rect">
            <a:avLst/>
          </a:prstGeom>
        </p:spPr>
        <p:txBody>
          <a:bodyPr wrap="square">
            <a:spAutoFit/>
          </a:bodyPr>
          <a:p>
            <a:pPr indent="457200" fontAlgn="auto">
              <a:lnSpc>
                <a:spcPct val="150000"/>
              </a:lnSpc>
            </a:pPr>
            <a:r>
              <a:rPr lang="en-US" altLang="zh-CN" b="1" i="0">
                <a:solidFill>
                  <a:srgbClr val="404040"/>
                </a:solidFill>
                <a:latin typeface="+mn-ea"/>
                <a:cs typeface="+mn-ea"/>
              </a:rPr>
              <a:t>3.</a:t>
            </a:r>
            <a:r>
              <a:rPr lang="zh-CN" altLang="en-US" b="1" i="0">
                <a:solidFill>
                  <a:srgbClr val="404040"/>
                </a:solidFill>
                <a:latin typeface="+mn-ea"/>
                <a:cs typeface="+mn-ea"/>
              </a:rPr>
              <a:t>由已知推未知</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所谓已知是指续写段落所提供的两个段落开头语以及正能量结局。所谓未知就是指我们需要续写的内容。</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由续写第一段首句和第二段首句，可推测第一段的框架；由续写第二段首句和正能量结尾，可推测第二段的主要情节，即</a:t>
            </a:r>
            <a:r>
              <a:rPr lang="en-US" altLang="zh-CN" b="0" i="0">
                <a:solidFill>
                  <a:srgbClr val="404040"/>
                </a:solidFill>
                <a:latin typeface="+mn-ea"/>
                <a:cs typeface="+mn-ea"/>
              </a:rPr>
              <a:t>“</a:t>
            </a:r>
            <a:r>
              <a:rPr lang="zh-CN" altLang="en-US" b="0" i="0">
                <a:solidFill>
                  <a:srgbClr val="00A0AF"/>
                </a:solidFill>
                <a:latin typeface="+mn-ea"/>
                <a:cs typeface="+mn-ea"/>
              </a:rPr>
              <a:t>一首二首定一框，二首二尾正能量</a:t>
            </a:r>
            <a:r>
              <a:rPr lang="en-US" altLang="zh-CN" b="0" i="0">
                <a:solidFill>
                  <a:srgbClr val="404040"/>
                </a:solidFill>
                <a:latin typeface="+mn-ea"/>
                <a:cs typeface="+mn-ea"/>
              </a:rPr>
              <a:t>”</a:t>
            </a:r>
            <a:r>
              <a:rPr lang="zh-CN" altLang="en-US" b="0" i="0">
                <a:solidFill>
                  <a:srgbClr val="404040"/>
                </a:solidFill>
                <a:latin typeface="+mn-ea"/>
                <a:cs typeface="+mn-ea"/>
              </a:rPr>
              <a:t>。</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在确定续写两段主要内容后，再关注情节的具体展开和衔接细节。如：</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由续写第一段首句顺推第二句：可根据所给的人物来展开语言、动作、心理、表情描写等；</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由续写第二段首句逆推续写第一段尾句，第一段尾句应为两段间的过渡句；</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由续写第二段首句顺推第二句：可根据所给的人物来展开语言、动作、心理、表情描写等；</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续写第二段尾句一般为内容总结或抒发感慨。</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894715" y="1508760"/>
            <a:ext cx="10501630" cy="2584450"/>
          </a:xfrm>
          <a:prstGeom prst="rect">
            <a:avLst/>
          </a:prstGeom>
        </p:spPr>
        <p:txBody>
          <a:bodyPr wrap="square">
            <a:spAutoFit/>
          </a:bodyPr>
          <a:p>
            <a:pPr indent="457200" fontAlgn="auto">
              <a:lnSpc>
                <a:spcPct val="150000"/>
              </a:lnSpc>
            </a:pPr>
            <a:r>
              <a:rPr lang="en-US" altLang="zh-CN" b="1" i="0">
                <a:solidFill>
                  <a:srgbClr val="404040"/>
                </a:solidFill>
                <a:latin typeface="+mn-ea"/>
                <a:cs typeface="+mn-ea"/>
              </a:rPr>
              <a:t>4.</a:t>
            </a:r>
            <a:r>
              <a:rPr lang="zh-CN" altLang="en-US" b="1" i="0">
                <a:solidFill>
                  <a:srgbClr val="404040"/>
                </a:solidFill>
                <a:latin typeface="+mn-ea"/>
                <a:cs typeface="+mn-ea"/>
              </a:rPr>
              <a:t>完善关系链</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接下来我们需要对推导出来的句子进行关系链的完善。这个过程可以是动作行为的完善，也可以是心理历程的完善，从而构成完整的关系链闭环。</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以上的各个步骤都是在让我们清楚地知道</a:t>
            </a:r>
            <a:r>
              <a:rPr lang="en-US" altLang="zh-CN" b="0" i="0">
                <a:solidFill>
                  <a:srgbClr val="404040"/>
                </a:solidFill>
                <a:latin typeface="+mn-ea"/>
                <a:cs typeface="+mn-ea"/>
              </a:rPr>
              <a:t>“</a:t>
            </a:r>
            <a:r>
              <a:rPr lang="zh-CN" altLang="en-US" b="0" i="0">
                <a:solidFill>
                  <a:srgbClr val="404040"/>
                </a:solidFill>
                <a:latin typeface="+mn-ea"/>
                <a:cs typeface="+mn-ea"/>
              </a:rPr>
              <a:t>我要写什么</a:t>
            </a:r>
            <a:r>
              <a:rPr lang="en-US" altLang="zh-CN" b="0" i="0">
                <a:solidFill>
                  <a:srgbClr val="404040"/>
                </a:solidFill>
                <a:latin typeface="+mn-ea"/>
                <a:cs typeface="+mn-ea"/>
              </a:rPr>
              <a:t>”</a:t>
            </a:r>
            <a:r>
              <a:rPr lang="zh-CN" altLang="en-US" b="0" i="0">
                <a:solidFill>
                  <a:srgbClr val="404040"/>
                </a:solidFill>
                <a:latin typeface="+mn-ea"/>
                <a:cs typeface="+mn-ea"/>
              </a:rPr>
              <a:t>这个问题，知道要写的内容后可将内容整理成篇章。</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0375"/>
          </a:xfrm>
          <a:prstGeom prst="rect">
            <a:avLst/>
          </a:prstGeom>
          <a:noFill/>
        </p:spPr>
        <p:txBody>
          <a:bodyPr wrap="square" rtlCol="0">
            <a:spAutoFit/>
          </a:bodyPr>
          <a:lstStyle/>
          <a:p>
            <a:r>
              <a:rPr lang="zh-CN" altLang="en-US" sz="2400" dirty="0">
                <a:solidFill>
                  <a:srgbClr val="FFFFFF"/>
                </a:solidFill>
              </a:rPr>
              <a:t>攻略</a:t>
            </a:r>
            <a:r>
              <a:rPr lang="zh-CN" altLang="en-US" sz="2400" dirty="0">
                <a:solidFill>
                  <a:srgbClr val="FFFFFF"/>
                </a:solidFill>
              </a:rPr>
              <a:t>应用</a:t>
            </a:r>
            <a:endParaRPr lang="zh-CN" altLang="en-US" sz="2400" dirty="0">
              <a:solidFill>
                <a:srgbClr val="FFFFFF"/>
              </a:solidFill>
            </a:endParaRPr>
          </a:p>
        </p:txBody>
      </p:sp>
      <p:graphicFrame>
        <p:nvGraphicFramePr>
          <p:cNvPr id="5" name="表格 4"/>
          <p:cNvGraphicFramePr/>
          <p:nvPr>
            <p:custDataLst>
              <p:tags r:id="rId2"/>
            </p:custDataLst>
          </p:nvPr>
        </p:nvGraphicFramePr>
        <p:xfrm>
          <a:off x="958215" y="1661795"/>
          <a:ext cx="10217150" cy="1031240"/>
        </p:xfrm>
        <a:graphic>
          <a:graphicData uri="http://schemas.openxmlformats.org/drawingml/2006/table">
            <a:tbl>
              <a:tblPr/>
              <a:tblGrid>
                <a:gridCol w="7102475"/>
                <a:gridCol w="3114675"/>
              </a:tblGrid>
              <a:tr h="515620">
                <a:tc>
                  <a:txBody>
                    <a:bodyPr/>
                    <a:p>
                      <a:pPr marL="2106295" indent="0" eaLnBrk="0">
                        <a:lnSpc>
                          <a:spcPct val="92000"/>
                        </a:lnSpc>
                        <a:spcBef>
                          <a:spcPts val="500"/>
                        </a:spcBef>
                        <a:spcAft>
                          <a:spcPts val="800"/>
                        </a:spcAft>
                      </a:pPr>
                      <a:r>
                        <a:rPr lang="en-US" sz="1400" b="1">
                          <a:solidFill>
                            <a:srgbClr val="000000"/>
                          </a:solidFill>
                          <a:latin typeface="+mn-ea"/>
                          <a:cs typeface="+mn-ea"/>
                        </a:rPr>
                        <a:t>原</a:t>
                      </a:r>
                      <a:r>
                        <a:rPr lang="en-US" sz="1400">
                          <a:solidFill>
                            <a:srgbClr val="000000"/>
                          </a:solidFill>
                          <a:latin typeface="+mn-ea"/>
                          <a:cs typeface="+mn-ea"/>
                        </a:rPr>
                        <a:t> </a:t>
                      </a:r>
                      <a:r>
                        <a:rPr lang="en-US" sz="1400" b="1">
                          <a:solidFill>
                            <a:srgbClr val="000000"/>
                          </a:solidFill>
                          <a:latin typeface="+mn-ea"/>
                          <a:cs typeface="+mn-ea"/>
                        </a:rPr>
                        <a:t>文</a:t>
                      </a:r>
                      <a:endParaRPr lang="en-US" sz="1400" b="1">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FDDCCC"/>
                    </a:solidFill>
                  </a:tcPr>
                </a:tc>
                <a:tc>
                  <a:txBody>
                    <a:bodyPr/>
                    <a:p>
                      <a:pPr marL="755650" indent="0" eaLnBrk="0">
                        <a:lnSpc>
                          <a:spcPct val="91000"/>
                        </a:lnSpc>
                        <a:spcBef>
                          <a:spcPts val="500"/>
                        </a:spcBef>
                        <a:spcAft>
                          <a:spcPts val="800"/>
                        </a:spcAft>
                      </a:pPr>
                      <a:r>
                        <a:rPr lang="en-US" sz="1400" b="1">
                          <a:solidFill>
                            <a:srgbClr val="000000"/>
                          </a:solidFill>
                          <a:latin typeface="+mn-ea"/>
                        </a:rPr>
                        <a:t>审题分析</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FDDCCC"/>
                    </a:solidFill>
                  </a:tcPr>
                </a:tc>
              </a:tr>
              <a:tr h="515620">
                <a:tc>
                  <a:txBody>
                    <a:bodyPr/>
                    <a:p>
                      <a:pPr indent="457200" eaLnBrk="0" fontAlgn="auto">
                        <a:lnSpc>
                          <a:spcPct val="150000"/>
                        </a:lnSpc>
                        <a:spcBef>
                          <a:spcPts val="0"/>
                        </a:spcBef>
                        <a:spcAft>
                          <a:spcPts val="0"/>
                        </a:spcAft>
                        <a:buNone/>
                      </a:pPr>
                      <a:r>
                        <a:rPr lang="en-US" altLang="zh-CN" sz="1400" b="0">
                          <a:solidFill>
                            <a:srgbClr val="000000"/>
                          </a:solidFill>
                          <a:latin typeface="+mn-ea"/>
                          <a:cs typeface="+mn-ea"/>
                        </a:rPr>
                        <a:t>During this past year, I've had three instances of car trouble. Each time the trouble happened, I was sick of the way most people hadn't bothered to help. One of those times, I was on the side of the road for close to three hours with my big car. I put signs in the windows,big signs that said“NEED A JACK (</a:t>
                      </a:r>
                      <a:r>
                        <a:rPr lang="zh-CN" altLang="en-US" sz="1400" b="0">
                          <a:solidFill>
                            <a:srgbClr val="000000"/>
                          </a:solidFill>
                          <a:latin typeface="+mn-ea"/>
                          <a:cs typeface="+mn-ea"/>
                        </a:rPr>
                        <a:t>千斤顶</a:t>
                      </a:r>
                      <a:r>
                        <a:rPr lang="en-US" altLang="zh-CN" sz="1400" b="0">
                          <a:solidFill>
                            <a:srgbClr val="000000"/>
                          </a:solidFill>
                          <a:latin typeface="+mn-ea"/>
                          <a:cs typeface="+mn-ea"/>
                        </a:rPr>
                        <a:t>) AND OFFER MONEY”. Nothing. Right as I was about to give up, a Mexican family in a small truck pulled over, and the father bounded out.</a:t>
                      </a:r>
                      <a:endParaRPr lang="en-US" altLang="zh-CN" sz="1400" b="0">
                        <a:solidFill>
                          <a:srgbClr val="000000"/>
                        </a:solidFill>
                        <a:latin typeface="+mn-ea"/>
                        <a:cs typeface="+mn-ea"/>
                      </a:endParaRPr>
                    </a:p>
                    <a:p>
                      <a:pPr indent="457200" eaLnBrk="0" fontAlgn="auto">
                        <a:lnSpc>
                          <a:spcPct val="150000"/>
                        </a:lnSpc>
                        <a:spcBef>
                          <a:spcPts val="0"/>
                        </a:spcBef>
                        <a:spcAft>
                          <a:spcPts val="0"/>
                        </a:spcAft>
                        <a:buNone/>
                      </a:pPr>
                      <a:r>
                        <a:rPr lang="en-US" altLang="zh-CN" sz="1400" b="0">
                          <a:solidFill>
                            <a:srgbClr val="000000"/>
                          </a:solidFill>
                          <a:latin typeface="+mn-ea"/>
                          <a:cs typeface="+mn-ea"/>
                        </a:rPr>
                        <a:t>He sized up the situation and called for his daughter, who spoke English. He conveyed through her that he had a jack but it was too small for the car, so we would need something to support it. Then he got a saw (</a:t>
                      </a:r>
                      <a:r>
                        <a:rPr lang="zh-CN" altLang="en-US" sz="1400" b="0">
                          <a:solidFill>
                            <a:srgbClr val="000000"/>
                          </a:solidFill>
                          <a:latin typeface="+mn-ea"/>
                          <a:cs typeface="+mn-ea"/>
                        </a:rPr>
                        <a:t>锯子</a:t>
                      </a:r>
                      <a:r>
                        <a:rPr lang="en-US" altLang="zh-CN" sz="1400" b="0">
                          <a:solidFill>
                            <a:srgbClr val="000000"/>
                          </a:solidFill>
                          <a:latin typeface="+mn-ea"/>
                          <a:cs typeface="+mn-ea"/>
                        </a:rPr>
                        <a:t>) from the truck and cut a section out of a big log on the side of the road. We rolled it over and put his jack on the top, and we were in business.</a:t>
                      </a:r>
                      <a:endParaRPr lang="en-US" altLang="zh-CN" sz="1400" b="0">
                        <a:solidFill>
                          <a:srgbClr val="000000"/>
                        </a:solidFill>
                        <a:latin typeface="+mn-ea"/>
                        <a:cs typeface="+mn-ea"/>
                      </a:endParaRPr>
                    </a:p>
                    <a:p>
                      <a:pPr marL="2106295" indent="0" eaLnBrk="0">
                        <a:lnSpc>
                          <a:spcPct val="92000"/>
                        </a:lnSpc>
                        <a:spcBef>
                          <a:spcPts val="500"/>
                        </a:spcBef>
                        <a:spcAft>
                          <a:spcPts val="800"/>
                        </a:spcAft>
                        <a:buNone/>
                      </a:pPr>
                      <a:endParaRPr lang="en-US" altLang="zh-CN"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indent="0" eaLnBrk="0" fontAlgn="auto">
                        <a:lnSpc>
                          <a:spcPct val="150000"/>
                        </a:lnSpc>
                        <a:spcBef>
                          <a:spcPts val="0"/>
                        </a:spcBef>
                        <a:spcAft>
                          <a:spcPts val="0"/>
                        </a:spcAft>
                        <a:buNone/>
                      </a:pPr>
                      <a:r>
                        <a:rPr lang="en-US" altLang="zh-CN" sz="1400" b="0">
                          <a:solidFill>
                            <a:srgbClr val="000000"/>
                          </a:solidFill>
                          <a:latin typeface="+mn-ea"/>
                          <a:cs typeface="+mn-ea"/>
                        </a:rPr>
                        <a:t>1.</a:t>
                      </a:r>
                      <a:r>
                        <a:rPr lang="zh-CN" altLang="en-US" sz="1400" b="0">
                          <a:solidFill>
                            <a:srgbClr val="000000"/>
                          </a:solidFill>
                          <a:latin typeface="+mn-ea"/>
                          <a:cs typeface="+mn-ea"/>
                        </a:rPr>
                        <a:t>体裁：记叙文</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en-US" altLang="zh-CN" sz="1400" b="0">
                          <a:solidFill>
                            <a:srgbClr val="000000"/>
                          </a:solidFill>
                          <a:latin typeface="+mn-ea"/>
                          <a:cs typeface="+mn-ea"/>
                        </a:rPr>
                        <a:t>2. </a:t>
                      </a:r>
                      <a:r>
                        <a:rPr lang="zh-CN" altLang="en-US" sz="1400" b="0">
                          <a:solidFill>
                            <a:srgbClr val="000000"/>
                          </a:solidFill>
                          <a:latin typeface="+mn-ea"/>
                          <a:cs typeface="+mn-ea"/>
                        </a:rPr>
                        <a:t>内容提纲：</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zh-CN" altLang="en-US" sz="1400" b="0">
                          <a:solidFill>
                            <a:srgbClr val="000000"/>
                          </a:solidFill>
                          <a:latin typeface="+mn-ea"/>
                          <a:cs typeface="+mn-ea"/>
                        </a:rPr>
                        <a:t>时间：上午</a:t>
                      </a:r>
                      <a:r>
                        <a:rPr lang="en-US" altLang="zh-CN" sz="1400" b="0">
                          <a:solidFill>
                            <a:srgbClr val="000000"/>
                          </a:solidFill>
                          <a:latin typeface="+mn-ea"/>
                          <a:cs typeface="+mn-ea"/>
                        </a:rPr>
                        <a:t>(</a:t>
                      </a:r>
                      <a:r>
                        <a:rPr lang="zh-CN" altLang="en-US" sz="1400" b="0">
                          <a:solidFill>
                            <a:srgbClr val="000000"/>
                          </a:solidFill>
                          <a:latin typeface="+mn-ea"/>
                          <a:cs typeface="+mn-ea"/>
                        </a:rPr>
                        <a:t>午餐前</a:t>
                      </a:r>
                      <a:r>
                        <a:rPr lang="en-US" altLang="zh-CN" sz="1400" b="0">
                          <a:solidFill>
                            <a:srgbClr val="000000"/>
                          </a:solidFill>
                          <a:latin typeface="+mn-ea"/>
                          <a:cs typeface="+mn-ea"/>
                        </a:rPr>
                        <a:t>)</a:t>
                      </a:r>
                      <a:endParaRPr lang="en-US" altLang="zh-CN" sz="1400" b="0">
                        <a:solidFill>
                          <a:srgbClr val="000000"/>
                        </a:solidFill>
                        <a:latin typeface="+mn-ea"/>
                        <a:cs typeface="+mn-ea"/>
                      </a:endParaRPr>
                    </a:p>
                    <a:p>
                      <a:pPr indent="0" eaLnBrk="0" fontAlgn="auto">
                        <a:lnSpc>
                          <a:spcPct val="150000"/>
                        </a:lnSpc>
                        <a:spcBef>
                          <a:spcPts val="0"/>
                        </a:spcBef>
                        <a:spcAft>
                          <a:spcPts val="0"/>
                        </a:spcAft>
                        <a:buNone/>
                      </a:pPr>
                      <a:r>
                        <a:rPr lang="zh-CN" altLang="en-US" sz="1400" b="0">
                          <a:solidFill>
                            <a:srgbClr val="000000"/>
                          </a:solidFill>
                          <a:latin typeface="+mn-ea"/>
                          <a:cs typeface="+mn-ea"/>
                        </a:rPr>
                        <a:t>地点：路边</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zh-CN" altLang="en-US" sz="1400" b="0">
                          <a:solidFill>
                            <a:srgbClr val="000000"/>
                          </a:solidFill>
                          <a:latin typeface="+mn-ea"/>
                          <a:cs typeface="+mn-ea"/>
                        </a:rPr>
                        <a:t>人物：作者、一家墨西哥人</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en-US" altLang="zh-CN" sz="1400" b="0">
                          <a:solidFill>
                            <a:srgbClr val="000000"/>
                          </a:solidFill>
                          <a:latin typeface="+mn-ea"/>
                          <a:cs typeface="+mn-ea"/>
                        </a:rPr>
                        <a:t>3.</a:t>
                      </a:r>
                      <a:r>
                        <a:rPr lang="zh-CN" altLang="en-US" sz="1400" b="0">
                          <a:solidFill>
                            <a:srgbClr val="000000"/>
                          </a:solidFill>
                          <a:latin typeface="+mn-ea"/>
                          <a:cs typeface="+mn-ea"/>
                        </a:rPr>
                        <a:t>文章主旨：作者的车出故障时，</a:t>
                      </a:r>
                      <a:r>
                        <a:rPr lang="en-US" altLang="zh-CN" sz="1400" b="0">
                          <a:solidFill>
                            <a:srgbClr val="000000"/>
                          </a:solidFill>
                          <a:latin typeface="+mn-ea"/>
                          <a:cs typeface="+mn-ea"/>
                        </a:rPr>
                        <a:t> </a:t>
                      </a:r>
                      <a:r>
                        <a:rPr lang="zh-CN" altLang="en-US" sz="1400" b="0">
                          <a:solidFill>
                            <a:srgbClr val="000000"/>
                          </a:solidFill>
                          <a:latin typeface="+mn-ea"/>
                          <a:cs typeface="+mn-ea"/>
                        </a:rPr>
                        <a:t>大多数人没有帮助他，但后来一家墨西哥人为他提供了援助，并且那</a:t>
                      </a:r>
                      <a:r>
                        <a:rPr lang="en-US" altLang="zh-CN" sz="1400" b="0">
                          <a:solidFill>
                            <a:srgbClr val="000000"/>
                          </a:solidFill>
                          <a:latin typeface="+mn-ea"/>
                          <a:cs typeface="+mn-ea"/>
                        </a:rPr>
                        <a:t> </a:t>
                      </a:r>
                      <a:r>
                        <a:rPr lang="zh-CN" altLang="en-US" sz="1400" b="0">
                          <a:solidFill>
                            <a:srgbClr val="000000"/>
                          </a:solidFill>
                          <a:latin typeface="+mn-ea"/>
                          <a:cs typeface="+mn-ea"/>
                        </a:rPr>
                        <a:t>一家人在援助过程中展现出善良和乐于助人的精神以及人与人应该互相帮助和关心的美好品质。</a:t>
                      </a:r>
                      <a:endParaRPr lang="zh-CN" altLang="en-US" sz="1400" b="0">
                        <a:solidFill>
                          <a:srgbClr val="000000"/>
                        </a:solidFill>
                        <a:latin typeface="+mn-ea"/>
                        <a:cs typeface="+mn-ea"/>
                      </a:endParaRPr>
                    </a:p>
                    <a:p>
                      <a:pPr marL="755650" indent="0" eaLnBrk="0">
                        <a:lnSpc>
                          <a:spcPct val="91000"/>
                        </a:lnSpc>
                        <a:spcBef>
                          <a:spcPts val="500"/>
                        </a:spcBef>
                        <a:spcAft>
                          <a:spcPts val="800"/>
                        </a:spcAft>
                        <a:buNone/>
                      </a:pPr>
                      <a:endParaRPr lang="zh-CN" altLang="en-US"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grpSp>
        <p:nvGrpSpPr>
          <p:cNvPr id="6" name="组合 5"/>
          <p:cNvGrpSpPr/>
          <p:nvPr/>
        </p:nvGrpSpPr>
        <p:grpSpPr>
          <a:xfrm>
            <a:off x="894715" y="1071880"/>
            <a:ext cx="826770" cy="449580"/>
            <a:chOff x="1409" y="1688"/>
            <a:chExt cx="1302" cy="708"/>
          </a:xfrm>
        </p:grpSpPr>
        <p:sp>
          <p:nvSpPr>
            <p:cNvPr id="7"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509" y="1742"/>
              <a:ext cx="1101" cy="582"/>
            </a:xfrm>
            <a:prstGeom prst="rect">
              <a:avLst/>
            </a:prstGeom>
            <a:noFill/>
          </p:spPr>
          <p:txBody>
            <a:bodyPr wrap="square" rtlCol="0">
              <a:spAutoFit/>
            </a:bodyPr>
            <a:p>
              <a:r>
                <a:rPr lang="zh-CN" altLang="en-US" b="1" dirty="0">
                  <a:solidFill>
                    <a:srgbClr val="FFFFFF"/>
                  </a:solidFill>
                </a:rPr>
                <a:t>示例</a:t>
              </a:r>
              <a:endParaRPr lang="zh-CN" altLang="en-US" b="1" dirty="0">
                <a:solidFill>
                  <a:srgbClr val="FFFFFF"/>
                </a:solidFill>
              </a:endParaRPr>
            </a:p>
          </p:txBody>
        </p:sp>
      </p:gr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0375"/>
          </a:xfrm>
          <a:prstGeom prst="rect">
            <a:avLst/>
          </a:prstGeom>
          <a:noFill/>
        </p:spPr>
        <p:txBody>
          <a:bodyPr wrap="square" rtlCol="0">
            <a:spAutoFit/>
          </a:bodyPr>
          <a:lstStyle/>
          <a:p>
            <a:r>
              <a:rPr lang="zh-CN" altLang="en-US" sz="2400" dirty="0">
                <a:solidFill>
                  <a:srgbClr val="FFFFFF"/>
                </a:solidFill>
              </a:rPr>
              <a:t>攻略</a:t>
            </a:r>
            <a:r>
              <a:rPr lang="zh-CN" altLang="en-US" sz="2400" dirty="0">
                <a:solidFill>
                  <a:srgbClr val="FFFFFF"/>
                </a:solidFill>
              </a:rPr>
              <a:t>应用</a:t>
            </a:r>
            <a:endParaRPr lang="zh-CN" altLang="en-US" sz="2400" dirty="0">
              <a:solidFill>
                <a:srgbClr val="FFFFFF"/>
              </a:solidFill>
            </a:endParaRPr>
          </a:p>
        </p:txBody>
      </p:sp>
      <p:graphicFrame>
        <p:nvGraphicFramePr>
          <p:cNvPr id="5" name="表格 4"/>
          <p:cNvGraphicFramePr/>
          <p:nvPr>
            <p:custDataLst>
              <p:tags r:id="rId2"/>
            </p:custDataLst>
          </p:nvPr>
        </p:nvGraphicFramePr>
        <p:xfrm>
          <a:off x="1069340" y="1280795"/>
          <a:ext cx="10217150" cy="1031240"/>
        </p:xfrm>
        <a:graphic>
          <a:graphicData uri="http://schemas.openxmlformats.org/drawingml/2006/table">
            <a:tbl>
              <a:tblPr/>
              <a:tblGrid>
                <a:gridCol w="7102475"/>
                <a:gridCol w="3114675"/>
              </a:tblGrid>
              <a:tr h="515620">
                <a:tc>
                  <a:txBody>
                    <a:bodyPr/>
                    <a:p>
                      <a:pPr marL="2106295" indent="0" eaLnBrk="0">
                        <a:lnSpc>
                          <a:spcPct val="92000"/>
                        </a:lnSpc>
                        <a:spcBef>
                          <a:spcPts val="500"/>
                        </a:spcBef>
                        <a:spcAft>
                          <a:spcPts val="800"/>
                        </a:spcAft>
                      </a:pPr>
                      <a:r>
                        <a:rPr lang="en-US" sz="1400" b="1">
                          <a:solidFill>
                            <a:srgbClr val="000000"/>
                          </a:solidFill>
                          <a:latin typeface="+mn-ea"/>
                          <a:cs typeface="+mn-ea"/>
                        </a:rPr>
                        <a:t>原</a:t>
                      </a:r>
                      <a:r>
                        <a:rPr lang="en-US" sz="1400">
                          <a:solidFill>
                            <a:srgbClr val="000000"/>
                          </a:solidFill>
                          <a:latin typeface="+mn-ea"/>
                          <a:cs typeface="+mn-ea"/>
                        </a:rPr>
                        <a:t> </a:t>
                      </a:r>
                      <a:r>
                        <a:rPr lang="en-US" sz="1400" b="1">
                          <a:solidFill>
                            <a:srgbClr val="000000"/>
                          </a:solidFill>
                          <a:latin typeface="+mn-ea"/>
                          <a:cs typeface="+mn-ea"/>
                        </a:rPr>
                        <a:t>文</a:t>
                      </a:r>
                      <a:endParaRPr lang="en-US" sz="1400" b="1">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FDDCCC"/>
                    </a:solidFill>
                  </a:tcPr>
                </a:tc>
                <a:tc>
                  <a:txBody>
                    <a:bodyPr/>
                    <a:p>
                      <a:pPr marL="755650" indent="0" eaLnBrk="0">
                        <a:lnSpc>
                          <a:spcPct val="91000"/>
                        </a:lnSpc>
                        <a:spcBef>
                          <a:spcPts val="500"/>
                        </a:spcBef>
                        <a:spcAft>
                          <a:spcPts val="800"/>
                        </a:spcAft>
                      </a:pPr>
                      <a:r>
                        <a:rPr lang="en-US" sz="1400" b="1">
                          <a:solidFill>
                            <a:srgbClr val="000000"/>
                          </a:solidFill>
                          <a:latin typeface="+mn-ea"/>
                        </a:rPr>
                        <a:t>审题分析</a:t>
                      </a:r>
                      <a:endParaRPr lang="en-US" sz="1400" b="1">
                        <a:solidFill>
                          <a:srgbClr val="000000"/>
                        </a:solidFill>
                        <a:latin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FDDCCC"/>
                    </a:solidFill>
                  </a:tcPr>
                </a:tc>
              </a:tr>
              <a:tr h="515620">
                <a:tc>
                  <a:txBody>
                    <a:bodyPr/>
                    <a:p>
                      <a:pPr indent="457200" eaLnBrk="0" fontAlgn="auto">
                        <a:lnSpc>
                          <a:spcPct val="150000"/>
                        </a:lnSpc>
                        <a:spcBef>
                          <a:spcPts val="0"/>
                        </a:spcBef>
                        <a:spcAft>
                          <a:spcPts val="0"/>
                        </a:spcAft>
                        <a:buNone/>
                      </a:pPr>
                      <a:r>
                        <a:rPr lang="en-US" altLang="zh-CN" sz="1400" b="0">
                          <a:solidFill>
                            <a:srgbClr val="000000"/>
                          </a:solidFill>
                          <a:latin typeface="+mn-ea"/>
                          <a:cs typeface="+mn-ea"/>
                        </a:rPr>
                        <a:t>I started taking the wheel off, and then, if you can believe it, I broke his tyre  iron. No worries: He handed it to his wife, and she was gone in a flash down the road to buy a new tyre iron. She was back in 15 minutes. We finished the job, and I was a very happy man.</a:t>
                      </a:r>
                      <a:endParaRPr lang="en-US" altLang="zh-CN" sz="1400" b="0">
                        <a:solidFill>
                          <a:srgbClr val="000000"/>
                        </a:solidFill>
                        <a:latin typeface="+mn-ea"/>
                        <a:cs typeface="+mn-ea"/>
                      </a:endParaRPr>
                    </a:p>
                    <a:p>
                      <a:pPr indent="457200" eaLnBrk="0" fontAlgn="auto">
                        <a:lnSpc>
                          <a:spcPct val="150000"/>
                        </a:lnSpc>
                        <a:spcBef>
                          <a:spcPts val="0"/>
                        </a:spcBef>
                        <a:spcAft>
                          <a:spcPts val="0"/>
                        </a:spcAft>
                        <a:buNone/>
                      </a:pPr>
                      <a:r>
                        <a:rPr lang="en-US" altLang="zh-CN" sz="1400" b="0">
                          <a:solidFill>
                            <a:srgbClr val="000000"/>
                          </a:solidFill>
                          <a:latin typeface="+mn-ea"/>
                          <a:cs typeface="+mn-ea"/>
                        </a:rPr>
                        <a:t>The two of us were dirty and sweaty. His wife prepared a pot of water for us to  wash our hands. I tried to put a $20 bill in the man's hand, but he wouldn't take it, so  instead, I went up to the truck and gave it to his wife as quietly as I could. I asked the little girl where they lived. "Mexico," she said. They were in Oregon so Mummy and Daddy could work on a fruit farm for the next few weeks. Then they would go home.</a:t>
                      </a:r>
                      <a:endParaRPr lang="en-US" altLang="zh-CN" sz="1400" b="0">
                        <a:solidFill>
                          <a:srgbClr val="000000"/>
                        </a:solidFill>
                        <a:latin typeface="+mn-ea"/>
                        <a:cs typeface="+mn-ea"/>
                      </a:endParaRPr>
                    </a:p>
                    <a:p>
                      <a:pPr marL="2106295" indent="0" eaLnBrk="0">
                        <a:lnSpc>
                          <a:spcPct val="92000"/>
                        </a:lnSpc>
                        <a:spcBef>
                          <a:spcPts val="500"/>
                        </a:spcBef>
                        <a:spcAft>
                          <a:spcPts val="800"/>
                        </a:spcAft>
                        <a:buNone/>
                      </a:pPr>
                      <a:endParaRPr lang="en-US" altLang="zh-CN"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indent="0" eaLnBrk="0" fontAlgn="auto">
                        <a:lnSpc>
                          <a:spcPct val="150000"/>
                        </a:lnSpc>
                        <a:spcBef>
                          <a:spcPts val="0"/>
                        </a:spcBef>
                        <a:spcAft>
                          <a:spcPts val="0"/>
                        </a:spcAft>
                        <a:buNone/>
                      </a:pPr>
                      <a:r>
                        <a:rPr lang="en-US" altLang="zh-CN" sz="1400" b="0">
                          <a:solidFill>
                            <a:srgbClr val="000000"/>
                          </a:solidFill>
                          <a:latin typeface="+mn-ea"/>
                          <a:cs typeface="+mn-ea"/>
                        </a:rPr>
                        <a:t>4.</a:t>
                      </a:r>
                      <a:r>
                        <a:rPr lang="zh-CN" altLang="en-US" sz="1400" b="0">
                          <a:solidFill>
                            <a:srgbClr val="000000"/>
                          </a:solidFill>
                          <a:latin typeface="+mn-ea"/>
                          <a:cs typeface="+mn-ea"/>
                        </a:rPr>
                        <a:t>主要人物的性格特点：</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zh-CN" altLang="en-US" sz="1400" b="0">
                          <a:solidFill>
                            <a:srgbClr val="000000"/>
                          </a:solidFill>
                          <a:latin typeface="+mn-ea"/>
                          <a:cs typeface="+mn-ea"/>
                        </a:rPr>
                        <a:t>作者：知恩图报，善于发现人与人之间的温暖。</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zh-CN" altLang="en-US" sz="1400" b="0">
                          <a:solidFill>
                            <a:srgbClr val="000000"/>
                          </a:solidFill>
                          <a:latin typeface="+mn-ea"/>
                          <a:cs typeface="+mn-ea"/>
                        </a:rPr>
                        <a:t>墨西哥家庭：乐于助人，善于体贴他人。</a:t>
                      </a:r>
                      <a:endParaRPr lang="zh-CN" altLang="en-US" sz="1400" b="0">
                        <a:solidFill>
                          <a:srgbClr val="000000"/>
                        </a:solidFill>
                        <a:latin typeface="+mn-ea"/>
                        <a:cs typeface="+mn-ea"/>
                      </a:endParaRPr>
                    </a:p>
                    <a:p>
                      <a:pPr indent="0" eaLnBrk="0" fontAlgn="auto">
                        <a:lnSpc>
                          <a:spcPct val="150000"/>
                        </a:lnSpc>
                        <a:spcBef>
                          <a:spcPts val="0"/>
                        </a:spcBef>
                        <a:spcAft>
                          <a:spcPts val="0"/>
                        </a:spcAft>
                        <a:buNone/>
                      </a:pPr>
                      <a:r>
                        <a:rPr lang="en-US" altLang="zh-CN" sz="1400" b="0">
                          <a:solidFill>
                            <a:srgbClr val="000000"/>
                          </a:solidFill>
                          <a:latin typeface="+mn-ea"/>
                          <a:cs typeface="+mn-ea"/>
                        </a:rPr>
                        <a:t>5.</a:t>
                      </a:r>
                      <a:r>
                        <a:rPr lang="zh-CN" altLang="en-US" sz="1400" b="0">
                          <a:solidFill>
                            <a:srgbClr val="000000"/>
                          </a:solidFill>
                          <a:latin typeface="+mn-ea"/>
                          <a:cs typeface="+mn-ea"/>
                        </a:rPr>
                        <a:t>文章的语言特点：文章语言生动，使用很多细节的动作描写来刻画人物，令人物形象鲜明。续写内容要尽量与原文在语言风格上保持一致。</a:t>
                      </a:r>
                      <a:endParaRPr lang="zh-CN" altLang="en-US" sz="1400" b="0">
                        <a:solidFill>
                          <a:srgbClr val="000000"/>
                        </a:solidFill>
                        <a:latin typeface="+mn-ea"/>
                        <a:cs typeface="+mn-ea"/>
                      </a:endParaRPr>
                    </a:p>
                    <a:p>
                      <a:pPr marL="755650" indent="0" eaLnBrk="0">
                        <a:lnSpc>
                          <a:spcPct val="91000"/>
                        </a:lnSpc>
                        <a:spcBef>
                          <a:spcPts val="500"/>
                        </a:spcBef>
                        <a:spcAft>
                          <a:spcPts val="800"/>
                        </a:spcAft>
                        <a:buNone/>
                      </a:pPr>
                      <a:endParaRPr lang="zh-CN" altLang="en-US" sz="1400" b="0">
                        <a:solidFill>
                          <a:srgbClr val="000000"/>
                        </a:solidFill>
                        <a:latin typeface="+mn-ea"/>
                        <a:cs typeface="+mn-ea"/>
                      </a:endParaRPr>
                    </a:p>
                  </a:txBody>
                  <a:tcPr marL="0" marR="0" marT="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12" name="图片 1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4715" y="1124585"/>
            <a:ext cx="10488295" cy="520255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04*40"/>
  <p:tag name="TABLE_ENDDRAG_RECT" val="84*88*804*4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TABLE_ENDDRAG_ORIGIN_RECT" val="804*40"/>
  <p:tag name="TABLE_ENDDRAG_RECT" val="84*88*804*40"/>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5755</Words>
  <Application>WPS 演示</Application>
  <PresentationFormat>宽屏</PresentationFormat>
  <Paragraphs>139</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185</cp:revision>
  <dcterms:created xsi:type="dcterms:W3CDTF">2019-06-19T02:08:00Z</dcterms:created>
  <dcterms:modified xsi:type="dcterms:W3CDTF">2025-05-12T14:20:19Z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23CD6205EB594D9C89839273F276E93C_13</vt:lpwstr>
  </property>
</Properties>
</file>