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66" r:id="rId4"/>
    <p:sldId id="257" r:id="rId5"/>
    <p:sldId id="262" r:id="rId6"/>
    <p:sldId id="271" r:id="rId7"/>
    <p:sldId id="265" r:id="rId8"/>
    <p:sldId id="304" r:id="rId9"/>
    <p:sldId id="305" r:id="rId10"/>
    <p:sldId id="278" r:id="rId11"/>
  </p:sldIdLst>
  <p:sldSz cx="12192000" cy="6858000"/>
  <p:notesSz cx="6858000" cy="9144000"/>
  <p:custDataLst>
    <p:tags r:id="rId1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0AF"/>
    <a:srgbClr val="FFFFFF"/>
    <a:srgbClr val="A54A97"/>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showGuides="1">
      <p:cViewPr varScale="1">
        <p:scale>
          <a:sx n="85" d="100"/>
          <a:sy n="85" d="100"/>
        </p:scale>
        <p:origin x="451" y="58"/>
      </p:cViewPr>
      <p:guideLst>
        <p:guide orient="horz" pos="2160"/>
        <p:guide pos="388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5" Type="http://schemas.openxmlformats.org/officeDocument/2006/relationships/tags" Target="tags/tag72.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8.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9.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0.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1.xml"/><Relationship Id="rId2" Type="http://schemas.openxmlformats.org/officeDocument/2006/relationships/image" Target="../media/image4.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234940"/>
            <a:ext cx="6063615" cy="645160"/>
          </a:xfrm>
          <a:prstGeom prst="rect">
            <a:avLst/>
          </a:prstGeom>
          <a:noFill/>
        </p:spPr>
        <p:txBody>
          <a:bodyPr wrap="square" rtlCol="0">
            <a:spAutoFit/>
          </a:bodyPr>
          <a:lstStyle/>
          <a:p>
            <a:pPr indent="0" algn="ctr" fontAlgn="auto">
              <a:lnSpc>
                <a:spcPct val="150000"/>
              </a:lnSpc>
            </a:pPr>
            <a:r>
              <a:rPr lang="zh-CN" altLang="en-US" sz="2400" b="1" dirty="0">
                <a:solidFill>
                  <a:schemeClr val="bg1"/>
                </a:solidFill>
                <a:latin typeface="黑体" panose="02010609060101010101" charset="-122"/>
                <a:ea typeface="黑体" panose="02010609060101010101" charset="-122"/>
                <a:cs typeface="黑体" panose="02010609060101010101" charset="-122"/>
              </a:rPr>
              <a:t>高中英语</a:t>
            </a:r>
            <a:endParaRPr lang="zh-CN" altLang="en-US" sz="2400" b="1" dirty="0">
              <a:solidFill>
                <a:schemeClr val="bg1"/>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545106" y="1407459"/>
            <a:ext cx="3101788" cy="922020"/>
          </a:xfrm>
          <a:prstGeom prst="rect">
            <a:avLst/>
          </a:prstGeom>
          <a:noFill/>
        </p:spPr>
        <p:txBody>
          <a:bodyPr wrap="square" rtlCol="0">
            <a:spAutoFit/>
          </a:bodyPr>
          <a:lstStyle/>
          <a:p>
            <a:r>
              <a:rPr lang="zh-CN" altLang="en-US" sz="5400" b="1" dirty="0">
                <a:solidFill>
                  <a:srgbClr val="A54A97"/>
                </a:solidFill>
                <a:latin typeface="+mn-ea"/>
              </a:rPr>
              <a:t>语篇</a:t>
            </a:r>
            <a:r>
              <a:rPr lang="zh-CN" altLang="en-US" sz="5400" b="1" dirty="0">
                <a:solidFill>
                  <a:srgbClr val="A54A97"/>
                </a:solidFill>
                <a:latin typeface="+mn-ea"/>
              </a:rPr>
              <a:t>攻略</a:t>
            </a:r>
            <a:endParaRPr lang="zh-CN" altLang="en-US" sz="5400" b="1" dirty="0">
              <a:solidFill>
                <a:srgbClr val="A54A97"/>
              </a:solidFill>
              <a:latin typeface="+mn-ea"/>
            </a:endParaRPr>
          </a:p>
        </p:txBody>
      </p:sp>
      <p:sp>
        <p:nvSpPr>
          <p:cNvPr id="3" name="文本框 2"/>
          <p:cNvSpPr txBox="1"/>
          <p:nvPr/>
        </p:nvSpPr>
        <p:spPr>
          <a:xfrm>
            <a:off x="2465929" y="2868706"/>
            <a:ext cx="7261411" cy="1445260"/>
          </a:xfrm>
          <a:prstGeom prst="rect">
            <a:avLst/>
          </a:prstGeom>
          <a:noFill/>
        </p:spPr>
        <p:txBody>
          <a:bodyPr wrap="square" rtlCol="0">
            <a:spAutoFit/>
          </a:bodyPr>
          <a:lstStyle/>
          <a:p>
            <a:pPr algn="ctr"/>
            <a:r>
              <a:rPr lang="zh-CN" altLang="en-US" sz="4400" b="1" dirty="0">
                <a:solidFill>
                  <a:srgbClr val="FFFFFF"/>
                </a:solidFill>
                <a:latin typeface="+mn-ea"/>
              </a:rPr>
              <a:t>七选五之辨位置：小标题解题法</a:t>
            </a:r>
            <a:endParaRPr lang="zh-CN" altLang="en-US" sz="4400" b="1" dirty="0">
              <a:solidFill>
                <a:srgbClr val="FFFFFF"/>
              </a:solidFill>
              <a:latin typeface="+mn-ea"/>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攻略识别</a:t>
            </a:r>
            <a:endParaRPr lang="zh-CN" altLang="en-US" sz="2400" dirty="0">
              <a:solidFill>
                <a:srgbClr val="FFFFFF"/>
              </a:solidFill>
            </a:endParaRPr>
          </a:p>
        </p:txBody>
      </p:sp>
      <p:sp>
        <p:nvSpPr>
          <p:cNvPr id="9" name="文本框 8"/>
          <p:cNvSpPr txBox="1"/>
          <p:nvPr/>
        </p:nvSpPr>
        <p:spPr>
          <a:xfrm>
            <a:off x="894715" y="2644775"/>
            <a:ext cx="10518140" cy="1585595"/>
          </a:xfrm>
          <a:prstGeom prst="rect">
            <a:avLst/>
          </a:prstGeom>
        </p:spPr>
        <p:txBody>
          <a:bodyPr>
            <a:noAutofit/>
          </a:bodyPr>
          <a:p>
            <a:pPr indent="457200" defTabSz="266700" fontAlgn="auto">
              <a:lnSpc>
                <a:spcPct val="150000"/>
              </a:lnSpc>
              <a:spcBef>
                <a:spcPct val="0"/>
              </a:spcBef>
              <a:spcAft>
                <a:spcPct val="0"/>
              </a:spcAft>
            </a:pPr>
            <a:r>
              <a:rPr lang="zh-CN" altLang="en-US">
                <a:solidFill>
                  <a:srgbClr val="000000"/>
                </a:solidFill>
                <a:latin typeface="+mn-ea"/>
                <a:cs typeface="+mn-ea"/>
              </a:rPr>
              <a:t>七选五文本类型多样，有时文中含有小标题且在小标题处设空。回顾“语篇攻略</a:t>
            </a:r>
            <a:r>
              <a:rPr lang="en-US" altLang="zh-CN">
                <a:solidFill>
                  <a:srgbClr val="000000"/>
                </a:solidFill>
                <a:latin typeface="+mn-ea"/>
                <a:cs typeface="+mn-ea"/>
              </a:rPr>
              <a:t>7”</a:t>
            </a:r>
            <a:r>
              <a:rPr lang="zh-CN" altLang="en-US">
                <a:solidFill>
                  <a:srgbClr val="000000"/>
                </a:solidFill>
                <a:latin typeface="+mn-ea"/>
                <a:cs typeface="+mn-ea"/>
              </a:rPr>
              <a:t>中的“</a:t>
            </a:r>
            <a:r>
              <a:rPr lang="zh-CN" altLang="en-US">
                <a:solidFill>
                  <a:srgbClr val="00A0AF"/>
                </a:solidFill>
                <a:latin typeface="+mn-ea"/>
                <a:cs typeface="+mn-ea"/>
              </a:rPr>
              <a:t>大中小圈”解题法</a:t>
            </a:r>
            <a:r>
              <a:rPr lang="zh-CN" altLang="en-US">
                <a:solidFill>
                  <a:srgbClr val="000000"/>
                </a:solidFill>
                <a:latin typeface="+mn-ea"/>
                <a:cs typeface="+mn-ea"/>
              </a:rPr>
              <a:t>可知，小标题往往对应其中的“中圈”。本节我们将进一步阐述，如何把握中圈，选出答案。</a:t>
            </a:r>
            <a:endParaRPr lang="zh-CN" altLang="en-US">
              <a:solidFill>
                <a:srgbClr val="000000"/>
              </a:solidFill>
              <a:latin typeface="+mn-ea"/>
              <a:cs typeface="+mn-ea"/>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grpSp>
        <p:nvGrpSpPr>
          <p:cNvPr id="6" name="组合 5"/>
          <p:cNvGrpSpPr/>
          <p:nvPr/>
        </p:nvGrpSpPr>
        <p:grpSpPr>
          <a:xfrm>
            <a:off x="894080" y="1120775"/>
            <a:ext cx="431165" cy="431165"/>
            <a:chOff x="1393" y="1839"/>
            <a:chExt cx="679" cy="679"/>
          </a:xfrm>
        </p:grpSpPr>
        <p:sp>
          <p:nvSpPr>
            <p:cNvPr id="10" name="椭圆 9"/>
            <p:cNvSpPr/>
            <p:nvPr/>
          </p:nvSpPr>
          <p:spPr>
            <a:xfrm>
              <a:off x="1393" y="1839"/>
              <a:ext cx="679" cy="679"/>
            </a:xfrm>
            <a:prstGeom prst="ellipse">
              <a:avLst/>
            </a:prstGeom>
            <a:solidFill>
              <a:srgbClr val="00A0AF"/>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文本框 10"/>
            <p:cNvSpPr txBox="1"/>
            <p:nvPr/>
          </p:nvSpPr>
          <p:spPr>
            <a:xfrm>
              <a:off x="1393" y="1893"/>
              <a:ext cx="528" cy="580"/>
            </a:xfrm>
            <a:prstGeom prst="rect">
              <a:avLst/>
            </a:prstGeom>
            <a:noFill/>
          </p:spPr>
          <p:txBody>
            <a:bodyPr wrap="square" rtlCol="0">
              <a:spAutoFit/>
            </a:bodyPr>
            <a:p>
              <a:r>
                <a:rPr lang="zh-CN" altLang="en-US" b="1">
                  <a:solidFill>
                    <a:schemeClr val="bg1"/>
                  </a:solidFill>
                </a:rPr>
                <a:t>一</a:t>
              </a:r>
              <a:endParaRPr lang="zh-CN" altLang="en-US" b="1">
                <a:solidFill>
                  <a:schemeClr val="bg1"/>
                </a:solidFill>
              </a:endParaRPr>
            </a:p>
          </p:txBody>
        </p:sp>
      </p:grpSp>
      <p:sp>
        <p:nvSpPr>
          <p:cNvPr id="12" name="文本框 11"/>
          <p:cNvSpPr txBox="1"/>
          <p:nvPr/>
        </p:nvSpPr>
        <p:spPr>
          <a:xfrm>
            <a:off x="1506855" y="1091565"/>
            <a:ext cx="4118610" cy="460375"/>
          </a:xfrm>
          <a:prstGeom prst="rect">
            <a:avLst/>
          </a:prstGeom>
          <a:noFill/>
        </p:spPr>
        <p:txBody>
          <a:bodyPr wrap="square" rtlCol="0">
            <a:spAutoFit/>
          </a:bodyPr>
          <a:p>
            <a:r>
              <a:rPr lang="zh-CN" altLang="en-US" sz="2400" b="1"/>
              <a:t>确定设空性质</a:t>
            </a:r>
            <a:endParaRPr lang="zh-CN" altLang="en-US" sz="2400" b="1"/>
          </a:p>
        </p:txBody>
      </p:sp>
      <p:sp>
        <p:nvSpPr>
          <p:cNvPr id="4" name="文本框 3"/>
          <p:cNvSpPr txBox="1"/>
          <p:nvPr/>
        </p:nvSpPr>
        <p:spPr>
          <a:xfrm>
            <a:off x="1028700" y="1551940"/>
            <a:ext cx="10681970" cy="1753235"/>
          </a:xfrm>
          <a:prstGeom prst="rect">
            <a:avLst/>
          </a:prstGeom>
        </p:spPr>
        <p:txBody>
          <a:bodyPr wrap="square">
            <a:spAutoFit/>
          </a:bodyPr>
          <a:p>
            <a:pPr indent="457200" fontAlgn="auto">
              <a:lnSpc>
                <a:spcPct val="150000"/>
              </a:lnSpc>
            </a:pPr>
            <a:r>
              <a:rPr lang="zh-CN" altLang="en-US" b="0" i="0">
                <a:solidFill>
                  <a:srgbClr val="404040"/>
                </a:solidFill>
                <a:latin typeface="+mn-ea"/>
                <a:cs typeface="+mn-ea"/>
              </a:rPr>
              <a:t>有些文本的小标题的特征非常明显，如前有提示点、单独成行等。这种情况下，只需观察设空处的位置，即可判断是否针对小标题设空。而有些文章的小标题则较为隐晦，常位于各段落或各部分的首句。针对这种情况，我们可以通过观察文章结构，查看标题、首尾段和各段首句的方式，判断设空处是否为小标题。</a:t>
            </a:r>
            <a:endParaRPr lang="zh-CN" altLang="en-US" b="0" i="0">
              <a:solidFill>
                <a:srgbClr val="404040"/>
              </a:solidFill>
              <a:latin typeface="+mn-ea"/>
              <a:cs typeface="+mn-ea"/>
            </a:endParaRPr>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grpSp>
        <p:nvGrpSpPr>
          <p:cNvPr id="9" name="组合 8"/>
          <p:cNvGrpSpPr/>
          <p:nvPr/>
        </p:nvGrpSpPr>
        <p:grpSpPr>
          <a:xfrm>
            <a:off x="884555" y="1101090"/>
            <a:ext cx="431165" cy="431165"/>
            <a:chOff x="1393" y="1839"/>
            <a:chExt cx="679" cy="679"/>
          </a:xfrm>
        </p:grpSpPr>
        <p:sp>
          <p:nvSpPr>
            <p:cNvPr id="10" name="椭圆 9"/>
            <p:cNvSpPr/>
            <p:nvPr/>
          </p:nvSpPr>
          <p:spPr>
            <a:xfrm>
              <a:off x="1393" y="1839"/>
              <a:ext cx="679" cy="679"/>
            </a:xfrm>
            <a:prstGeom prst="ellipse">
              <a:avLst/>
            </a:prstGeom>
            <a:solidFill>
              <a:srgbClr val="00A0AF"/>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文本框 10"/>
            <p:cNvSpPr txBox="1"/>
            <p:nvPr/>
          </p:nvSpPr>
          <p:spPr>
            <a:xfrm>
              <a:off x="1393" y="1893"/>
              <a:ext cx="528" cy="580"/>
            </a:xfrm>
            <a:prstGeom prst="rect">
              <a:avLst/>
            </a:prstGeom>
            <a:noFill/>
          </p:spPr>
          <p:txBody>
            <a:bodyPr wrap="square" rtlCol="0">
              <a:spAutoFit/>
            </a:bodyPr>
            <a:p>
              <a:r>
                <a:rPr lang="zh-CN" altLang="en-US" b="1">
                  <a:solidFill>
                    <a:schemeClr val="bg1"/>
                  </a:solidFill>
                </a:rPr>
                <a:t>二</a:t>
              </a:r>
              <a:endParaRPr lang="zh-CN" altLang="en-US" b="1">
                <a:solidFill>
                  <a:schemeClr val="bg1"/>
                </a:solidFill>
              </a:endParaRPr>
            </a:p>
          </p:txBody>
        </p:sp>
      </p:grpSp>
      <p:sp>
        <p:nvSpPr>
          <p:cNvPr id="12" name="文本框 11"/>
          <p:cNvSpPr txBox="1"/>
          <p:nvPr/>
        </p:nvSpPr>
        <p:spPr>
          <a:xfrm>
            <a:off x="1497330" y="1097280"/>
            <a:ext cx="6877050" cy="460375"/>
          </a:xfrm>
          <a:prstGeom prst="rect">
            <a:avLst/>
          </a:prstGeom>
          <a:noFill/>
        </p:spPr>
        <p:txBody>
          <a:bodyPr wrap="square" rtlCol="0">
            <a:spAutoFit/>
          </a:bodyPr>
          <a:p>
            <a:r>
              <a:rPr lang="zh-CN" altLang="en-US" sz="2400" b="1"/>
              <a:t>总结中圈含义</a:t>
            </a:r>
            <a:endParaRPr lang="zh-CN" altLang="en-US" sz="2400" b="1"/>
          </a:p>
        </p:txBody>
      </p:sp>
      <p:sp>
        <p:nvSpPr>
          <p:cNvPr id="13" name="文本框 12"/>
          <p:cNvSpPr txBox="1"/>
          <p:nvPr/>
        </p:nvSpPr>
        <p:spPr>
          <a:xfrm>
            <a:off x="812800" y="1694180"/>
            <a:ext cx="10566400" cy="3684270"/>
          </a:xfrm>
          <a:prstGeom prst="rect">
            <a:avLst/>
          </a:prstGeom>
        </p:spPr>
        <p:txBody>
          <a:bodyPr wrap="square">
            <a:spAutoFit/>
          </a:bodyPr>
          <a:p>
            <a:pPr marL="33655" indent="457200" algn="l" defTabSz="266700" eaLnBrk="0" fontAlgn="base">
              <a:lnSpc>
                <a:spcPct val="150000"/>
              </a:lnSpc>
              <a:spcBef>
                <a:spcPts val="700"/>
              </a:spcBef>
              <a:spcAft>
                <a:spcPct val="0"/>
              </a:spcAft>
            </a:pPr>
            <a:r>
              <a:rPr lang="zh-CN" altLang="en-US">
                <a:solidFill>
                  <a:srgbClr val="000000"/>
                </a:solidFill>
                <a:latin typeface="+mn-ea"/>
                <a:cs typeface="+mn-ea"/>
              </a:rPr>
              <a:t>小标题能提纲挈领地表达该段或该部分含义。若在小标题处设空，那就需要我们运用反向思维，通过阅读该段或该部分内容，总结段落大意，从而选出合适的小标题。</a:t>
            </a:r>
            <a:endParaRPr lang="zh-CN" altLang="en-US">
              <a:solidFill>
                <a:srgbClr val="000000"/>
              </a:solidFill>
              <a:latin typeface="+mn-ea"/>
              <a:cs typeface="+mn-ea"/>
            </a:endParaRPr>
          </a:p>
          <a:p>
            <a:pPr marL="33655" indent="457200" algn="l" defTabSz="266700" eaLnBrk="0" fontAlgn="base">
              <a:lnSpc>
                <a:spcPct val="150000"/>
              </a:lnSpc>
              <a:spcBef>
                <a:spcPts val="700"/>
              </a:spcBef>
              <a:spcAft>
                <a:spcPct val="0"/>
              </a:spcAft>
            </a:pPr>
            <a:r>
              <a:rPr lang="zh-CN" altLang="en-US">
                <a:solidFill>
                  <a:srgbClr val="000000"/>
                </a:solidFill>
                <a:latin typeface="+mn-ea"/>
                <a:cs typeface="+mn-ea"/>
              </a:rPr>
              <a:t>除了上述</a:t>
            </a:r>
            <a:r>
              <a:rPr lang="en-US" altLang="zh-CN">
                <a:solidFill>
                  <a:srgbClr val="000000"/>
                </a:solidFill>
                <a:latin typeface="+mn-ea"/>
                <a:cs typeface="+mn-ea"/>
              </a:rPr>
              <a:t>“</a:t>
            </a:r>
            <a:r>
              <a:rPr lang="zh-CN" altLang="en-US">
                <a:solidFill>
                  <a:srgbClr val="000000"/>
                </a:solidFill>
                <a:latin typeface="+mn-ea"/>
                <a:cs typeface="+mn-ea"/>
              </a:rPr>
              <a:t>标准化</a:t>
            </a:r>
            <a:r>
              <a:rPr lang="en-US" altLang="zh-CN">
                <a:solidFill>
                  <a:srgbClr val="000000"/>
                </a:solidFill>
                <a:latin typeface="+mn-ea"/>
                <a:cs typeface="+mn-ea"/>
              </a:rPr>
              <a:t>”</a:t>
            </a:r>
            <a:r>
              <a:rPr lang="zh-CN" altLang="en-US">
                <a:solidFill>
                  <a:srgbClr val="000000"/>
                </a:solidFill>
                <a:latin typeface="+mn-ea"/>
                <a:cs typeface="+mn-ea"/>
              </a:rPr>
              <a:t>流程外，这里再补充两个小技巧：</a:t>
            </a:r>
            <a:endParaRPr lang="zh-CN" altLang="en-US">
              <a:solidFill>
                <a:srgbClr val="000000"/>
              </a:solidFill>
              <a:latin typeface="+mn-ea"/>
              <a:cs typeface="+mn-ea"/>
            </a:endParaRPr>
          </a:p>
          <a:p>
            <a:pPr marL="33655" indent="457200" algn="l" defTabSz="266700" eaLnBrk="0" fontAlgn="base">
              <a:lnSpc>
                <a:spcPct val="150000"/>
              </a:lnSpc>
              <a:spcBef>
                <a:spcPts val="700"/>
              </a:spcBef>
              <a:spcAft>
                <a:spcPct val="0"/>
              </a:spcAft>
            </a:pPr>
            <a:r>
              <a:rPr lang="en-US" altLang="zh-CN">
                <a:solidFill>
                  <a:srgbClr val="000000"/>
                </a:solidFill>
                <a:latin typeface="+mn-ea"/>
                <a:cs typeface="+mn-ea"/>
              </a:rPr>
              <a:t>1.</a:t>
            </a:r>
            <a:r>
              <a:rPr lang="zh-CN" altLang="en-US">
                <a:solidFill>
                  <a:srgbClr val="000000"/>
                </a:solidFill>
                <a:latin typeface="+mn-ea"/>
                <a:cs typeface="+mn-ea"/>
              </a:rPr>
              <a:t>小标题一般短小精悍，且各小标题长短基本一致，句式结构大致相同（如都是动词原形开头的祈使句等）。七选五试题共有两个干扰项，小标题设空一般最多只有一题，因此通过观察选项，按照上述特征筛选，可以很大程度缩小小标题设空的可选答案范围。</a:t>
            </a:r>
            <a:endParaRPr lang="zh-CN" altLang="en-US">
              <a:solidFill>
                <a:srgbClr val="000000"/>
              </a:solidFill>
              <a:latin typeface="+mn-ea"/>
              <a:cs typeface="+mn-ea"/>
            </a:endParaRPr>
          </a:p>
          <a:p>
            <a:pPr marL="33655" indent="457200" algn="l" defTabSz="266700" eaLnBrk="0" fontAlgn="base">
              <a:lnSpc>
                <a:spcPct val="150000"/>
              </a:lnSpc>
              <a:spcBef>
                <a:spcPts val="700"/>
              </a:spcBef>
              <a:spcAft>
                <a:spcPct val="0"/>
              </a:spcAft>
            </a:pPr>
            <a:r>
              <a:rPr lang="en-US" altLang="zh-CN">
                <a:solidFill>
                  <a:srgbClr val="000000"/>
                </a:solidFill>
                <a:latin typeface="+mn-ea"/>
                <a:cs typeface="+mn-ea"/>
              </a:rPr>
              <a:t>2.</a:t>
            </a:r>
            <a:r>
              <a:rPr lang="zh-CN" altLang="en-US">
                <a:solidFill>
                  <a:srgbClr val="000000"/>
                </a:solidFill>
                <a:latin typeface="+mn-ea"/>
                <a:cs typeface="+mn-ea"/>
              </a:rPr>
              <a:t>浏览小标题所引领的段落，观察是否有重复出现的词汇，这个词汇即该段关键词。观察各选项，找出同一个关键词或其同义表达，再进一步确定细节，从而得出答案。</a:t>
            </a:r>
            <a:endParaRPr lang="zh-CN" altLang="en-US">
              <a:solidFill>
                <a:srgbClr val="000000"/>
              </a:solidFill>
              <a:latin typeface="+mn-ea"/>
              <a:cs typeface="+mn-ea"/>
            </a:endParaRPr>
          </a:p>
        </p:txBody>
      </p:sp>
    </p:spTree>
    <p:custDataLst>
      <p:tags r:id="rId2"/>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grpSp>
        <p:nvGrpSpPr>
          <p:cNvPr id="6" name="组合 5"/>
          <p:cNvGrpSpPr/>
          <p:nvPr/>
        </p:nvGrpSpPr>
        <p:grpSpPr>
          <a:xfrm>
            <a:off x="894715" y="1037590"/>
            <a:ext cx="826770" cy="449580"/>
            <a:chOff x="1409" y="1688"/>
            <a:chExt cx="1302" cy="708"/>
          </a:xfrm>
        </p:grpSpPr>
        <p:sp>
          <p:nvSpPr>
            <p:cNvPr id="4" name="圆角矩形 1"/>
            <p:cNvSpPr/>
            <p:nvPr/>
          </p:nvSpPr>
          <p:spPr>
            <a:xfrm>
              <a:off x="1409" y="1688"/>
              <a:ext cx="1302" cy="709"/>
            </a:xfrm>
            <a:prstGeom prst="roundRect">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文本框 4"/>
            <p:cNvSpPr txBox="1"/>
            <p:nvPr/>
          </p:nvSpPr>
          <p:spPr>
            <a:xfrm>
              <a:off x="1509" y="1742"/>
              <a:ext cx="1101" cy="58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grpSp>
      <p:sp>
        <p:nvSpPr>
          <p:cNvPr id="17" name="文本框 16"/>
          <p:cNvSpPr txBox="1"/>
          <p:nvPr/>
        </p:nvSpPr>
        <p:spPr>
          <a:xfrm>
            <a:off x="894715" y="1487805"/>
            <a:ext cx="10666730" cy="1282700"/>
          </a:xfrm>
          <a:prstGeom prst="rect">
            <a:avLst/>
          </a:prstGeom>
        </p:spPr>
        <p:txBody>
          <a:bodyPr>
            <a:noAutofit/>
          </a:bodyPr>
          <a:p>
            <a:pPr indent="0" algn="ctr" defTabSz="266700" fontAlgn="auto">
              <a:lnSpc>
                <a:spcPct val="150000"/>
              </a:lnSpc>
              <a:spcBef>
                <a:spcPct val="0"/>
              </a:spcBef>
              <a:spcAft>
                <a:spcPct val="0"/>
              </a:spcAft>
            </a:pPr>
            <a:r>
              <a:rPr lang="en-US" altLang="zh-CN" b="1">
                <a:solidFill>
                  <a:srgbClr val="000000"/>
                </a:solidFill>
                <a:latin typeface="+mn-ea"/>
                <a:cs typeface="+mn-ea"/>
              </a:rPr>
              <a:t>Tricks To Becoming A More Patient Person</a:t>
            </a:r>
            <a:endParaRPr lang="en-US" altLang="zh-CN" b="1">
              <a:solidFill>
                <a:srgbClr val="000000"/>
              </a:solidFill>
              <a:latin typeface="+mn-ea"/>
              <a:cs typeface="+mn-ea"/>
            </a:endParaRPr>
          </a:p>
          <a:p>
            <a:pPr indent="457200" defTabSz="266700" fontAlgn="auto">
              <a:lnSpc>
                <a:spcPct val="150000"/>
              </a:lnSpc>
              <a:spcBef>
                <a:spcPct val="0"/>
              </a:spcBef>
              <a:spcAft>
                <a:spcPct val="0"/>
              </a:spcAft>
            </a:pPr>
            <a:r>
              <a:rPr lang="en-US" altLang="zh-CN">
                <a:solidFill>
                  <a:srgbClr val="000000"/>
                </a:solidFill>
                <a:latin typeface="+mn-ea"/>
                <a:cs typeface="+mn-ea"/>
              </a:rPr>
              <a:t>Here's a riddle: What do traffic jams, long lines and waiting for a vacation to start all have in common? There's one answer:   1. ____________.</a:t>
            </a:r>
            <a:endParaRPr lang="en-US" altLang="zh-CN">
              <a:solidFill>
                <a:srgbClr val="000000"/>
              </a:solidFill>
              <a:latin typeface="+mn-ea"/>
              <a:cs typeface="+mn-ea"/>
            </a:endParaRPr>
          </a:p>
          <a:p>
            <a:pPr indent="457200" defTabSz="266700" fontAlgn="auto">
              <a:lnSpc>
                <a:spcPct val="150000"/>
              </a:lnSpc>
              <a:spcBef>
                <a:spcPct val="0"/>
              </a:spcBef>
              <a:spcAft>
                <a:spcPct val="0"/>
              </a:spcAft>
            </a:pPr>
            <a:r>
              <a:rPr lang="en-US" altLang="zh-CN">
                <a:solidFill>
                  <a:srgbClr val="000000"/>
                </a:solidFill>
                <a:latin typeface="+mn-ea"/>
                <a:cs typeface="+mn-ea"/>
              </a:rPr>
              <a:t>In the Digital Age, we're used to having what we need immediately and right at our fingertips. However, research suggests that if we practiced patience, we'd be a whole lot better off. Here are several tricks.</a:t>
            </a:r>
            <a:endParaRPr lang="en-US" altLang="zh-CN">
              <a:solidFill>
                <a:srgbClr val="000000"/>
              </a:solidFill>
              <a:latin typeface="+mn-ea"/>
              <a:cs typeface="+mn-ea"/>
            </a:endParaRPr>
          </a:p>
          <a:p>
            <a:pPr indent="457200" defTabSz="266700" fontAlgn="auto">
              <a:lnSpc>
                <a:spcPct val="150000"/>
              </a:lnSpc>
              <a:spcBef>
                <a:spcPct val="0"/>
              </a:spcBef>
              <a:spcAft>
                <a:spcPct val="0"/>
              </a:spcAft>
            </a:pPr>
            <a:r>
              <a:rPr lang="en-US" altLang="en-US">
                <a:solidFill>
                  <a:srgbClr val="000000"/>
                </a:solidFill>
                <a:latin typeface="+mn-ea"/>
                <a:cs typeface="+mn-ea"/>
              </a:rPr>
              <a:t>●</a:t>
            </a:r>
            <a:r>
              <a:rPr lang="en-US" altLang="zh-CN">
                <a:solidFill>
                  <a:srgbClr val="000000"/>
                </a:solidFill>
                <a:latin typeface="+mn-ea"/>
                <a:cs typeface="+mn-ea"/>
              </a:rPr>
              <a:t>Practice gratitude </a:t>
            </a:r>
            <a:r>
              <a:rPr lang="zh-CN" altLang="en-US">
                <a:solidFill>
                  <a:srgbClr val="000000"/>
                </a:solidFill>
                <a:latin typeface="+mn-ea"/>
                <a:cs typeface="+mn-ea"/>
              </a:rPr>
              <a:t>（感激）</a:t>
            </a:r>
            <a:endParaRPr lang="zh-CN" altLang="en-US">
              <a:solidFill>
                <a:srgbClr val="000000"/>
              </a:solidFill>
              <a:latin typeface="+mn-ea"/>
              <a:cs typeface="+mn-ea"/>
            </a:endParaRPr>
          </a:p>
          <a:p>
            <a:pPr indent="457200" defTabSz="266700" fontAlgn="auto">
              <a:lnSpc>
                <a:spcPct val="150000"/>
              </a:lnSpc>
              <a:spcBef>
                <a:spcPct val="0"/>
              </a:spcBef>
              <a:spcAft>
                <a:spcPct val="0"/>
              </a:spcAft>
            </a:pPr>
            <a:r>
              <a:rPr lang="en-US" altLang="zh-CN">
                <a:solidFill>
                  <a:srgbClr val="000000"/>
                </a:solidFill>
                <a:latin typeface="+mn-ea"/>
                <a:cs typeface="+mn-ea"/>
              </a:rPr>
              <a:t>Thankfulness has a lot of benefits: Research shows it makes us happier, less stressed and even more optimistic.  2. ____________.“Showing thankfulness can foster self-control,” said Ye Li, researcher at the University of California.</a:t>
            </a:r>
            <a:endParaRPr lang="en-US" altLang="zh-CN">
              <a:solidFill>
                <a:srgbClr val="000000"/>
              </a:solidFill>
              <a:latin typeface="+mn-ea"/>
              <a:cs typeface="+mn-ea"/>
            </a:endParaRPr>
          </a:p>
        </p:txBody>
      </p:sp>
    </p:spTree>
    <p:custDataLst>
      <p:tags r:id="rId2"/>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17" name="文本框 16"/>
          <p:cNvSpPr txBox="1"/>
          <p:nvPr/>
        </p:nvSpPr>
        <p:spPr>
          <a:xfrm>
            <a:off x="894715" y="1027430"/>
            <a:ext cx="10666730" cy="1282700"/>
          </a:xfrm>
          <a:prstGeom prst="rect">
            <a:avLst/>
          </a:prstGeom>
        </p:spPr>
        <p:txBody>
          <a:bodyPr>
            <a:noAutofit/>
          </a:bodyPr>
          <a:p>
            <a:pPr indent="0" algn="l" defTabSz="266700" fontAlgn="auto">
              <a:lnSpc>
                <a:spcPct val="150000"/>
              </a:lnSpc>
              <a:spcBef>
                <a:spcPct val="0"/>
              </a:spcBef>
              <a:spcAft>
                <a:spcPct val="0"/>
              </a:spcAft>
            </a:pPr>
            <a:r>
              <a:rPr lang="en-US" altLang="en-US">
                <a:solidFill>
                  <a:srgbClr val="000000"/>
                </a:solidFill>
                <a:latin typeface="+mn-ea"/>
                <a:cs typeface="+mn-ea"/>
              </a:rPr>
              <a:t>●</a:t>
            </a:r>
            <a:r>
              <a:rPr lang="en-US" altLang="zh-CN">
                <a:solidFill>
                  <a:srgbClr val="000000"/>
                </a:solidFill>
                <a:latin typeface="+mn-ea"/>
                <a:cs typeface="+mn-ea"/>
              </a:rPr>
              <a:t>Make yourself wait</a:t>
            </a:r>
            <a:endParaRPr lang="en-US" altLang="zh-CN">
              <a:solidFill>
                <a:srgbClr val="000000"/>
              </a:solidFill>
              <a:latin typeface="+mn-ea"/>
              <a:cs typeface="+mn-ea"/>
            </a:endParaRPr>
          </a:p>
          <a:p>
            <a:pPr indent="457200" algn="l" defTabSz="266700" fontAlgn="auto">
              <a:lnSpc>
                <a:spcPct val="150000"/>
              </a:lnSpc>
              <a:spcBef>
                <a:spcPct val="0"/>
              </a:spcBef>
              <a:spcAft>
                <a:spcPct val="0"/>
              </a:spcAft>
            </a:pPr>
            <a:r>
              <a:rPr lang="en-US" altLang="zh-CN">
                <a:solidFill>
                  <a:srgbClr val="000000"/>
                </a:solidFill>
                <a:latin typeface="+mn-ea"/>
                <a:cs typeface="+mn-ea"/>
              </a:rPr>
              <a:t>Instant gratification </a:t>
            </a:r>
            <a:r>
              <a:rPr lang="zh-CN" altLang="en-US">
                <a:solidFill>
                  <a:srgbClr val="000000"/>
                </a:solidFill>
                <a:latin typeface="+mn-ea"/>
                <a:cs typeface="+mn-ea"/>
              </a:rPr>
              <a:t>（满足）</a:t>
            </a:r>
            <a:r>
              <a:rPr lang="en-US" altLang="zh-CN">
                <a:solidFill>
                  <a:srgbClr val="000000"/>
                </a:solidFill>
                <a:latin typeface="+mn-ea"/>
                <a:cs typeface="+mn-ea"/>
              </a:rPr>
              <a:t> may seem like the most “feel good” option at the time, but psychology research suggests waiting for things actually makes us happier in the long run. And the only way for us to get into the habit of waiting is to practice.  3. </a:t>
            </a:r>
            <a:r>
              <a:rPr lang="en-US" altLang="zh-CN">
                <a:solidFill>
                  <a:srgbClr val="000000"/>
                </a:solidFill>
                <a:latin typeface="+mn-ea"/>
                <a:cs typeface="+mn-ea"/>
                <a:sym typeface="+mn-ea"/>
              </a:rPr>
              <a:t>______________</a:t>
            </a:r>
            <a:r>
              <a:rPr lang="en-US" altLang="zh-CN">
                <a:solidFill>
                  <a:srgbClr val="000000"/>
                </a:solidFill>
                <a:latin typeface="+mn-ea"/>
                <a:cs typeface="+mn-ea"/>
              </a:rPr>
              <a:t>.Put off watching your favorite show until the weekend or wait 10 extra minutes before going for that cake. You'll soon find that the more patience you practice, the more you start to apply it to other, more annoying situations.</a:t>
            </a:r>
            <a:endParaRPr lang="en-US" altLang="zh-CN">
              <a:solidFill>
                <a:srgbClr val="000000"/>
              </a:solidFill>
              <a:latin typeface="+mn-ea"/>
              <a:cs typeface="+mn-ea"/>
            </a:endParaRPr>
          </a:p>
          <a:p>
            <a:pPr indent="0" algn="l" defTabSz="266700" fontAlgn="auto">
              <a:lnSpc>
                <a:spcPct val="150000"/>
              </a:lnSpc>
              <a:spcBef>
                <a:spcPct val="0"/>
              </a:spcBef>
              <a:spcAft>
                <a:spcPct val="0"/>
              </a:spcAft>
            </a:pPr>
            <a:r>
              <a:rPr lang="en-US" altLang="en-US">
                <a:solidFill>
                  <a:srgbClr val="000000"/>
                </a:solidFill>
                <a:latin typeface="+mn-ea"/>
                <a:cs typeface="+mn-ea"/>
              </a:rPr>
              <a:t>●</a:t>
            </a:r>
            <a:r>
              <a:rPr lang="en-US" altLang="zh-CN">
                <a:solidFill>
                  <a:srgbClr val="000000"/>
                </a:solidFill>
                <a:latin typeface="+mn-ea"/>
                <a:cs typeface="+mn-ea"/>
              </a:rPr>
              <a:t>4. ______________   </a:t>
            </a:r>
            <a:endParaRPr lang="en-US" altLang="zh-CN">
              <a:solidFill>
                <a:srgbClr val="000000"/>
              </a:solidFill>
              <a:latin typeface="+mn-ea"/>
              <a:cs typeface="+mn-ea"/>
            </a:endParaRPr>
          </a:p>
          <a:p>
            <a:pPr indent="457200" algn="l" defTabSz="266700" fontAlgn="auto">
              <a:lnSpc>
                <a:spcPct val="150000"/>
              </a:lnSpc>
              <a:spcBef>
                <a:spcPct val="0"/>
              </a:spcBef>
              <a:spcAft>
                <a:spcPct val="0"/>
              </a:spcAft>
            </a:pPr>
            <a:r>
              <a:rPr lang="en-US" altLang="zh-CN">
                <a:solidFill>
                  <a:srgbClr val="000000"/>
                </a:solidFill>
                <a:latin typeface="+mn-ea"/>
                <a:cs typeface="+mn-ea"/>
              </a:rPr>
              <a:t>So many of us have the belief that being comfortable is the only state we will tolerate, and when we experience something outside of our comfort zone, we get impatient about the circumstances. You should learn to say to yourself, “  5. </a:t>
            </a:r>
            <a:r>
              <a:rPr lang="en-US" altLang="zh-CN">
                <a:solidFill>
                  <a:srgbClr val="000000"/>
                </a:solidFill>
                <a:latin typeface="+mn-ea"/>
                <a:cs typeface="+mn-ea"/>
                <a:sym typeface="+mn-ea"/>
              </a:rPr>
              <a:t>______________</a:t>
            </a:r>
            <a:r>
              <a:rPr lang="en-US" altLang="zh-CN">
                <a:solidFill>
                  <a:srgbClr val="000000"/>
                </a:solidFill>
                <a:latin typeface="+mn-ea"/>
                <a:cs typeface="+mn-ea"/>
              </a:rPr>
              <a:t>.” You'll then gradually become more patient.</a:t>
            </a:r>
            <a:endParaRPr lang="en-US" altLang="zh-CN">
              <a:solidFill>
                <a:srgbClr val="000000"/>
              </a:solidFill>
              <a:latin typeface="+mn-ea"/>
              <a:cs typeface="+mn-ea"/>
            </a:endParaRPr>
          </a:p>
        </p:txBody>
      </p:sp>
      <p:sp>
        <p:nvSpPr>
          <p:cNvPr id="7" name="文本框 6"/>
          <p:cNvSpPr txBox="1"/>
          <p:nvPr/>
        </p:nvSpPr>
        <p:spPr>
          <a:xfrm>
            <a:off x="1765935" y="3945255"/>
            <a:ext cx="737235" cy="368300"/>
          </a:xfrm>
          <a:prstGeom prst="rect">
            <a:avLst/>
          </a:prstGeom>
          <a:noFill/>
        </p:spPr>
        <p:txBody>
          <a:bodyPr wrap="square" rtlCol="0">
            <a:spAutoFit/>
          </a:bodyPr>
          <a:p>
            <a:r>
              <a:rPr lang="en-US" altLang="zh-CN">
                <a:solidFill>
                  <a:srgbClr val="FF0000"/>
                </a:solidFill>
              </a:rPr>
              <a:t>C</a:t>
            </a:r>
            <a:endParaRPr lang="en-US" altLang="zh-CN">
              <a:solidFill>
                <a:srgbClr val="FF0000"/>
              </a:solidFill>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17" name="文本框 16"/>
          <p:cNvSpPr txBox="1"/>
          <p:nvPr/>
        </p:nvSpPr>
        <p:spPr>
          <a:xfrm>
            <a:off x="894715" y="1027430"/>
            <a:ext cx="10666730" cy="1282700"/>
          </a:xfrm>
          <a:prstGeom prst="rect">
            <a:avLst/>
          </a:prstGeom>
        </p:spPr>
        <p:txBody>
          <a:bodyPr>
            <a:noAutofit/>
          </a:bodyPr>
          <a:p>
            <a:pPr indent="0" algn="l" defTabSz="266700" fontAlgn="auto">
              <a:lnSpc>
                <a:spcPct val="150000"/>
              </a:lnSpc>
              <a:spcBef>
                <a:spcPct val="0"/>
              </a:spcBef>
              <a:spcAft>
                <a:spcPct val="0"/>
              </a:spcAft>
            </a:pPr>
            <a:r>
              <a:rPr lang="en-US" altLang="zh-CN">
                <a:solidFill>
                  <a:srgbClr val="000000"/>
                </a:solidFill>
                <a:latin typeface="+mn-ea"/>
                <a:cs typeface="+mn-ea"/>
              </a:rPr>
              <a:t>A.Find your causes</a:t>
            </a:r>
            <a:endParaRPr lang="en-US" altLang="zh-CN">
              <a:solidFill>
                <a:srgbClr val="000000"/>
              </a:solidFill>
              <a:latin typeface="+mn-ea"/>
              <a:cs typeface="+mn-ea"/>
            </a:endParaRPr>
          </a:p>
          <a:p>
            <a:pPr indent="0" algn="l" defTabSz="266700" fontAlgn="auto">
              <a:lnSpc>
                <a:spcPct val="150000"/>
              </a:lnSpc>
              <a:spcBef>
                <a:spcPct val="0"/>
              </a:spcBef>
              <a:spcAft>
                <a:spcPct val="0"/>
              </a:spcAft>
            </a:pPr>
            <a:r>
              <a:rPr lang="en-US" altLang="zh-CN">
                <a:solidFill>
                  <a:srgbClr val="000000"/>
                </a:solidFill>
                <a:latin typeface="+mn-ea"/>
                <a:cs typeface="+mn-ea"/>
              </a:rPr>
              <a:t>B.Start with small tasks</a:t>
            </a:r>
            <a:endParaRPr lang="en-US" altLang="zh-CN">
              <a:solidFill>
                <a:srgbClr val="000000"/>
              </a:solidFill>
              <a:latin typeface="+mn-ea"/>
              <a:cs typeface="+mn-ea"/>
            </a:endParaRPr>
          </a:p>
          <a:p>
            <a:pPr indent="0" algn="l" defTabSz="266700" fontAlgn="auto">
              <a:lnSpc>
                <a:spcPct val="150000"/>
              </a:lnSpc>
              <a:spcBef>
                <a:spcPct val="0"/>
              </a:spcBef>
              <a:spcAft>
                <a:spcPct val="0"/>
              </a:spcAft>
            </a:pPr>
            <a:r>
              <a:rPr lang="en-US" altLang="zh-CN">
                <a:solidFill>
                  <a:srgbClr val="000000"/>
                </a:solidFill>
                <a:latin typeface="+mn-ea"/>
                <a:cs typeface="+mn-ea"/>
              </a:rPr>
              <a:t>C.Accept the uncomfortable</a:t>
            </a:r>
            <a:endParaRPr lang="en-US" altLang="zh-CN">
              <a:solidFill>
                <a:srgbClr val="000000"/>
              </a:solidFill>
              <a:latin typeface="+mn-ea"/>
              <a:cs typeface="+mn-ea"/>
            </a:endParaRPr>
          </a:p>
          <a:p>
            <a:pPr indent="0" algn="l" defTabSz="266700" fontAlgn="auto">
              <a:lnSpc>
                <a:spcPct val="150000"/>
              </a:lnSpc>
              <a:spcBef>
                <a:spcPct val="0"/>
              </a:spcBef>
              <a:spcAft>
                <a:spcPct val="0"/>
              </a:spcAft>
            </a:pPr>
            <a:r>
              <a:rPr lang="en-US" altLang="zh-CN">
                <a:solidFill>
                  <a:srgbClr val="000000"/>
                </a:solidFill>
                <a:latin typeface="+mn-ea"/>
                <a:cs typeface="+mn-ea"/>
              </a:rPr>
              <a:t>D.All this adds up to a state of hurry</a:t>
            </a:r>
            <a:endParaRPr lang="en-US" altLang="zh-CN">
              <a:solidFill>
                <a:srgbClr val="000000"/>
              </a:solidFill>
              <a:latin typeface="+mn-ea"/>
              <a:cs typeface="+mn-ea"/>
            </a:endParaRPr>
          </a:p>
          <a:p>
            <a:pPr indent="0" algn="l" defTabSz="266700" fontAlgn="auto">
              <a:lnSpc>
                <a:spcPct val="150000"/>
              </a:lnSpc>
              <a:spcBef>
                <a:spcPct val="0"/>
              </a:spcBef>
              <a:spcAft>
                <a:spcPct val="0"/>
              </a:spcAft>
            </a:pPr>
            <a:r>
              <a:rPr lang="en-US" altLang="zh-CN">
                <a:solidFill>
                  <a:srgbClr val="000000"/>
                </a:solidFill>
                <a:latin typeface="+mn-ea"/>
                <a:cs typeface="+mn-ea"/>
              </a:rPr>
              <a:t>E.It can also help us practice more patience</a:t>
            </a:r>
            <a:endParaRPr lang="en-US" altLang="zh-CN">
              <a:solidFill>
                <a:srgbClr val="000000"/>
              </a:solidFill>
              <a:latin typeface="+mn-ea"/>
              <a:cs typeface="+mn-ea"/>
            </a:endParaRPr>
          </a:p>
          <a:p>
            <a:pPr indent="0" algn="l" defTabSz="266700" fontAlgn="auto">
              <a:lnSpc>
                <a:spcPct val="150000"/>
              </a:lnSpc>
              <a:spcBef>
                <a:spcPct val="0"/>
              </a:spcBef>
              <a:spcAft>
                <a:spcPct val="0"/>
              </a:spcAft>
            </a:pPr>
            <a:r>
              <a:rPr lang="en-US" altLang="zh-CN">
                <a:solidFill>
                  <a:srgbClr val="000000"/>
                </a:solidFill>
                <a:latin typeface="+mn-ea"/>
                <a:cs typeface="+mn-ea"/>
              </a:rPr>
              <a:t>F.This is merely uncomfortable, not intolerable</a:t>
            </a:r>
            <a:endParaRPr lang="en-US" altLang="zh-CN">
              <a:solidFill>
                <a:srgbClr val="000000"/>
              </a:solidFill>
              <a:latin typeface="+mn-ea"/>
              <a:cs typeface="+mn-ea"/>
            </a:endParaRPr>
          </a:p>
          <a:p>
            <a:pPr indent="0" algn="l" defTabSz="266700" fontAlgn="auto">
              <a:lnSpc>
                <a:spcPct val="150000"/>
              </a:lnSpc>
              <a:spcBef>
                <a:spcPct val="0"/>
              </a:spcBef>
              <a:spcAft>
                <a:spcPct val="0"/>
              </a:spcAft>
            </a:pPr>
            <a:r>
              <a:rPr lang="en-US" altLang="zh-CN">
                <a:solidFill>
                  <a:srgbClr val="000000"/>
                </a:solidFill>
                <a:latin typeface="+mn-ea"/>
                <a:cs typeface="+mn-ea"/>
              </a:rPr>
              <a:t>G.They're all situations where we could use a little extra patience</a:t>
            </a:r>
            <a:endParaRPr lang="en-US" altLang="zh-CN">
              <a:solidFill>
                <a:srgbClr val="000000"/>
              </a:solidFill>
              <a:latin typeface="+mn-ea"/>
              <a:cs typeface="+mn-ea"/>
            </a:endParaRPr>
          </a:p>
        </p:txBody>
      </p:sp>
    </p:spTree>
    <p:custDataLst>
      <p:tags r:id="rId2"/>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5" name="文本框 4"/>
          <p:cNvSpPr txBox="1"/>
          <p:nvPr/>
        </p:nvSpPr>
        <p:spPr>
          <a:xfrm>
            <a:off x="958381" y="1106435"/>
            <a:ext cx="698969" cy="36933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pic>
        <p:nvPicPr>
          <p:cNvPr id="11" name="图片 10"/>
          <p:cNvPicPr>
            <a:picLocks noChangeAspect="1"/>
          </p:cNvPicPr>
          <p:nvPr/>
        </p:nvPicPr>
        <p:blipFill>
          <a:blip r:embed="rId2"/>
          <a:stretch>
            <a:fillRect/>
          </a:stretch>
        </p:blipFill>
        <p:spPr>
          <a:xfrm>
            <a:off x="664210" y="2281555"/>
            <a:ext cx="10991850" cy="2546985"/>
          </a:xfrm>
          <a:prstGeom prst="rect">
            <a:avLst/>
          </a:prstGeom>
        </p:spPr>
      </p:pic>
    </p:spTree>
    <p:custDataLst>
      <p:tags r:id="rId3"/>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COMMONDATA" val="eyJoZGlkIjoiMDkxZjZiMGUxZjVhNWRlODlmODBiNjlkN2UzMjcxZDEifQ=="/>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2327</Words>
  <Application>WPS 演示</Application>
  <PresentationFormat>宽屏</PresentationFormat>
  <Paragraphs>62</Paragraphs>
  <Slides>9</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9</vt:i4>
      </vt:variant>
    </vt:vector>
  </HeadingPairs>
  <TitlesOfParts>
    <vt:vector size="18" baseType="lpstr">
      <vt:lpstr>Arial</vt:lpstr>
      <vt:lpstr>宋体</vt:lpstr>
      <vt:lpstr>Wingdings</vt:lpstr>
      <vt:lpstr>Wingdings</vt:lpstr>
      <vt:lpstr>黑体</vt:lpstr>
      <vt:lpstr>微软雅黑</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溦</cp:lastModifiedBy>
  <cp:revision>192</cp:revision>
  <dcterms:created xsi:type="dcterms:W3CDTF">2019-06-19T02:08:00Z</dcterms:created>
  <dcterms:modified xsi:type="dcterms:W3CDTF">2025-05-18T08:00:22Z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2052-12.1.0.20784</vt:lpwstr>
  </property>
  <property fmtid="{D5CDD505-2E9C-101B-9397-08002B2CF9AE}" pid="3" name="ICV">
    <vt:lpwstr>80982EC3D0094C5095C5A4016045D485_13</vt:lpwstr>
  </property>
</Properties>
</file>